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61" r:id="rId4"/>
    <p:sldId id="260" r:id="rId5"/>
    <p:sldId id="259" r:id="rId6"/>
    <p:sldId id="258" r:id="rId7"/>
    <p:sldId id="257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A4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40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50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94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00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02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2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05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35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91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43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51B1D-B486-4728-B4DB-EA168BD44BC0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1AC93-9366-47ED-B088-5ABEFF14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E3FE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6522" y="1784838"/>
            <a:ext cx="11561885" cy="32883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Yer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yer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osti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boyliklari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suv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o‘simlik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va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hayvonot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dunyosi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hamda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boshqa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tabiiy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resurslar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umummilliy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boylikdir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ulardan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oqilona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foydalanish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zarur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va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ular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davlat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muhofazasidadir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uz-Cyrl-UZ" sz="2400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uz-Cyrl-UZ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Yer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qonunda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nazarda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tutilgan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hamda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undan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oqilona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foydalanishni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va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uni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umummilliy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boylik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sifatida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muhofaza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qilishni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ta’minlovchi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shartlar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asosida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va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tartibda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xususiy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mulk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bo‘lishi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mumkin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8555" y="307731"/>
            <a:ext cx="10260623" cy="8176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O‘zbekiston</a:t>
            </a:r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Respublikasi</a:t>
            </a:r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Konstitutsiyasining</a:t>
            </a:r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 68-moddasi:</a:t>
            </a:r>
          </a:p>
        </p:txBody>
      </p:sp>
    </p:spTree>
    <p:extLst>
      <p:ext uri="{BB962C8B-B14F-4D97-AF65-F5344CB8AC3E}">
        <p14:creationId xmlns:p14="http://schemas.microsoft.com/office/powerpoint/2010/main" val="296323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595" y="1464882"/>
            <a:ext cx="11923413" cy="5170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361950" algn="just"/>
            <a:r>
              <a:rPr lang="en-US" sz="2400" i="1" dirty="0" smtClean="0">
                <a:latin typeface="Arial Rounded MT Bold" panose="020F0704030504030204" pitchFamily="34" charset="0"/>
              </a:rPr>
              <a:t>23.10.2023-yildagi </a:t>
            </a:r>
            <a:r>
              <a:rPr lang="en-US" sz="2400" i="1" dirty="0">
                <a:latin typeface="Arial Rounded MT Bold" panose="020F0704030504030204" pitchFamily="34" charset="0"/>
              </a:rPr>
              <a:t>O‘RQ-871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Qonunga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ko‘ra</a:t>
            </a:r>
            <a:r>
              <a:rPr lang="en-US" sz="2400" dirty="0" smtClean="0">
                <a:latin typeface="Arial Rounded MT Bold" panose="020F0704030504030204" pitchFamily="34" charset="0"/>
              </a:rPr>
              <a:t>:</a:t>
            </a:r>
          </a:p>
          <a:p>
            <a:pPr indent="180975" algn="just"/>
            <a:endParaRPr lang="ru-RU" sz="1400" dirty="0"/>
          </a:p>
          <a:p>
            <a:pPr indent="442913" algn="just"/>
            <a:r>
              <a:rPr lang="en-US" sz="2400" dirty="0" err="1"/>
              <a:t>Qishloq</a:t>
            </a:r>
            <a:r>
              <a:rPr lang="en-US" sz="2400" dirty="0"/>
              <a:t> </a:t>
            </a:r>
            <a:r>
              <a:rPr lang="en-US" sz="2400" dirty="0" err="1"/>
              <a:t>xo‘jaligiga</a:t>
            </a:r>
            <a:r>
              <a:rPr lang="en-US" sz="2400" dirty="0"/>
              <a:t> </a:t>
            </a:r>
            <a:r>
              <a:rPr lang="en-US" sz="2400" dirty="0" err="1"/>
              <a:t>mo‘ljallangan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uchastkalari</a:t>
            </a:r>
            <a:r>
              <a:rPr lang="en-US" sz="2400" dirty="0"/>
              <a:t> </a:t>
            </a:r>
            <a:r>
              <a:rPr lang="en-US" sz="2400" dirty="0" err="1"/>
              <a:t>bo‘yicha</a:t>
            </a:r>
            <a:r>
              <a:rPr lang="en-US" sz="2400" dirty="0"/>
              <a:t> </a:t>
            </a:r>
            <a:r>
              <a:rPr lang="en-US" sz="2400" dirty="0" err="1"/>
              <a:t>huquq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majburiyatlar</a:t>
            </a:r>
            <a:r>
              <a:rPr lang="en-US" sz="2400" dirty="0"/>
              <a:t> </a:t>
            </a:r>
            <a:r>
              <a:rPr lang="en-US" sz="2400" dirty="0" err="1"/>
              <a:t>faqat</a:t>
            </a:r>
            <a:r>
              <a:rPr lang="en-US" sz="2400" dirty="0"/>
              <a:t> </a:t>
            </a:r>
            <a:r>
              <a:rPr lang="en-US" sz="2400" dirty="0" err="1"/>
              <a:t>qonunda</a:t>
            </a:r>
            <a:r>
              <a:rPr lang="en-US" sz="2400" dirty="0"/>
              <a:t> </a:t>
            </a:r>
            <a:r>
              <a:rPr lang="en-US" sz="2400" dirty="0" err="1"/>
              <a:t>nazarda</a:t>
            </a:r>
            <a:r>
              <a:rPr lang="en-US" sz="2400" dirty="0"/>
              <a:t> </a:t>
            </a:r>
            <a:r>
              <a:rPr lang="en-US" sz="2400" dirty="0" err="1"/>
              <a:t>tutilgan</a:t>
            </a:r>
            <a:r>
              <a:rPr lang="en-US" sz="2400" dirty="0"/>
              <a:t> </a:t>
            </a:r>
            <a:r>
              <a:rPr lang="en-US" sz="2400" dirty="0" err="1"/>
              <a:t>hollarda</a:t>
            </a:r>
            <a:r>
              <a:rPr lang="en-US" sz="2400" dirty="0"/>
              <a:t> </a:t>
            </a:r>
            <a:r>
              <a:rPr lang="en-US" sz="2400" dirty="0" err="1"/>
              <a:t>ijaraga</a:t>
            </a:r>
            <a:r>
              <a:rPr lang="en-US" sz="2400" dirty="0"/>
              <a:t> </a:t>
            </a:r>
            <a:r>
              <a:rPr lang="en-US" sz="2400" dirty="0" err="1"/>
              <a:t>oluvchi</a:t>
            </a:r>
            <a:r>
              <a:rPr lang="en-US" sz="2400" dirty="0"/>
              <a:t> </a:t>
            </a:r>
            <a:r>
              <a:rPr lang="en-US" sz="2400" dirty="0" err="1"/>
              <a:t>tomonidan</a:t>
            </a:r>
            <a:r>
              <a:rPr lang="en-US" sz="2400" dirty="0"/>
              <a:t> </a:t>
            </a:r>
            <a:r>
              <a:rPr lang="en-US" sz="2400" dirty="0" err="1"/>
              <a:t>boshqa</a:t>
            </a:r>
            <a:r>
              <a:rPr lang="en-US" sz="2400" dirty="0"/>
              <a:t> </a:t>
            </a:r>
            <a:r>
              <a:rPr lang="en-US" sz="2400" dirty="0" err="1"/>
              <a:t>shaxsga</a:t>
            </a:r>
            <a:r>
              <a:rPr lang="en-US" sz="2400" dirty="0"/>
              <a:t> </a:t>
            </a:r>
            <a:r>
              <a:rPr lang="en-US" sz="2400" dirty="0" err="1"/>
              <a:t>o‘tkazilishi</a:t>
            </a:r>
            <a:r>
              <a:rPr lang="en-US" sz="2400" dirty="0"/>
              <a:t> </a:t>
            </a:r>
            <a:r>
              <a:rPr lang="en-US" sz="2400" i="1" dirty="0"/>
              <a:t>(</a:t>
            </a:r>
            <a:r>
              <a:rPr lang="en-US" sz="2400" i="1" dirty="0" err="1"/>
              <a:t>qayta</a:t>
            </a:r>
            <a:r>
              <a:rPr lang="en-US" sz="2400" i="1" dirty="0"/>
              <a:t> </a:t>
            </a:r>
            <a:r>
              <a:rPr lang="en-US" sz="2400" i="1" dirty="0" err="1"/>
              <a:t>ijaraga</a:t>
            </a:r>
            <a:r>
              <a:rPr lang="en-US" sz="2400" i="1" dirty="0"/>
              <a:t> </a:t>
            </a:r>
            <a:r>
              <a:rPr lang="en-US" sz="2400" i="1" dirty="0" err="1"/>
              <a:t>berilishi</a:t>
            </a:r>
            <a:r>
              <a:rPr lang="en-US" sz="2400" i="1" dirty="0"/>
              <a:t>)</a:t>
            </a:r>
            <a:r>
              <a:rPr lang="en-US" sz="2400" dirty="0"/>
              <a:t> </a:t>
            </a:r>
            <a:r>
              <a:rPr lang="en-US" sz="2400" dirty="0" err="1"/>
              <a:t>mumkin</a:t>
            </a:r>
            <a:r>
              <a:rPr lang="en-US" sz="2400" dirty="0"/>
              <a:t>.    </a:t>
            </a:r>
            <a:endParaRPr lang="en-US" sz="2400" dirty="0" smtClean="0"/>
          </a:p>
          <a:p>
            <a:pPr indent="442913" algn="just"/>
            <a:endParaRPr lang="ru-RU" sz="1400" dirty="0"/>
          </a:p>
          <a:p>
            <a:pPr indent="442913" algn="just"/>
            <a:r>
              <a:rPr lang="en-US" sz="2400" dirty="0" err="1"/>
              <a:t>Qonunda</a:t>
            </a:r>
            <a:r>
              <a:rPr lang="en-US" sz="2400" dirty="0"/>
              <a:t> </a:t>
            </a:r>
            <a:r>
              <a:rPr lang="en-US" sz="2400" dirty="0" err="1"/>
              <a:t>belgilangan</a:t>
            </a:r>
            <a:r>
              <a:rPr lang="en-US" sz="2400" dirty="0"/>
              <a:t> </a:t>
            </a:r>
            <a:r>
              <a:rPr lang="en-US" sz="2400" dirty="0" err="1"/>
              <a:t>tartibda</a:t>
            </a:r>
            <a:r>
              <a:rPr lang="en-US" sz="2400" dirty="0"/>
              <a:t> </a:t>
            </a:r>
            <a:r>
              <a:rPr lang="en-US" sz="2400" dirty="0" err="1"/>
              <a:t>elektron</a:t>
            </a:r>
            <a:r>
              <a:rPr lang="en-US" sz="2400" dirty="0"/>
              <a:t> </a:t>
            </a:r>
            <a:r>
              <a:rPr lang="en-US" sz="2400" dirty="0" err="1"/>
              <a:t>onlayn-auksion</a:t>
            </a:r>
            <a:r>
              <a:rPr lang="en-US" sz="2400" dirty="0"/>
              <a:t> </a:t>
            </a:r>
            <a:r>
              <a:rPr lang="en-US" sz="2400" dirty="0" err="1"/>
              <a:t>orqali</a:t>
            </a:r>
            <a:r>
              <a:rPr lang="en-US" sz="2400" dirty="0"/>
              <a:t> </a:t>
            </a:r>
            <a:r>
              <a:rPr lang="en-US" sz="2400" dirty="0" err="1"/>
              <a:t>qishloq</a:t>
            </a:r>
            <a:r>
              <a:rPr lang="en-US" sz="2400" dirty="0"/>
              <a:t> </a:t>
            </a:r>
            <a:r>
              <a:rPr lang="en-US" sz="2400" dirty="0" err="1"/>
              <a:t>xo‘jaligiga</a:t>
            </a:r>
            <a:r>
              <a:rPr lang="en-US" sz="2400" dirty="0"/>
              <a:t> </a:t>
            </a:r>
            <a:r>
              <a:rPr lang="en-US" sz="2400" dirty="0" err="1"/>
              <a:t>mo‘ljallanmagan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uchastkalarini</a:t>
            </a:r>
            <a:r>
              <a:rPr lang="en-US" sz="2400" dirty="0"/>
              <a:t> </a:t>
            </a:r>
            <a:r>
              <a:rPr lang="en-US" sz="2400" dirty="0" err="1"/>
              <a:t>ijaraga</a:t>
            </a:r>
            <a:r>
              <a:rPr lang="en-US" sz="2400" dirty="0"/>
              <a:t> </a:t>
            </a:r>
            <a:r>
              <a:rPr lang="en-US" sz="2400" dirty="0" err="1"/>
              <a:t>olgan</a:t>
            </a:r>
            <a:r>
              <a:rPr lang="en-US" sz="2400" dirty="0"/>
              <a:t> </a:t>
            </a:r>
            <a:r>
              <a:rPr lang="en-US" sz="2400" dirty="0" err="1"/>
              <a:t>jismoniy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yuridik</a:t>
            </a:r>
            <a:r>
              <a:rPr lang="en-US" sz="2400" dirty="0"/>
              <a:t> </a:t>
            </a:r>
            <a:r>
              <a:rPr lang="en-US" sz="2400" dirty="0" err="1"/>
              <a:t>shaxslar</a:t>
            </a:r>
            <a:r>
              <a:rPr lang="en-US" sz="2400" dirty="0"/>
              <a:t> </a:t>
            </a:r>
            <a:r>
              <a:rPr lang="en-US" sz="2400" dirty="0" err="1"/>
              <a:t>ijaraga</a:t>
            </a:r>
            <a:r>
              <a:rPr lang="en-US" sz="2400" dirty="0"/>
              <a:t> </a:t>
            </a:r>
            <a:r>
              <a:rPr lang="en-US" sz="2400" dirty="0" err="1"/>
              <a:t>olingan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uchastkalariga</a:t>
            </a:r>
            <a:r>
              <a:rPr lang="en-US" sz="2400" dirty="0"/>
              <a:t> </a:t>
            </a:r>
            <a:r>
              <a:rPr lang="en-US" sz="2400" dirty="0" err="1"/>
              <a:t>nisbatan</a:t>
            </a:r>
            <a:r>
              <a:rPr lang="en-US" sz="2400" dirty="0"/>
              <a:t> </a:t>
            </a:r>
            <a:r>
              <a:rPr lang="en-US" sz="2400" dirty="0" err="1"/>
              <a:t>huquq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majburiyatlarni</a:t>
            </a:r>
            <a:r>
              <a:rPr lang="en-US" sz="2400" dirty="0"/>
              <a:t> </a:t>
            </a:r>
            <a:r>
              <a:rPr lang="en-US" sz="2400" dirty="0" err="1"/>
              <a:t>boshqa</a:t>
            </a:r>
            <a:r>
              <a:rPr lang="en-US" sz="2400" dirty="0"/>
              <a:t> </a:t>
            </a:r>
            <a:r>
              <a:rPr lang="en-US" sz="2400" dirty="0" err="1"/>
              <a:t>shaxsga</a:t>
            </a:r>
            <a:r>
              <a:rPr lang="en-US" sz="2400" dirty="0"/>
              <a:t> </a:t>
            </a:r>
            <a:r>
              <a:rPr lang="en-US" sz="2400" dirty="0" err="1"/>
              <a:t>ijara</a:t>
            </a:r>
            <a:r>
              <a:rPr lang="en-US" sz="2400" dirty="0"/>
              <a:t> </a:t>
            </a:r>
            <a:r>
              <a:rPr lang="en-US" sz="2400" dirty="0" err="1"/>
              <a:t>muddatidan</a:t>
            </a:r>
            <a:r>
              <a:rPr lang="en-US" sz="2400" dirty="0"/>
              <a:t> </a:t>
            </a:r>
            <a:r>
              <a:rPr lang="en-US" sz="2400" dirty="0" err="1"/>
              <a:t>oshmagan</a:t>
            </a:r>
            <a:r>
              <a:rPr lang="en-US" sz="2400" dirty="0"/>
              <a:t> </a:t>
            </a:r>
            <a:r>
              <a:rPr lang="en-US" sz="2400" dirty="0" err="1"/>
              <a:t>muddatga</a:t>
            </a:r>
            <a:r>
              <a:rPr lang="en-US" sz="2400" dirty="0"/>
              <a:t> </a:t>
            </a:r>
            <a:r>
              <a:rPr lang="en-US" sz="2400" dirty="0" err="1"/>
              <a:t>o‘tkazishi</a:t>
            </a:r>
            <a:r>
              <a:rPr lang="en-US" sz="2400" dirty="0"/>
              <a:t> (</a:t>
            </a:r>
            <a:r>
              <a:rPr lang="en-US" sz="2400" dirty="0" err="1"/>
              <a:t>qayta</a:t>
            </a:r>
            <a:r>
              <a:rPr lang="en-US" sz="2400" dirty="0"/>
              <a:t> </a:t>
            </a:r>
            <a:r>
              <a:rPr lang="en-US" sz="2400" dirty="0" err="1"/>
              <a:t>ijaraga</a:t>
            </a:r>
            <a:r>
              <a:rPr lang="en-US" sz="2400" dirty="0"/>
              <a:t> </a:t>
            </a:r>
            <a:r>
              <a:rPr lang="en-US" sz="2400" dirty="0" err="1"/>
              <a:t>berishi</a:t>
            </a:r>
            <a:r>
              <a:rPr lang="en-US" sz="2400" dirty="0"/>
              <a:t>) </a:t>
            </a:r>
            <a:r>
              <a:rPr lang="en-US" sz="2400" dirty="0" err="1"/>
              <a:t>mumkin</a:t>
            </a:r>
            <a:r>
              <a:rPr lang="en-US" sz="2400" dirty="0"/>
              <a:t>. </a:t>
            </a:r>
            <a:r>
              <a:rPr lang="en-US" sz="2400" dirty="0" err="1"/>
              <a:t>Bunda</a:t>
            </a:r>
            <a:r>
              <a:rPr lang="en-US" sz="2400" dirty="0"/>
              <a:t> </a:t>
            </a:r>
            <a:r>
              <a:rPr lang="en-US" sz="2400" dirty="0" err="1"/>
              <a:t>ijara</a:t>
            </a:r>
            <a:r>
              <a:rPr lang="en-US" sz="2400" dirty="0"/>
              <a:t> </a:t>
            </a:r>
            <a:r>
              <a:rPr lang="en-US" sz="2400" dirty="0" err="1"/>
              <a:t>shartnomasi</a:t>
            </a:r>
            <a:r>
              <a:rPr lang="en-US" sz="2400" dirty="0"/>
              <a:t> </a:t>
            </a:r>
            <a:r>
              <a:rPr lang="en-US" sz="2400" dirty="0" err="1"/>
              <a:t>bo‘yicha</a:t>
            </a:r>
            <a:r>
              <a:rPr lang="en-US" sz="2400" dirty="0"/>
              <a:t> </a:t>
            </a:r>
            <a:r>
              <a:rPr lang="en-US" sz="2400" dirty="0" err="1"/>
              <a:t>huquq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majburiyatlar</a:t>
            </a:r>
            <a:r>
              <a:rPr lang="en-US" sz="2400" dirty="0"/>
              <a:t> </a:t>
            </a:r>
            <a:r>
              <a:rPr lang="en-US" sz="2400" dirty="0" err="1"/>
              <a:t>yangi</a:t>
            </a:r>
            <a:r>
              <a:rPr lang="en-US" sz="2400" dirty="0"/>
              <a:t> </a:t>
            </a:r>
            <a:r>
              <a:rPr lang="en-US" sz="2400" dirty="0" err="1"/>
              <a:t>ijaraga</a:t>
            </a:r>
            <a:r>
              <a:rPr lang="en-US" sz="2400" dirty="0"/>
              <a:t> </a:t>
            </a:r>
            <a:r>
              <a:rPr lang="en-US" sz="2400" dirty="0" err="1"/>
              <a:t>oluvchiga</a:t>
            </a:r>
            <a:r>
              <a:rPr lang="en-US" sz="2400" dirty="0"/>
              <a:t> </a:t>
            </a:r>
            <a:r>
              <a:rPr lang="en-US" sz="2400" dirty="0" err="1"/>
              <a:t>o‘tadi</a:t>
            </a:r>
            <a:r>
              <a:rPr lang="en-US" sz="2400" dirty="0"/>
              <a:t>.  </a:t>
            </a:r>
            <a:endParaRPr lang="en-US" sz="2400" dirty="0" smtClean="0"/>
          </a:p>
          <a:p>
            <a:pPr indent="442913" algn="just"/>
            <a:r>
              <a:rPr lang="en-US" sz="1400" dirty="0" smtClean="0"/>
              <a:t> </a:t>
            </a:r>
            <a:endParaRPr lang="ru-RU" sz="1400" dirty="0"/>
          </a:p>
          <a:p>
            <a:pPr indent="442913" algn="just"/>
            <a:r>
              <a:rPr lang="en-US" sz="2400" u="sng" dirty="0" err="1" smtClean="0"/>
              <a:t>Fuqarolik</a:t>
            </a:r>
            <a:r>
              <a:rPr lang="en-US" sz="2400" u="sng" dirty="0" smtClean="0"/>
              <a:t> </a:t>
            </a:r>
            <a:r>
              <a:rPr lang="en-US" sz="2400" u="sng" dirty="0" err="1"/>
              <a:t>kodeksi</a:t>
            </a:r>
            <a:r>
              <a:rPr lang="en-US" sz="2400" u="sng" dirty="0"/>
              <a:t> </a:t>
            </a:r>
            <a:r>
              <a:rPr lang="en-US" sz="2400" u="sng" dirty="0" err="1"/>
              <a:t>va</a:t>
            </a:r>
            <a:r>
              <a:rPr lang="en-US" sz="2400" u="sng" dirty="0"/>
              <a:t> </a:t>
            </a:r>
            <a:r>
              <a:rPr lang="en-US" sz="2400" u="sng" dirty="0" err="1"/>
              <a:t>Yer</a:t>
            </a:r>
            <a:r>
              <a:rPr lang="en-US" sz="2400" u="sng" dirty="0"/>
              <a:t> </a:t>
            </a:r>
            <a:r>
              <a:rPr lang="en-US" sz="2400" u="sng" dirty="0" err="1"/>
              <a:t>kodekslariga</a:t>
            </a:r>
            <a:r>
              <a:rPr lang="en-US" sz="2400" dirty="0"/>
              <a:t> </a:t>
            </a:r>
            <a:r>
              <a:rPr lang="en-US" sz="2400" dirty="0" err="1"/>
              <a:t>servitut</a:t>
            </a:r>
            <a:r>
              <a:rPr lang="en-US" sz="2400" dirty="0"/>
              <a:t> </a:t>
            </a:r>
            <a:r>
              <a:rPr lang="en-US" sz="2400" dirty="0" err="1"/>
              <a:t>to‘g‘risidagi</a:t>
            </a:r>
            <a:r>
              <a:rPr lang="en-US" sz="2400" dirty="0"/>
              <a:t> </a:t>
            </a:r>
            <a:r>
              <a:rPr lang="en-US" sz="2400" dirty="0" err="1"/>
              <a:t>shartnomaga</a:t>
            </a:r>
            <a:r>
              <a:rPr lang="en-US" sz="2400" dirty="0"/>
              <a:t>, </a:t>
            </a:r>
            <a:r>
              <a:rPr lang="en-US" sz="2400" dirty="0" err="1"/>
              <a:t>servitut</a:t>
            </a:r>
            <a:r>
              <a:rPr lang="en-US" sz="2400" dirty="0"/>
              <a:t> </a:t>
            </a:r>
            <a:r>
              <a:rPr lang="en-US" sz="2400" dirty="0" err="1"/>
              <a:t>ishtirokchilarining</a:t>
            </a:r>
            <a:r>
              <a:rPr lang="en-US" sz="2400" dirty="0"/>
              <a:t> </a:t>
            </a:r>
            <a:r>
              <a:rPr lang="en-US" sz="2400" dirty="0" err="1"/>
              <a:t>huquq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majburiyatlariga</a:t>
            </a:r>
            <a:r>
              <a:rPr lang="en-US" sz="2400" dirty="0"/>
              <a:t>, </a:t>
            </a:r>
            <a:r>
              <a:rPr lang="en-US" sz="2400" dirty="0" err="1"/>
              <a:t>servitutni</a:t>
            </a:r>
            <a:r>
              <a:rPr lang="en-US" sz="2400" dirty="0"/>
              <a:t> </a:t>
            </a:r>
            <a:r>
              <a:rPr lang="en-US" sz="2400" dirty="0" err="1"/>
              <a:t>o‘zgartirish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uni</a:t>
            </a:r>
            <a:r>
              <a:rPr lang="en-US" sz="2400" dirty="0"/>
              <a:t> </a:t>
            </a:r>
            <a:r>
              <a:rPr lang="en-US" sz="2400" dirty="0" err="1"/>
              <a:t>bekor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r>
              <a:rPr lang="en-US" sz="2400" dirty="0"/>
              <a:t>, </a:t>
            </a:r>
            <a:r>
              <a:rPr lang="en-US" sz="2400" dirty="0" err="1"/>
              <a:t>servitut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haq</a:t>
            </a:r>
            <a:r>
              <a:rPr lang="en-US" sz="2400" dirty="0"/>
              <a:t> </a:t>
            </a:r>
            <a:r>
              <a:rPr lang="en-US" sz="2400" dirty="0" err="1"/>
              <a:t>to‘lash</a:t>
            </a:r>
            <a:r>
              <a:rPr lang="en-US" sz="2400" dirty="0"/>
              <a:t>, </a:t>
            </a:r>
            <a:r>
              <a:rPr lang="en-US" sz="2400" dirty="0" err="1"/>
              <a:t>ommaviy</a:t>
            </a:r>
            <a:r>
              <a:rPr lang="en-US" sz="2400" dirty="0"/>
              <a:t> </a:t>
            </a:r>
            <a:r>
              <a:rPr lang="en-US" sz="2400" dirty="0" err="1"/>
              <a:t>servitutni</a:t>
            </a:r>
            <a:r>
              <a:rPr lang="en-US" sz="2400" dirty="0"/>
              <a:t> </a:t>
            </a:r>
            <a:r>
              <a:rPr lang="en-US" sz="2400" dirty="0" err="1"/>
              <a:t>belgilash</a:t>
            </a:r>
            <a:r>
              <a:rPr lang="en-US" sz="2400" dirty="0"/>
              <a:t> </a:t>
            </a:r>
            <a:r>
              <a:rPr lang="en-US" sz="2400" dirty="0" err="1"/>
              <a:t>qoidalariga</a:t>
            </a:r>
            <a:r>
              <a:rPr lang="en-US" sz="2400" dirty="0"/>
              <a:t> </a:t>
            </a:r>
            <a:r>
              <a:rPr lang="en-US" sz="2400" dirty="0" err="1"/>
              <a:t>doir</a:t>
            </a:r>
            <a:r>
              <a:rPr lang="en-US" sz="2400" dirty="0"/>
              <a:t> </a:t>
            </a:r>
            <a:r>
              <a:rPr lang="en-US" sz="2400" dirty="0" err="1"/>
              <a:t>qo‘shimchalar</a:t>
            </a:r>
            <a:r>
              <a:rPr lang="en-US" sz="2400" dirty="0"/>
              <a:t> </a:t>
            </a:r>
            <a:r>
              <a:rPr lang="en-US" sz="2400" dirty="0" err="1" smtClean="0"/>
              <a:t>kiritildi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2550" y="244444"/>
            <a:ext cx="11769505" cy="10230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 Rounded MT Bold" panose="020F0704030504030204" pitchFamily="34" charset="0"/>
              </a:rPr>
              <a:t>Ijara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munosabatlarida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huquq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va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majburiyatlarni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qayta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ijaraga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berish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tartibi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belgilandi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198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49382" y="2778563"/>
            <a:ext cx="11914360" cy="2677656"/>
          </a:xfrm>
          <a:prstGeom prst="rect">
            <a:avLst/>
          </a:prstGeom>
          <a:solidFill>
            <a:srgbClr val="E3FE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1950" algn="just"/>
            <a:r>
              <a:rPr lang="en-US" sz="2800" i="1" dirty="0" smtClean="0">
                <a:latin typeface="Arial Black" panose="020B0A04020102020204" pitchFamily="34" charset="0"/>
              </a:rPr>
              <a:t>09.11.2023-</a:t>
            </a:r>
            <a:r>
              <a:rPr lang="ru-RU" sz="2800" i="1" dirty="0" smtClean="0">
                <a:latin typeface="Arial Black" panose="020B0A04020102020204" pitchFamily="34" charset="0"/>
              </a:rPr>
              <a:t>y</a:t>
            </a:r>
            <a:r>
              <a:rPr lang="en-US" sz="2800" i="1" dirty="0" err="1" smtClean="0">
                <a:latin typeface="Arial Black" panose="020B0A04020102020204" pitchFamily="34" charset="0"/>
              </a:rPr>
              <a:t>ildagi</a:t>
            </a:r>
            <a:r>
              <a:rPr lang="en-US" sz="2800" i="1" dirty="0" smtClean="0">
                <a:latin typeface="Arial Black" panose="020B0A04020102020204" pitchFamily="34" charset="0"/>
              </a:rPr>
              <a:t> </a:t>
            </a:r>
            <a:r>
              <a:rPr lang="ru-RU" sz="2800" i="1" dirty="0">
                <a:latin typeface="Arial Black" panose="020B0A04020102020204" pitchFamily="34" charset="0"/>
              </a:rPr>
              <a:t>O‘RQ</a:t>
            </a:r>
            <a:r>
              <a:rPr lang="en-US" sz="2800" i="1" dirty="0">
                <a:latin typeface="Arial Black" panose="020B0A04020102020204" pitchFamily="34" charset="0"/>
              </a:rPr>
              <a:t>–876-</a:t>
            </a:r>
            <a:r>
              <a:rPr lang="ru-RU" sz="2800" i="1" dirty="0" err="1">
                <a:latin typeface="Arial Black" panose="020B0A04020102020204" pitchFamily="34" charset="0"/>
              </a:rPr>
              <a:t>son</a:t>
            </a:r>
            <a:r>
              <a:rPr lang="ru-RU" sz="2800" i="1" dirty="0">
                <a:latin typeface="Arial Black" panose="020B0A04020102020204" pitchFamily="34" charset="0"/>
              </a:rPr>
              <a:t> </a:t>
            </a:r>
            <a:r>
              <a:rPr lang="ru-RU" sz="2800" dirty="0" err="1" smtClean="0">
                <a:latin typeface="Arial Black" panose="020B0A04020102020204" pitchFamily="34" charset="0"/>
              </a:rPr>
              <a:t>Qonun</a:t>
            </a:r>
            <a:r>
              <a:rPr lang="en-US" sz="2800" dirty="0" err="1" smtClean="0">
                <a:latin typeface="Arial Black" panose="020B0A04020102020204" pitchFamily="34" charset="0"/>
              </a:rPr>
              <a:t>ga</a:t>
            </a:r>
            <a:r>
              <a:rPr lang="en-US" sz="2800" dirty="0" smtClean="0">
                <a:latin typeface="Arial Black" panose="020B0A04020102020204" pitchFamily="34" charset="0"/>
              </a:rPr>
              <a:t> </a:t>
            </a:r>
            <a:r>
              <a:rPr lang="en-US" sz="2800" dirty="0" err="1" smtClean="0">
                <a:latin typeface="Arial Black" panose="020B0A04020102020204" pitchFamily="34" charset="0"/>
              </a:rPr>
              <a:t>ko‘ra</a:t>
            </a:r>
            <a:r>
              <a:rPr lang="en-US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err="1" smtClean="0">
                <a:latin typeface="Arial Black" panose="020B0A04020102020204" pitchFamily="34" charset="0"/>
              </a:rPr>
              <a:t>ko‘ra</a:t>
            </a:r>
            <a:r>
              <a:rPr lang="en-US" sz="2800" dirty="0" smtClean="0">
                <a:latin typeface="Arial Black" panose="020B0A04020102020204" pitchFamily="34" charset="0"/>
              </a:rPr>
              <a:t>:</a:t>
            </a:r>
          </a:p>
          <a:p>
            <a:pPr indent="361950" algn="just"/>
            <a:endParaRPr lang="en-US" sz="2800" dirty="0" smtClean="0">
              <a:latin typeface="Arial Black" panose="020B0A04020102020204" pitchFamily="34" charset="0"/>
            </a:endParaRPr>
          </a:p>
          <a:p>
            <a:pPr indent="361950" algn="just"/>
            <a:r>
              <a:rPr lang="ru-RU" sz="2800" dirty="0" err="1" smtClean="0">
                <a:latin typeface="Arial Black" panose="020B0A04020102020204" pitchFamily="34" charset="0"/>
              </a:rPr>
              <a:t>dehqon</a:t>
            </a: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xo‘jaligini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yuritish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uchun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chorva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ozuqasi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ekinlarini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yetishtirish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maqsadida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Prezident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qarori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bilan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belgilangan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ayrim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hududlarda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0,06 </a:t>
            </a:r>
            <a:r>
              <a:rPr lang="ru-RU" sz="2800" dirty="0" err="1">
                <a:latin typeface="Arial Black" panose="020B0A04020102020204" pitchFamily="34" charset="0"/>
              </a:rPr>
              <a:t>gektardan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5 </a:t>
            </a:r>
            <a:r>
              <a:rPr lang="ru-RU" sz="2800" dirty="0" err="1">
                <a:latin typeface="Arial Black" panose="020B0A04020102020204" pitchFamily="34" charset="0"/>
              </a:rPr>
              <a:t>gektargacha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bo‘lgan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o‘lchamda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yer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uchastkalari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beriladi</a:t>
            </a:r>
            <a:r>
              <a:rPr lang="en-US" sz="2800" dirty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8352" y="253497"/>
            <a:ext cx="11416420" cy="1041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1950" algn="ctr"/>
            <a:r>
              <a:rPr lang="ru-RU" sz="2800" dirty="0" err="1">
                <a:latin typeface="Arial Black" panose="020B0A04020102020204" pitchFamily="34" charset="0"/>
              </a:rPr>
              <a:t>Dehqon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xo‘jaligini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yuritish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uchun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ajratiladigan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yer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uchastkalarining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eng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ko‘p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>
                <a:latin typeface="Arial Black" panose="020B0A04020102020204" pitchFamily="34" charset="0"/>
              </a:rPr>
              <a:t>o‘lchami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  <a:r>
              <a:rPr lang="ru-RU" sz="2800" dirty="0" err="1" smtClean="0">
                <a:latin typeface="Arial Black" panose="020B0A04020102020204" pitchFamily="34" charset="0"/>
              </a:rPr>
              <a:t>oshirildi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57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2017" y="90536"/>
            <a:ext cx="11832878" cy="6699564"/>
          </a:xfrm>
          <a:prstGeom prst="rect">
            <a:avLst/>
          </a:prstGeom>
          <a:solidFill>
            <a:srgbClr val="75A4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"/>
            <a:r>
              <a:rPr lang="en-US" sz="3600" b="1" i="1" dirty="0">
                <a:latin typeface="Arial Rounded MT Bold" panose="020F0704030504030204" pitchFamily="34" charset="0"/>
              </a:rPr>
              <a:t>17.07.2024 </a:t>
            </a:r>
            <a:r>
              <a:rPr lang="en-US" sz="3600" b="1" i="1" dirty="0" err="1" smtClean="0">
                <a:latin typeface="Arial Rounded MT Bold" panose="020F0704030504030204" pitchFamily="34" charset="0"/>
              </a:rPr>
              <a:t>yildagi</a:t>
            </a:r>
            <a:r>
              <a:rPr lang="en-US" sz="3600" b="1" i="1" dirty="0" smtClean="0">
                <a:latin typeface="Arial Rounded MT Bold" panose="020F0704030504030204" pitchFamily="34" charset="0"/>
              </a:rPr>
              <a:t> O‘RQ-936-son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Qonunga</a:t>
            </a:r>
            <a:r>
              <a:rPr lang="en-US" sz="3600" b="1" dirty="0" smtClean="0">
                <a:latin typeface="Arial Rounded MT Bold" panose="020F0704030504030204" pitchFamily="34" charset="0"/>
              </a:rPr>
              <a:t> </a:t>
            </a:r>
            <a:r>
              <a:rPr lang="en-US" sz="3600" b="1" dirty="0" err="1" smtClean="0">
                <a:latin typeface="Arial Rounded MT Bold" panose="020F0704030504030204" pitchFamily="34" charset="0"/>
              </a:rPr>
              <a:t>ko‘ra</a:t>
            </a:r>
            <a:r>
              <a:rPr lang="en-US" sz="3600" b="1" dirty="0" smtClean="0">
                <a:latin typeface="Arial Rounded MT Bold" panose="020F0704030504030204" pitchFamily="34" charset="0"/>
              </a:rPr>
              <a:t>:</a:t>
            </a:r>
            <a:endParaRPr lang="uz-Cyrl-UZ" sz="3600" b="1" dirty="0" smtClean="0">
              <a:latin typeface="Arial Rounded MT Bold" panose="020F0704030504030204" pitchFamily="34" charset="0"/>
            </a:endParaRPr>
          </a:p>
          <a:p>
            <a:pPr algn="ctr" fontAlgn="b"/>
            <a:r>
              <a:rPr lang="en-US" sz="1600" b="1" dirty="0" smtClean="0">
                <a:latin typeface="Arial Rounded MT Bold" panose="020F0704030504030204" pitchFamily="34" charset="0"/>
              </a:rPr>
              <a:t> </a:t>
            </a:r>
            <a:endParaRPr lang="uz-Cyrl-UZ" sz="1600" b="1" dirty="0" smtClean="0">
              <a:latin typeface="Arial Rounded MT Bold" panose="020F0704030504030204" pitchFamily="34" charset="0"/>
            </a:endParaRPr>
          </a:p>
          <a:p>
            <a:pPr marL="342900" indent="-342900" algn="just" fontAlgn="b">
              <a:buFont typeface="Wingdings" panose="05000000000000000000" pitchFamily="2" charset="2"/>
              <a:buChar char="Ø"/>
            </a:pPr>
            <a:r>
              <a:rPr lang="en-US" sz="2200" dirty="0" err="1" smtClean="0">
                <a:latin typeface="Arial Rounded MT Bold" panose="020F0704030504030204" pitchFamily="34" charset="0"/>
              </a:rPr>
              <a:t>Endilikda</a:t>
            </a:r>
            <a:r>
              <a:rPr lang="en-US" sz="2200" dirty="0" smtClean="0">
                <a:latin typeface="Arial Rounded MT Bold" panose="020F0704030504030204" pitchFamily="34" charset="0"/>
              </a:rPr>
              <a:t> </a:t>
            </a:r>
            <a:r>
              <a:rPr lang="en-US" sz="2200" dirty="0" err="1" smtClean="0">
                <a:latin typeface="Arial Rounded MT Bold" panose="020F0704030504030204" pitchFamily="34" charset="0"/>
              </a:rPr>
              <a:t>qishloq</a:t>
            </a:r>
            <a:r>
              <a:rPr lang="en-US" sz="2200" dirty="0" smtClean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xo‘jaligiga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mo‘ljallangan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yer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uchastkalarining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dala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chetlaridagi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kanallar</a:t>
            </a:r>
            <a:r>
              <a:rPr lang="en-US" sz="2200" dirty="0">
                <a:latin typeface="Arial Rounded MT Bold" panose="020F0704030504030204" pitchFamily="34" charset="0"/>
              </a:rPr>
              <a:t>, </a:t>
            </a:r>
            <a:r>
              <a:rPr lang="en-US" sz="2200" dirty="0" err="1">
                <a:latin typeface="Arial Rounded MT Bold" panose="020F0704030504030204" pitchFamily="34" charset="0"/>
              </a:rPr>
              <a:t>sug‘orish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kollektor-drenaj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tarmoqlari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atrofidagi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maydonlari</a:t>
            </a:r>
            <a:r>
              <a:rPr lang="en-US" sz="2200" dirty="0">
                <a:latin typeface="Arial Rounded MT Bold" panose="020F0704030504030204" pitchFamily="34" charset="0"/>
              </a:rPr>
              <a:t> 10 </a:t>
            </a:r>
            <a:r>
              <a:rPr lang="en-US" sz="2200" dirty="0" err="1">
                <a:latin typeface="Arial Rounded MT Bold" panose="020F0704030504030204" pitchFamily="34" charset="0"/>
              </a:rPr>
              <a:t>yilgacha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bo‘lgan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muddatga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ikkilamchi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ijaraga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berilishi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mumkin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bo‘ladi</a:t>
            </a:r>
            <a:r>
              <a:rPr lang="en-US" sz="2200" dirty="0">
                <a:latin typeface="Arial Rounded MT Bold" panose="020F0704030504030204" pitchFamily="34" charset="0"/>
              </a:rPr>
              <a:t>. </a:t>
            </a:r>
            <a:endParaRPr lang="ru-RU" sz="2200" dirty="0"/>
          </a:p>
          <a:p>
            <a:pPr marL="342900" indent="-342900" algn="just" fontAlgn="b">
              <a:buFont typeface="Wingdings" panose="05000000000000000000" pitchFamily="2" charset="2"/>
              <a:buChar char="Ø"/>
            </a:pPr>
            <a:r>
              <a:rPr lang="en-US" sz="2200" dirty="0" err="1" smtClean="0">
                <a:latin typeface="Arial Rounded MT Bold" panose="020F0704030504030204" pitchFamily="34" charset="0"/>
              </a:rPr>
              <a:t>Yer</a:t>
            </a:r>
            <a:r>
              <a:rPr lang="en-US" sz="2200" dirty="0" smtClean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egalari</a:t>
            </a:r>
            <a:r>
              <a:rPr lang="en-US" sz="2200" dirty="0">
                <a:latin typeface="Arial Rounded MT Bold" panose="020F0704030504030204" pitchFamily="34" charset="0"/>
              </a:rPr>
              <a:t>, </a:t>
            </a:r>
            <a:r>
              <a:rPr lang="en-US" sz="2200" dirty="0" err="1">
                <a:latin typeface="Arial Rounded MT Bold" panose="020F0704030504030204" pitchFamily="34" charset="0"/>
              </a:rPr>
              <a:t>yerdan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foydalanuvchilar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ijarachilar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tomonidan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mazkur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yer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uchastkalarida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hamda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bog‘lar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tokzorlarning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qator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oralariga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maqbul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ekinlar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ekilishini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yoki</a:t>
            </a:r>
            <a:r>
              <a:rPr lang="en-US" sz="2200" dirty="0">
                <a:latin typeface="Arial Rounded MT Bold" panose="020F0704030504030204" pitchFamily="34" charset="0"/>
              </a:rPr>
              <a:t> tut </a:t>
            </a:r>
            <a:r>
              <a:rPr lang="en-US" sz="2200" dirty="0" err="1">
                <a:latin typeface="Arial Rounded MT Bold" panose="020F0704030504030204" pitchFamily="34" charset="0"/>
              </a:rPr>
              <a:t>ko‘chatlari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o‘tqazilishini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nazarda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tutuvchi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o‘zgartirish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qo‘shimchalar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kiritildi</a:t>
            </a:r>
            <a:r>
              <a:rPr lang="en-US" sz="2200" dirty="0">
                <a:latin typeface="Arial Rounded MT Bold" panose="020F0704030504030204" pitchFamily="34" charset="0"/>
              </a:rPr>
              <a:t>. </a:t>
            </a:r>
            <a:endParaRPr lang="ru-RU" sz="2200" dirty="0"/>
          </a:p>
          <a:p>
            <a:pPr marL="342900" indent="-342900" algn="just" fontAlgn="b">
              <a:buFont typeface="Wingdings" panose="05000000000000000000" pitchFamily="2" charset="2"/>
              <a:buChar char="Ø"/>
            </a:pPr>
            <a:r>
              <a:rPr lang="en-US" sz="2200" dirty="0" err="1" smtClean="0">
                <a:latin typeface="Arial Rounded MT Bold" panose="020F0704030504030204" pitchFamily="34" charset="0"/>
              </a:rPr>
              <a:t>Yer</a:t>
            </a:r>
            <a:r>
              <a:rPr lang="en-US" sz="2200" dirty="0" smtClean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kodeksiga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pillachilik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tutchilikka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ixtisoslashgan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fermer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xo‘jaliklariga</a:t>
            </a:r>
            <a:r>
              <a:rPr lang="en-US" sz="2200" dirty="0">
                <a:latin typeface="Arial Rounded MT Bold" panose="020F0704030504030204" pitchFamily="34" charset="0"/>
              </a:rPr>
              <a:t>, </a:t>
            </a:r>
            <a:r>
              <a:rPr lang="en-US" sz="2200" dirty="0" err="1">
                <a:latin typeface="Arial Rounded MT Bold" panose="020F0704030504030204" pitchFamily="34" charset="0"/>
              </a:rPr>
              <a:t>agrosanoat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klasterlariga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boshqa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yuridik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shaxslarga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maydoni</a:t>
            </a:r>
            <a:r>
              <a:rPr lang="en-US" sz="2200" dirty="0">
                <a:latin typeface="Arial Rounded MT Bold" panose="020F0704030504030204" pitchFamily="34" charset="0"/>
              </a:rPr>
              <a:t> 10 </a:t>
            </a:r>
            <a:r>
              <a:rPr lang="en-US" sz="2200" dirty="0" err="1">
                <a:latin typeface="Arial Rounded MT Bold" panose="020F0704030504030204" pitchFamily="34" charset="0"/>
              </a:rPr>
              <a:t>gektargacha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bo‘lgan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yer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uchastkalari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ajratilishi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mumkinligi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to‘g‘risidagi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qo‘shimcha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kiritildi</a:t>
            </a:r>
            <a:r>
              <a:rPr lang="en-US" sz="2200" dirty="0">
                <a:latin typeface="Arial Rounded MT Bold" panose="020F0704030504030204" pitchFamily="34" charset="0"/>
              </a:rPr>
              <a:t>. </a:t>
            </a:r>
            <a:r>
              <a:rPr lang="en-US" sz="2200" i="1" dirty="0" err="1">
                <a:latin typeface="Arial Rounded MT Bold" panose="020F0704030504030204" pitchFamily="34" charset="0"/>
              </a:rPr>
              <a:t>Ilgari</a:t>
            </a:r>
            <a:r>
              <a:rPr lang="en-US" sz="2200" i="1" dirty="0">
                <a:latin typeface="Arial Rounded MT Bold" panose="020F0704030504030204" pitchFamily="34" charset="0"/>
              </a:rPr>
              <a:t> </a:t>
            </a:r>
            <a:r>
              <a:rPr lang="en-US" sz="2200" i="1" dirty="0" err="1">
                <a:latin typeface="Arial Rounded MT Bold" panose="020F0704030504030204" pitchFamily="34" charset="0"/>
              </a:rPr>
              <a:t>bunday</a:t>
            </a:r>
            <a:r>
              <a:rPr lang="en-US" sz="2200" i="1" dirty="0">
                <a:latin typeface="Arial Rounded MT Bold" panose="020F0704030504030204" pitchFamily="34" charset="0"/>
              </a:rPr>
              <a:t> </a:t>
            </a:r>
            <a:r>
              <a:rPr lang="en-US" sz="2200" i="1" dirty="0" err="1">
                <a:latin typeface="Arial Rounded MT Bold" panose="020F0704030504030204" pitchFamily="34" charset="0"/>
              </a:rPr>
              <a:t>norma</a:t>
            </a:r>
            <a:r>
              <a:rPr lang="en-US" sz="2200" i="1" dirty="0">
                <a:latin typeface="Arial Rounded MT Bold" panose="020F0704030504030204" pitchFamily="34" charset="0"/>
              </a:rPr>
              <a:t> </a:t>
            </a:r>
            <a:r>
              <a:rPr lang="en-US" sz="2200" i="1" dirty="0" err="1">
                <a:latin typeface="Arial Rounded MT Bold" panose="020F0704030504030204" pitchFamily="34" charset="0"/>
              </a:rPr>
              <a:t>mavjud</a:t>
            </a:r>
            <a:r>
              <a:rPr lang="en-US" sz="2200" i="1" dirty="0">
                <a:latin typeface="Arial Rounded MT Bold" panose="020F0704030504030204" pitchFamily="34" charset="0"/>
              </a:rPr>
              <a:t> </a:t>
            </a:r>
            <a:r>
              <a:rPr lang="en-US" sz="2200" i="1" dirty="0" err="1">
                <a:latin typeface="Arial Rounded MT Bold" panose="020F0704030504030204" pitchFamily="34" charset="0"/>
              </a:rPr>
              <a:t>emas</a:t>
            </a:r>
            <a:r>
              <a:rPr lang="en-US" sz="2200" i="1" dirty="0">
                <a:latin typeface="Arial Rounded MT Bold" panose="020F0704030504030204" pitchFamily="34" charset="0"/>
              </a:rPr>
              <a:t> </a:t>
            </a:r>
            <a:r>
              <a:rPr lang="en-US" sz="2200" i="1" dirty="0" err="1">
                <a:latin typeface="Arial Rounded MT Bold" panose="020F0704030504030204" pitchFamily="34" charset="0"/>
              </a:rPr>
              <a:t>edi</a:t>
            </a:r>
            <a:r>
              <a:rPr lang="en-US" sz="2200" i="1" dirty="0">
                <a:latin typeface="Arial Rounded MT Bold" panose="020F0704030504030204" pitchFamily="34" charset="0"/>
              </a:rPr>
              <a:t>.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endParaRPr lang="ru-RU" sz="2200" dirty="0"/>
          </a:p>
          <a:p>
            <a:pPr marL="342900" indent="-342900" algn="just" fontAlgn="b">
              <a:buFont typeface="Wingdings" panose="05000000000000000000" pitchFamily="2" charset="2"/>
              <a:buChar char="Ø"/>
            </a:pPr>
            <a:r>
              <a:rPr lang="en-US" sz="2200" u="sng" dirty="0" err="1" smtClean="0">
                <a:latin typeface="Arial Rounded MT Bold" panose="020F0704030504030204" pitchFamily="34" charset="0"/>
              </a:rPr>
              <a:t>Ma’muriy</a:t>
            </a:r>
            <a:r>
              <a:rPr lang="en-US" sz="2200" u="sng" dirty="0" smtClean="0">
                <a:latin typeface="Arial Rounded MT Bold" panose="020F0704030504030204" pitchFamily="34" charset="0"/>
              </a:rPr>
              <a:t> </a:t>
            </a:r>
            <a:r>
              <a:rPr lang="en-US" sz="2200" u="sng" dirty="0" err="1">
                <a:latin typeface="Arial Rounded MT Bold" panose="020F0704030504030204" pitchFamily="34" charset="0"/>
              </a:rPr>
              <a:t>javobgarlik</a:t>
            </a:r>
            <a:r>
              <a:rPr lang="en-US" sz="2200" u="sng" dirty="0">
                <a:latin typeface="Arial Rounded MT Bold" panose="020F0704030504030204" pitchFamily="34" charset="0"/>
              </a:rPr>
              <a:t> </a:t>
            </a:r>
            <a:r>
              <a:rPr lang="en-US" sz="2200" u="sng" dirty="0" err="1">
                <a:latin typeface="Arial Rounded MT Bold" panose="020F0704030504030204" pitchFamily="34" charset="0"/>
              </a:rPr>
              <a:t>to‘g‘risidagi</a:t>
            </a:r>
            <a:r>
              <a:rPr lang="en-US" sz="2200" u="sng" dirty="0">
                <a:latin typeface="Arial Rounded MT Bold" panose="020F0704030504030204" pitchFamily="34" charset="0"/>
              </a:rPr>
              <a:t> </a:t>
            </a:r>
            <a:r>
              <a:rPr lang="en-US" sz="2200" u="sng" dirty="0" err="1">
                <a:latin typeface="Arial Rounded MT Bold" panose="020F0704030504030204" pitchFamily="34" charset="0"/>
              </a:rPr>
              <a:t>kodeksga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kiritilgan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o‘zgartirish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qo‘shimchaga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ko‘ra</a:t>
            </a:r>
            <a:r>
              <a:rPr lang="en-US" sz="2200" dirty="0">
                <a:latin typeface="Arial Rounded MT Bold" panose="020F0704030504030204" pitchFamily="34" charset="0"/>
              </a:rPr>
              <a:t>, </a:t>
            </a:r>
            <a:r>
              <a:rPr lang="en-US" sz="2200" dirty="0" err="1">
                <a:latin typeface="Arial Rounded MT Bold" panose="020F0704030504030204" pitchFamily="34" charset="0"/>
              </a:rPr>
              <a:t>Agrosanoat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majmui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ustidan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nazorat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qilish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inspeksiyasi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hamda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Suv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xo‘jaligi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ob’ektlari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xavfsizligini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suvdan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foydalanishni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nazorat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qilish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inspeksiyalariga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ma’muriy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huquqbuzarliklar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to‘g‘risidagi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ishlarni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ko‘rib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chiqishga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doir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vakolatlar</a:t>
            </a:r>
            <a:r>
              <a:rPr lang="en-US" sz="2200" dirty="0">
                <a:latin typeface="Arial Rounded MT Bold" panose="020F0704030504030204" pitchFamily="34" charset="0"/>
              </a:rPr>
              <a:t> </a:t>
            </a:r>
            <a:r>
              <a:rPr lang="en-US" sz="2200" dirty="0" err="1">
                <a:latin typeface="Arial Rounded MT Bold" panose="020F0704030504030204" pitchFamily="34" charset="0"/>
              </a:rPr>
              <a:t>berildi</a:t>
            </a:r>
            <a:r>
              <a:rPr lang="en-US" sz="2200" dirty="0">
                <a:latin typeface="Arial Rounded MT Bold" panose="020F0704030504030204" pitchFamily="34" charset="0"/>
              </a:rPr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76455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2016" y="2132292"/>
            <a:ext cx="11841934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533400" algn="ctr"/>
            <a:endParaRPr lang="uz-Cyrl-UZ" sz="3200" dirty="0">
              <a:solidFill>
                <a:srgbClr val="0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33400" algn="ctr"/>
            <a:endParaRPr lang="uz-Cyrl-UZ" sz="3200" dirty="0" smtClean="0">
              <a:solidFill>
                <a:srgbClr val="0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33400" algn="just"/>
            <a:r>
              <a:rPr lang="en-US" sz="3200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Unga</a:t>
            </a:r>
            <a:r>
              <a:rPr lang="en-US" sz="3200" dirty="0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ko‘ra</a:t>
            </a:r>
            <a:r>
              <a:rPr lang="en-US" sz="3200" dirty="0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yerga</a:t>
            </a:r>
            <a:r>
              <a:rPr lang="en-US" sz="3200" dirty="0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oid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huquqiy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munosabatlar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bilan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bog‘liq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ishlarni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ma’muriy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sudlar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tomonidan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ko‘rishda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prokuror</a:t>
            </a:r>
            <a:r>
              <a:rPr lang="en-US" sz="32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ishtirok</a:t>
            </a:r>
            <a:r>
              <a:rPr lang="en-US" sz="32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etishi</a:t>
            </a:r>
            <a:r>
              <a:rPr lang="en-US" sz="32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shartligi</a:t>
            </a:r>
            <a:r>
              <a:rPr lang="en-US" sz="32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belgilandi</a:t>
            </a:r>
            <a:r>
              <a:rPr lang="en-US" sz="3200" dirty="0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z-Cyrl-UZ" sz="3200" dirty="0" smtClean="0">
              <a:solidFill>
                <a:srgbClr val="0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33400" algn="just"/>
            <a:endParaRPr lang="uz-Cyrl-UZ" sz="3200" dirty="0">
              <a:solidFill>
                <a:srgbClr val="00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indent="533400" algn="just"/>
            <a:endParaRPr lang="uz-Cyrl-UZ" sz="3200" dirty="0" smtClean="0">
              <a:solidFill>
                <a:srgbClr val="00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indent="533400" algn="just"/>
            <a:endParaRPr lang="uz-Cyrl-UZ" sz="3200" dirty="0">
              <a:solidFill>
                <a:srgbClr val="00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indent="533400" algn="just"/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62550" y="344032"/>
            <a:ext cx="11552222" cy="1484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25.12.2023-yildagi O‘RQ–889 </a:t>
            </a:r>
            <a:r>
              <a:rPr lang="en-US" sz="40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Qonunga</a:t>
            </a:r>
            <a:r>
              <a:rPr lang="en-US" sz="4000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ko‘ra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40979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643" y="1130300"/>
            <a:ext cx="11943658" cy="566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533400" algn="ctr" fontAlgn="b"/>
            <a:endParaRPr lang="ru-RU" sz="1400" u="sng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indent="533400" algn="just" fontAlgn="b"/>
            <a:r>
              <a:rPr lang="ru-RU" sz="30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2024</a:t>
            </a:r>
            <a:r>
              <a:rPr lang="en-US" sz="30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-</a:t>
            </a:r>
            <a:r>
              <a:rPr lang="ru-RU" sz="30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y</a:t>
            </a:r>
            <a:r>
              <a:rPr lang="en-US" sz="3000" i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il</a:t>
            </a:r>
            <a:r>
              <a:rPr lang="en-US" sz="30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000" i="1" dirty="0">
                <a:solidFill>
                  <a:schemeClr val="tx1"/>
                </a:solidFill>
                <a:latin typeface="Arial Black" panose="020B0A04020102020204" pitchFamily="34" charset="0"/>
              </a:rPr>
              <a:t>9-oktabrdagi </a:t>
            </a:r>
            <a:r>
              <a:rPr lang="en-US" sz="30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O‘RQ-973-son </a:t>
            </a:r>
            <a:r>
              <a:rPr lang="en-US" sz="3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Qonunga</a:t>
            </a:r>
            <a:r>
              <a:rPr lang="en-US" sz="3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ko‘ra</a:t>
            </a:r>
            <a:r>
              <a:rPr lang="en-US" sz="3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indent="533400" algn="just" fontAlgn="b"/>
            <a:endParaRPr lang="ru-RU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indent="533400" algn="just" fontAlgn="b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kodeksiga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qonunlarga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oluvchi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uchastkalariga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huquqlari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majburiyatlari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uchastkasidan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maqsadlari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o‘zgartirilmagan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shaxsga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o‘tkazilishi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berilishi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mumkinligini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tutuvchi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kiritild</a:t>
            </a:r>
            <a:r>
              <a:rPr lang="en-US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533400" algn="just" fontAlgn="b">
              <a:buFont typeface="Wingdings" panose="05000000000000000000" pitchFamily="2" charset="2"/>
              <a:buChar char="Ø"/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3400" algn="just" fontAlgn="b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uchastkalarini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berishda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tanlov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onlayn-auksionlar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etilishi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belgiland</a:t>
            </a:r>
            <a:r>
              <a:rPr lang="en-US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3400" algn="just" fontAlgn="b">
              <a:buFont typeface="Wingdings" panose="05000000000000000000" pitchFamily="2" charset="2"/>
              <a:buChar char="Ø"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3400" algn="just" fontAlgn="b">
              <a:buFont typeface="Wingdings" panose="05000000000000000000" pitchFamily="2" charset="2"/>
              <a:buChar char="Ø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taklifni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tanlab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aniqlanadigan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investitsiya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loyihasini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oshiruvchi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jismoniy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yuridik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shaxslarga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uchastkalarini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to‘g‘ridan-to‘g‘ri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berishda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ijaraga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oluvchi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budjetiga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mablag‘lar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to‘lanishi</a:t>
            </a:r>
            <a:r>
              <a:rPr lang="ru-RU" sz="2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tutilmoqda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8644" y="0"/>
            <a:ext cx="11943657" cy="11049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533400" algn="ctr" fontAlgn="b"/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Yer</a:t>
            </a:r>
            <a:r>
              <a:rPr lang="en-US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munosabatlarida</a:t>
            </a:r>
            <a:r>
              <a:rPr lang="en-US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tenglik</a:t>
            </a:r>
            <a:r>
              <a:rPr lang="en-US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va</a:t>
            </a:r>
            <a:r>
              <a:rPr lang="en-US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shaffoflik</a:t>
            </a:r>
            <a:r>
              <a:rPr lang="en-US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36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ta’minlanadi</a:t>
            </a:r>
            <a:endParaRPr lang="en-US" sz="3600" u="sng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99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250" y="1476375"/>
            <a:ext cx="12011026" cy="53072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361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Qonunga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muvofiq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indent="5334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O‘zbekistonda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chiqariladigan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mamlakatlardan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kelinadigan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kimyolashtirish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ro‘yxatga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olinishi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lozim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indent="5334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Ro‘yxatga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Qishloq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xo‘jaligi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vazirligi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huzuridagi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karantini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himoyasi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agentligi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vakolatli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tomonidan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o‘tkazilgan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sinovlar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5334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Kimyolashtirish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muddatga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ro‘yxatga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olinadi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Ro‘yxatga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sinovlarni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o‘tkazish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muddati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yildan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oshmasligi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34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bo‘yicha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shoshilinch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choralar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ko‘rilishini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qiluvchi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ro‘yxatdan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o‘tkazilmagan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yilgacha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muddatda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tariqasida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qo‘llashga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qo‘yiladi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334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Kimyolashtirish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omborxonalarda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xonalarda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qo‘yiladi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idishsiz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taqiqlanadi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4000" y="215900"/>
            <a:ext cx="11696700" cy="11684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O‘simliklarni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himoya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to‘g‘risida”gi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Qonun</a:t>
            </a: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qilindi</a:t>
            </a:r>
            <a:endParaRPr lang="en-US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26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736" y="1143000"/>
            <a:ext cx="12061952" cy="5648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1950" algn="just" fontAlgn="b"/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muhofaza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unumdorligini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to‘g‘risida”gi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Qonun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361950" algn="just" fontAlgn="b"/>
            <a:endParaRPr lang="en-US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muhofaza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unumdorligini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sohasidagi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prinsiplar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sohani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tomonidan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tartibga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solish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unumdorligini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asoslari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tartibi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belgilandi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Qishloq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xo‘jaligi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vazirligi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muhofaza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unumdorligini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sohasidagi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yagona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siyosatini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oshiradi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1950" algn="just" fontAlgn="b">
              <a:buFont typeface="Wingdings" panose="05000000000000000000" pitchFamily="2" charset="2"/>
              <a:buChar char="v"/>
            </a:pPr>
            <a:endParaRPr 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Tuproqshunoslik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agrokimyoviy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tadqiqotlar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institutidan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o‘ziga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tegishli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uchastkasidagi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sifatini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axborot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huquqiga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endParaRPr lang="en-US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shaharsozlik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geologik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qidiruvni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qazilmalarni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qazib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olishni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shuningdek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qishloq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xo‘jaligiga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bo‘lmagan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qatlamini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sidirib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olishi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saqlashi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endParaRPr 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Sidirib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qatlamini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qurilish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tashkilotlari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hokimliklar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tomonidan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belgilangan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joylarga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chiqadi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endParaRPr 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 fontAlgn="b">
              <a:buFont typeface="Wingdings" panose="05000000000000000000" pitchFamily="2" charset="2"/>
              <a:buChar char="v"/>
            </a:pP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Tuproqning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qatlami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sidirib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olinmaganligi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saqlanmaganligi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fakti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aniqlanganda</a:t>
            </a:r>
            <a:r>
              <a:rPr lang="en-US" sz="17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yetkazilgan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zararning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o‘rni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mahalliy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budjetga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qoplanadi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Mazkur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mablag‘laridan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qishloq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xo‘jaligida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foydalanilmayotgan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sug‘oriladigan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yerlarni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foydalanishga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kiritish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yerlarning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meliorativ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holatini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yaxshilash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foydalaniladi</a:t>
            </a:r>
            <a:r>
              <a:rPr lang="en-US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Qishloq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xo‘jaligi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xo‘jaligi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Ekologiya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atrof-muhitni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muhofaza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iqlim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o‘zgarishi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vazirliklarining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vakolatli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tashkilotlari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tomonidan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oshiriladi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80974" y="85725"/>
            <a:ext cx="11801475" cy="9810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"/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bino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qurishdan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avval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tuproqning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unumdor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qatlami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sidirib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olinishi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endParaRPr lang="en-US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8524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789</Words>
  <Application>Microsoft Office PowerPoint</Application>
  <PresentationFormat>Широкоэкранный</PresentationFormat>
  <Paragraphs>58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Arial Rounded MT Bold</vt:lpstr>
      <vt:lpstr>Calibri</vt:lpstr>
      <vt:lpstr>Calibri Light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O‘zbekiston Respublikasi Konstitutsiyasi</dc:title>
  <dc:creator>Berdiyor Bekmurodov</dc:creator>
  <cp:lastModifiedBy>Muhammad Abdumanonov</cp:lastModifiedBy>
  <cp:revision>42</cp:revision>
  <dcterms:created xsi:type="dcterms:W3CDTF">2024-10-23T05:33:49Z</dcterms:created>
  <dcterms:modified xsi:type="dcterms:W3CDTF">2024-10-24T08:35:09Z</dcterms:modified>
</cp:coreProperties>
</file>