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6" r:id="rId2"/>
    <p:sldId id="285" r:id="rId3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F5C"/>
    <a:srgbClr val="4A8522"/>
    <a:srgbClr val="DEEBF7"/>
    <a:srgbClr val="0F84E4"/>
    <a:srgbClr val="DBF1E0"/>
    <a:srgbClr val="CCF2FF"/>
    <a:srgbClr val="9BE5FF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1284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B2DCC-641E-4E34-A14E-44DC6E158943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4AD72-2B22-43F3-8299-6F55B48A32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21D3B-124E-4AA1-8D29-0F145C9DEEA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0ED-811F-47F3-873C-D1811F329D9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8D9-F6FC-4531-861B-02366DEC9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0ED-811F-47F3-873C-D1811F329D9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8D9-F6FC-4531-861B-02366DEC9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0ED-811F-47F3-873C-D1811F329D9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8D9-F6FC-4531-861B-02366DEC9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0ED-811F-47F3-873C-D1811F329D9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8D9-F6FC-4531-861B-02366DEC9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0ED-811F-47F3-873C-D1811F329D9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8D9-F6FC-4531-861B-02366DEC9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0ED-811F-47F3-873C-D1811F329D9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8D9-F6FC-4531-861B-02366DEC9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0ED-811F-47F3-873C-D1811F329D9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8D9-F6FC-4531-861B-02366DEC9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0ED-811F-47F3-873C-D1811F329D9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8D9-F6FC-4531-861B-02366DEC9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0ED-811F-47F3-873C-D1811F329D9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8D9-F6FC-4531-861B-02366DEC9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0ED-811F-47F3-873C-D1811F329D9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8D9-F6FC-4531-861B-02366DEC9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90ED-811F-47F3-873C-D1811F329D9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A8D9-F6FC-4531-861B-02366DEC9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90ED-811F-47F3-873C-D1811F329D92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FA8D9-F6FC-4531-861B-02366DEC99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/>
          <p:cNvSpPr/>
          <p:nvPr/>
        </p:nvSpPr>
        <p:spPr>
          <a:xfrm>
            <a:off x="-126668" y="2266650"/>
            <a:ext cx="6224177" cy="498084"/>
          </a:xfrm>
          <a:prstGeom prst="roundRect">
            <a:avLst/>
          </a:prstGeom>
          <a:gradFill flip="none" rotWithShape="1">
            <a:gsLst>
              <a:gs pos="0">
                <a:srgbClr val="7030A0">
                  <a:alpha val="28000"/>
                </a:srgbClr>
              </a:gs>
              <a:gs pos="100000">
                <a:schemeClr val="accent5">
                  <a:alpha val="3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4" name="TextBox 213"/>
          <p:cNvSpPr txBox="1"/>
          <p:nvPr/>
        </p:nvSpPr>
        <p:spPr>
          <a:xfrm>
            <a:off x="230445" y="1473842"/>
            <a:ext cx="901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Аҳоли</a:t>
            </a:r>
            <a:r>
              <a:rPr lang="en-US" sz="900" b="1" dirty="0"/>
              <a:t> </a:t>
            </a:r>
            <a:r>
              <a:rPr lang="en-US" sz="900" b="1" dirty="0" err="1"/>
              <a:t>сони</a:t>
            </a:r>
            <a:r>
              <a:rPr lang="en-US" sz="900" b="1" dirty="0"/>
              <a:t> </a:t>
            </a:r>
          </a:p>
          <a:p>
            <a:pPr algn="ctr"/>
            <a:r>
              <a:rPr lang="en-US" sz="1100" b="1" dirty="0">
                <a:solidFill>
                  <a:srgbClr val="C00000"/>
                </a:solidFill>
              </a:rPr>
              <a:t>3</a:t>
            </a:r>
            <a:r>
              <a:rPr lang="uz-Cyrl-UZ" sz="1100" b="1" dirty="0">
                <a:solidFill>
                  <a:srgbClr val="C00000"/>
                </a:solidFill>
              </a:rPr>
              <a:t>,</a:t>
            </a:r>
            <a:r>
              <a:rPr lang="en-US" sz="1100" b="1" dirty="0">
                <a:solidFill>
                  <a:srgbClr val="C00000"/>
                </a:solidFill>
              </a:rPr>
              <a:t>0</a:t>
            </a:r>
            <a:r>
              <a:rPr lang="uz-Cyrl-UZ" sz="1100" b="1" dirty="0">
                <a:solidFill>
                  <a:srgbClr val="C00000"/>
                </a:solidFill>
              </a:rPr>
              <a:t> </a:t>
            </a:r>
            <a:r>
              <a:rPr lang="uz-Cyrl-UZ" sz="1100" b="1" dirty="0">
                <a:solidFill>
                  <a:srgbClr val="0070C0"/>
                </a:solidFill>
              </a:rPr>
              <a:t>млн</a:t>
            </a:r>
            <a:endParaRPr lang="ru-RU" sz="900" b="1" dirty="0">
              <a:solidFill>
                <a:srgbClr val="0070C0"/>
              </a:solidFill>
            </a:endParaRPr>
          </a:p>
        </p:txBody>
      </p:sp>
      <p:sp>
        <p:nvSpPr>
          <p:cNvPr id="307" name="TextBox 306"/>
          <p:cNvSpPr txBox="1"/>
          <p:nvPr/>
        </p:nvSpPr>
        <p:spPr>
          <a:xfrm>
            <a:off x="1538842" y="53044"/>
            <a:ext cx="809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cs typeface="Arial" panose="020B0604020202020204" pitchFamily="34" charset="0"/>
              </a:rPr>
              <a:t>СУРХОНДАРЁ</a:t>
            </a:r>
            <a:r>
              <a:rPr lang="en-US" sz="1400" b="1" dirty="0">
                <a:solidFill>
                  <a:srgbClr val="0070C0"/>
                </a:solidFill>
                <a:cs typeface="Arial" panose="020B0604020202020204" pitchFamily="34" charset="0"/>
              </a:rPr>
              <a:t> ВИЛОЯТИДА </a:t>
            </a:r>
            <a:r>
              <a:rPr lang="en-US" sz="1400" b="1" dirty="0">
                <a:solidFill>
                  <a:srgbClr val="002060"/>
                </a:solidFill>
                <a:cs typeface="Arial" panose="020B0604020202020204" pitchFamily="34" charset="0"/>
              </a:rPr>
              <a:t>АҲОЛИНИ ИЖТИМОИЙ ҲИМОЯ ҚИЛИШ СОҲАСИДА </a:t>
            </a:r>
          </a:p>
          <a:p>
            <a:pPr algn="ctr"/>
            <a:r>
              <a:rPr lang="en-US" sz="1400" b="1" dirty="0">
                <a:solidFill>
                  <a:srgbClr val="0070C0"/>
                </a:solidFill>
                <a:cs typeface="Arial" panose="020B0604020202020204" pitchFamily="34" charset="0"/>
              </a:rPr>
              <a:t>2025 ЙИЛДА </a:t>
            </a:r>
            <a:r>
              <a:rPr lang="en-US" sz="1400" b="1" dirty="0">
                <a:solidFill>
                  <a:srgbClr val="002060"/>
                </a:solidFill>
                <a:cs typeface="Arial" panose="020B0604020202020204" pitchFamily="34" charset="0"/>
              </a:rPr>
              <a:t>АМАЛГА ОШИРИЛГАН ИШЛАР ВА РЕЖАЛАР</a:t>
            </a:r>
            <a:endParaRPr lang="ru-RU" sz="1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401803" y="2337697"/>
            <a:ext cx="20396" cy="387510"/>
          </a:xfrm>
          <a:custGeom>
            <a:avLst/>
            <a:gdLst/>
            <a:ahLst/>
            <a:cxnLst/>
            <a:rect l="l" t="t" r="r" b="b"/>
            <a:pathLst>
              <a:path w="41909" h="796289">
                <a:moveTo>
                  <a:pt x="41883" y="20941"/>
                </a:moveTo>
                <a:lnTo>
                  <a:pt x="40237" y="12790"/>
                </a:lnTo>
                <a:lnTo>
                  <a:pt x="35749" y="6133"/>
                </a:lnTo>
                <a:lnTo>
                  <a:pt x="29093" y="1645"/>
                </a:lnTo>
                <a:lnTo>
                  <a:pt x="20941" y="0"/>
                </a:lnTo>
                <a:lnTo>
                  <a:pt x="12790" y="1645"/>
                </a:lnTo>
                <a:lnTo>
                  <a:pt x="6133" y="6133"/>
                </a:lnTo>
                <a:lnTo>
                  <a:pt x="1645" y="12790"/>
                </a:lnTo>
                <a:lnTo>
                  <a:pt x="0" y="20941"/>
                </a:lnTo>
                <a:lnTo>
                  <a:pt x="41883" y="20941"/>
                </a:lnTo>
                <a:close/>
              </a:path>
              <a:path w="41909" h="796289">
                <a:moveTo>
                  <a:pt x="41883" y="774845"/>
                </a:moveTo>
                <a:lnTo>
                  <a:pt x="41883" y="20941"/>
                </a:lnTo>
                <a:lnTo>
                  <a:pt x="0" y="20941"/>
                </a:lnTo>
                <a:lnTo>
                  <a:pt x="0" y="774845"/>
                </a:lnTo>
                <a:lnTo>
                  <a:pt x="41883" y="774845"/>
                </a:lnTo>
                <a:close/>
              </a:path>
              <a:path w="41909" h="796289">
                <a:moveTo>
                  <a:pt x="41883" y="774845"/>
                </a:moveTo>
                <a:lnTo>
                  <a:pt x="0" y="774845"/>
                </a:lnTo>
                <a:lnTo>
                  <a:pt x="1645" y="782996"/>
                </a:lnTo>
                <a:lnTo>
                  <a:pt x="6133" y="789653"/>
                </a:lnTo>
                <a:lnTo>
                  <a:pt x="12790" y="794141"/>
                </a:lnTo>
                <a:lnTo>
                  <a:pt x="20941" y="795787"/>
                </a:lnTo>
                <a:lnTo>
                  <a:pt x="29093" y="794141"/>
                </a:lnTo>
                <a:lnTo>
                  <a:pt x="35749" y="789653"/>
                </a:lnTo>
                <a:lnTo>
                  <a:pt x="40237" y="782996"/>
                </a:lnTo>
                <a:lnTo>
                  <a:pt x="41883" y="7748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>
              <a:latin typeface="Montserrat" pitchFamily="2" charset="-52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042286F-7B4E-44D9-89AF-66353477C806}"/>
              </a:ext>
            </a:extLst>
          </p:cNvPr>
          <p:cNvSpPr txBox="1"/>
          <p:nvPr/>
        </p:nvSpPr>
        <p:spPr>
          <a:xfrm>
            <a:off x="1221470" y="2392582"/>
            <a:ext cx="1586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900" b="1" dirty="0">
                <a:solidFill>
                  <a:srgbClr val="002060"/>
                </a:solidFill>
                <a:latin typeface="Montserrat" pitchFamily="2" charset="-52"/>
              </a:rPr>
              <a:t>Кўрсаткич номи</a:t>
            </a:r>
            <a:endParaRPr lang="en-US" sz="900" b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3153D88-7F38-403F-9915-249529C421C1}"/>
              </a:ext>
            </a:extLst>
          </p:cNvPr>
          <p:cNvSpPr txBox="1"/>
          <p:nvPr/>
        </p:nvSpPr>
        <p:spPr>
          <a:xfrm>
            <a:off x="208279" y="2392582"/>
            <a:ext cx="45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900" b="1" dirty="0">
                <a:solidFill>
                  <a:srgbClr val="002060"/>
                </a:solidFill>
                <a:latin typeface="Montserrat" pitchFamily="2" charset="-52"/>
              </a:rPr>
              <a:t>№</a:t>
            </a:r>
            <a:endParaRPr lang="en-US" sz="900" b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id="{6168294E-1156-4E14-AD79-D0081839ED5E}"/>
              </a:ext>
            </a:extLst>
          </p:cNvPr>
          <p:cNvSpPr/>
          <p:nvPr/>
        </p:nvSpPr>
        <p:spPr>
          <a:xfrm>
            <a:off x="-242225" y="1868098"/>
            <a:ext cx="10294568" cy="329162"/>
          </a:xfrm>
          <a:prstGeom prst="roundRect">
            <a:avLst>
              <a:gd name="adj" fmla="val 909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A58F3EAC-9C85-4A47-91DC-E60065C73CBF}"/>
              </a:ext>
            </a:extLst>
          </p:cNvPr>
          <p:cNvSpPr txBox="1"/>
          <p:nvPr/>
        </p:nvSpPr>
        <p:spPr>
          <a:xfrm>
            <a:off x="27719" y="1923072"/>
            <a:ext cx="13068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rgbClr val="002060"/>
                </a:solidFill>
              </a:rPr>
              <a:t>Йил бошидан ўзгариш</a:t>
            </a:r>
            <a:endParaRPr lang="ru-RU" sz="800" i="1" dirty="0">
              <a:solidFill>
                <a:srgbClr val="0070C0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434B3D7-8747-439C-A4DE-726E91E9CF4D}"/>
              </a:ext>
            </a:extLst>
          </p:cNvPr>
          <p:cNvSpPr txBox="1"/>
          <p:nvPr/>
        </p:nvSpPr>
        <p:spPr>
          <a:xfrm>
            <a:off x="2757172" y="1901252"/>
            <a:ext cx="8883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050" b="1" dirty="0">
                <a:solidFill>
                  <a:srgbClr val="C00000"/>
                </a:solidFill>
              </a:rPr>
              <a:t>+</a:t>
            </a:r>
            <a:r>
              <a:rPr lang="en-US" sz="1050" b="1" dirty="0">
                <a:solidFill>
                  <a:srgbClr val="C00000"/>
                </a:solidFill>
              </a:rPr>
              <a:t> </a:t>
            </a:r>
            <a:r>
              <a:rPr lang="uz-Cyrl-UZ" sz="1050" b="1" dirty="0">
                <a:solidFill>
                  <a:srgbClr val="C00000"/>
                </a:solidFill>
              </a:rPr>
              <a:t>463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>
                <a:solidFill>
                  <a:srgbClr val="0070C0"/>
                </a:solidFill>
              </a:rPr>
              <a:t>нафар</a:t>
            </a:r>
            <a:endParaRPr lang="ru-RU" sz="1050" b="1" dirty="0">
              <a:solidFill>
                <a:srgbClr val="0070C0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0276C2B-7F14-4753-96FA-3AA7C1FDEC2D}"/>
              </a:ext>
            </a:extLst>
          </p:cNvPr>
          <p:cNvSpPr txBox="1"/>
          <p:nvPr/>
        </p:nvSpPr>
        <p:spPr>
          <a:xfrm>
            <a:off x="2636890" y="1207001"/>
            <a:ext cx="1128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2060"/>
                </a:solidFill>
                <a:latin typeface="Montserrat" pitchFamily="2" charset="-52"/>
              </a:rPr>
              <a:t>Ногиронлиги бўлган </a:t>
            </a:r>
            <a:r>
              <a:rPr lang="en-US" sz="800" b="1" dirty="0">
                <a:solidFill>
                  <a:srgbClr val="002060"/>
                </a:solidFill>
                <a:latin typeface="Montserrat" pitchFamily="2" charset="-52"/>
              </a:rPr>
              <a:t>болалар</a:t>
            </a:r>
            <a:endParaRPr lang="ru-RU" sz="800" b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25845D3-4C0A-4A59-AA44-03F91EE7B2A4}"/>
              </a:ext>
            </a:extLst>
          </p:cNvPr>
          <p:cNvSpPr txBox="1"/>
          <p:nvPr/>
        </p:nvSpPr>
        <p:spPr>
          <a:xfrm>
            <a:off x="2788431" y="1601958"/>
            <a:ext cx="8258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050" b="1" dirty="0">
                <a:solidFill>
                  <a:srgbClr val="C00000"/>
                </a:solidFill>
              </a:rPr>
              <a:t>16,5 </a:t>
            </a:r>
            <a:r>
              <a:rPr lang="en-US" sz="1050" b="1" dirty="0" err="1">
                <a:solidFill>
                  <a:srgbClr val="0070C0"/>
                </a:solidFill>
              </a:rPr>
              <a:t>нафар</a:t>
            </a:r>
            <a:endParaRPr lang="ru-RU" sz="1050" b="1" dirty="0">
              <a:solidFill>
                <a:srgbClr val="0070C0"/>
              </a:solidFill>
            </a:endParaRPr>
          </a:p>
        </p:txBody>
      </p:sp>
      <p:cxnSp>
        <p:nvCxnSpPr>
          <p:cNvPr id="174" name="Прямая соединительная линия 173">
            <a:extLst>
              <a:ext uri="{FF2B5EF4-FFF2-40B4-BE49-F238E27FC236}">
                <a16:creationId xmlns:a16="http://schemas.microsoft.com/office/drawing/2014/main" id="{CD2BE74F-4120-44B8-A464-DCAFEA0076EF}"/>
              </a:ext>
            </a:extLst>
          </p:cNvPr>
          <p:cNvCxnSpPr/>
          <p:nvPr/>
        </p:nvCxnSpPr>
        <p:spPr>
          <a:xfrm>
            <a:off x="182468" y="560675"/>
            <a:ext cx="9579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B7045E83-7FCF-48AF-B458-F1CC63A50F78}"/>
              </a:ext>
            </a:extLst>
          </p:cNvPr>
          <p:cNvSpPr txBox="1"/>
          <p:nvPr/>
        </p:nvSpPr>
        <p:spPr>
          <a:xfrm>
            <a:off x="5831181" y="1578838"/>
            <a:ext cx="6495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050" b="1" dirty="0">
                <a:solidFill>
                  <a:srgbClr val="C00000"/>
                </a:solidFill>
              </a:rPr>
              <a:t>86</a:t>
            </a:r>
            <a:r>
              <a:rPr lang="en-US" sz="1050" b="1" dirty="0">
                <a:solidFill>
                  <a:srgbClr val="C00000"/>
                </a:solidFill>
              </a:rPr>
              <a:t> </a:t>
            </a:r>
            <a:r>
              <a:rPr lang="uz-Cyrl-UZ" sz="1050" b="1" dirty="0">
                <a:solidFill>
                  <a:srgbClr val="0070C0"/>
                </a:solidFill>
              </a:rPr>
              <a:t>фоиз</a:t>
            </a:r>
            <a:endParaRPr lang="ru-RU" sz="1050" b="1" dirty="0">
              <a:solidFill>
                <a:srgbClr val="0070C0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FB5C293-1863-4B3A-A2FD-C3ED8CA824AF}"/>
              </a:ext>
            </a:extLst>
          </p:cNvPr>
          <p:cNvSpPr txBox="1"/>
          <p:nvPr/>
        </p:nvSpPr>
        <p:spPr>
          <a:xfrm>
            <a:off x="5426999" y="1145446"/>
            <a:ext cx="1457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800" dirty="0">
                <a:solidFill>
                  <a:srgbClr val="002060"/>
                </a:solidFill>
                <a:latin typeface="Montserrat" pitchFamily="2" charset="-52"/>
              </a:rPr>
              <a:t>Н</a:t>
            </a:r>
            <a:r>
              <a:rPr lang="en-US" sz="800" dirty="0" err="1">
                <a:solidFill>
                  <a:srgbClr val="002060"/>
                </a:solidFill>
                <a:latin typeface="Montserrat" pitchFamily="2" charset="-52"/>
              </a:rPr>
              <a:t>огиронлиги</a:t>
            </a:r>
            <a:r>
              <a:rPr lang="en-US" sz="80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tserrat" pitchFamily="2" charset="-52"/>
              </a:rPr>
              <a:t>бўлган</a:t>
            </a:r>
            <a:r>
              <a:rPr lang="en-US" sz="80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en-US" sz="800" dirty="0" err="1">
                <a:solidFill>
                  <a:srgbClr val="002060"/>
                </a:solidFill>
                <a:latin typeface="Montserrat" pitchFamily="2" charset="-52"/>
              </a:rPr>
              <a:t>болалар</a:t>
            </a:r>
            <a:r>
              <a:rPr lang="uz-Cyrl-UZ" sz="800" dirty="0">
                <a:solidFill>
                  <a:srgbClr val="002060"/>
                </a:solidFill>
                <a:latin typeface="Montserrat" pitchFamily="2" charset="-52"/>
              </a:rPr>
              <a:t>ни </a:t>
            </a:r>
            <a:r>
              <a:rPr lang="uz-Cyrl-UZ" sz="800" b="1" dirty="0">
                <a:solidFill>
                  <a:srgbClr val="002060"/>
                </a:solidFill>
                <a:latin typeface="Montserrat" pitchFamily="2" charset="-52"/>
              </a:rPr>
              <a:t>таълим билан қамрови</a:t>
            </a:r>
            <a:endParaRPr lang="ru-RU" sz="800" b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398C109-0F58-4D15-A8B2-E12E33BD4EDB}"/>
              </a:ext>
            </a:extLst>
          </p:cNvPr>
          <p:cNvSpPr txBox="1"/>
          <p:nvPr/>
        </p:nvSpPr>
        <p:spPr>
          <a:xfrm>
            <a:off x="5764657" y="1882749"/>
            <a:ext cx="7825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050" b="1" dirty="0">
                <a:solidFill>
                  <a:srgbClr val="C00000"/>
                </a:solidFill>
              </a:rPr>
              <a:t>+</a:t>
            </a:r>
            <a:r>
              <a:rPr lang="en-US" sz="1050" b="1" dirty="0">
                <a:solidFill>
                  <a:srgbClr val="C00000"/>
                </a:solidFill>
              </a:rPr>
              <a:t> </a:t>
            </a:r>
            <a:r>
              <a:rPr lang="uz-Cyrl-UZ" sz="1050" b="1" dirty="0">
                <a:solidFill>
                  <a:srgbClr val="C00000"/>
                </a:solidFill>
              </a:rPr>
              <a:t>2,4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uz-Cyrl-UZ" sz="1050" b="1" dirty="0">
                <a:solidFill>
                  <a:srgbClr val="0070C0"/>
                </a:solidFill>
              </a:rPr>
              <a:t>фоиз</a:t>
            </a:r>
            <a:endParaRPr lang="ru-RU" sz="1050" b="1" dirty="0">
              <a:solidFill>
                <a:srgbClr val="0070C0"/>
              </a:solidFill>
            </a:endParaRPr>
          </a:p>
        </p:txBody>
      </p:sp>
      <p:sp>
        <p:nvSpPr>
          <p:cNvPr id="180" name="object 137">
            <a:extLst>
              <a:ext uri="{FF2B5EF4-FFF2-40B4-BE49-F238E27FC236}">
                <a16:creationId xmlns:a16="http://schemas.microsoft.com/office/drawing/2014/main" id="{13305328-8054-4382-8984-ABC1E7C25CA8}"/>
              </a:ext>
            </a:extLst>
          </p:cNvPr>
          <p:cNvSpPr/>
          <p:nvPr/>
        </p:nvSpPr>
        <p:spPr>
          <a:xfrm>
            <a:off x="2570368" y="1888195"/>
            <a:ext cx="21600" cy="280030"/>
          </a:xfrm>
          <a:custGeom>
            <a:avLst/>
            <a:gdLst/>
            <a:ahLst/>
            <a:cxnLst/>
            <a:rect l="l" t="t" r="r" b="b"/>
            <a:pathLst>
              <a:path w="41909" h="796289">
                <a:moveTo>
                  <a:pt x="41883" y="20941"/>
                </a:moveTo>
                <a:lnTo>
                  <a:pt x="40237" y="12790"/>
                </a:lnTo>
                <a:lnTo>
                  <a:pt x="35749" y="6133"/>
                </a:lnTo>
                <a:lnTo>
                  <a:pt x="29093" y="1645"/>
                </a:lnTo>
                <a:lnTo>
                  <a:pt x="20941" y="0"/>
                </a:lnTo>
                <a:lnTo>
                  <a:pt x="12790" y="1645"/>
                </a:lnTo>
                <a:lnTo>
                  <a:pt x="6133" y="6133"/>
                </a:lnTo>
                <a:lnTo>
                  <a:pt x="1645" y="12790"/>
                </a:lnTo>
                <a:lnTo>
                  <a:pt x="0" y="20941"/>
                </a:lnTo>
                <a:lnTo>
                  <a:pt x="41883" y="20941"/>
                </a:lnTo>
                <a:close/>
              </a:path>
              <a:path w="41909" h="796289">
                <a:moveTo>
                  <a:pt x="41883" y="774845"/>
                </a:moveTo>
                <a:lnTo>
                  <a:pt x="41883" y="20941"/>
                </a:lnTo>
                <a:lnTo>
                  <a:pt x="0" y="20941"/>
                </a:lnTo>
                <a:lnTo>
                  <a:pt x="0" y="774845"/>
                </a:lnTo>
                <a:lnTo>
                  <a:pt x="41883" y="774845"/>
                </a:lnTo>
                <a:close/>
              </a:path>
              <a:path w="41909" h="796289">
                <a:moveTo>
                  <a:pt x="41883" y="774845"/>
                </a:moveTo>
                <a:lnTo>
                  <a:pt x="0" y="774845"/>
                </a:lnTo>
                <a:lnTo>
                  <a:pt x="1645" y="782996"/>
                </a:lnTo>
                <a:lnTo>
                  <a:pt x="6133" y="789653"/>
                </a:lnTo>
                <a:lnTo>
                  <a:pt x="12790" y="794141"/>
                </a:lnTo>
                <a:lnTo>
                  <a:pt x="20941" y="795787"/>
                </a:lnTo>
                <a:lnTo>
                  <a:pt x="29093" y="794141"/>
                </a:lnTo>
                <a:lnTo>
                  <a:pt x="35749" y="789653"/>
                </a:lnTo>
                <a:lnTo>
                  <a:pt x="40237" y="782996"/>
                </a:lnTo>
                <a:lnTo>
                  <a:pt x="41883" y="7748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>
              <a:latin typeface="Montserrat" pitchFamily="2" charset="-52"/>
            </a:endParaRPr>
          </a:p>
        </p:txBody>
      </p:sp>
      <p:sp>
        <p:nvSpPr>
          <p:cNvPr id="181" name="object 137">
            <a:extLst>
              <a:ext uri="{FF2B5EF4-FFF2-40B4-BE49-F238E27FC236}">
                <a16:creationId xmlns:a16="http://schemas.microsoft.com/office/drawing/2014/main" id="{CA41255E-4586-4B06-8895-E8CB3FD32A99}"/>
              </a:ext>
            </a:extLst>
          </p:cNvPr>
          <p:cNvSpPr/>
          <p:nvPr/>
        </p:nvSpPr>
        <p:spPr>
          <a:xfrm>
            <a:off x="3844823" y="1888195"/>
            <a:ext cx="21600" cy="280030"/>
          </a:xfrm>
          <a:custGeom>
            <a:avLst/>
            <a:gdLst/>
            <a:ahLst/>
            <a:cxnLst/>
            <a:rect l="l" t="t" r="r" b="b"/>
            <a:pathLst>
              <a:path w="41909" h="796289">
                <a:moveTo>
                  <a:pt x="41883" y="20941"/>
                </a:moveTo>
                <a:lnTo>
                  <a:pt x="40237" y="12790"/>
                </a:lnTo>
                <a:lnTo>
                  <a:pt x="35749" y="6133"/>
                </a:lnTo>
                <a:lnTo>
                  <a:pt x="29093" y="1645"/>
                </a:lnTo>
                <a:lnTo>
                  <a:pt x="20941" y="0"/>
                </a:lnTo>
                <a:lnTo>
                  <a:pt x="12790" y="1645"/>
                </a:lnTo>
                <a:lnTo>
                  <a:pt x="6133" y="6133"/>
                </a:lnTo>
                <a:lnTo>
                  <a:pt x="1645" y="12790"/>
                </a:lnTo>
                <a:lnTo>
                  <a:pt x="0" y="20941"/>
                </a:lnTo>
                <a:lnTo>
                  <a:pt x="41883" y="20941"/>
                </a:lnTo>
                <a:close/>
              </a:path>
              <a:path w="41909" h="796289">
                <a:moveTo>
                  <a:pt x="41883" y="774845"/>
                </a:moveTo>
                <a:lnTo>
                  <a:pt x="41883" y="20941"/>
                </a:lnTo>
                <a:lnTo>
                  <a:pt x="0" y="20941"/>
                </a:lnTo>
                <a:lnTo>
                  <a:pt x="0" y="774845"/>
                </a:lnTo>
                <a:lnTo>
                  <a:pt x="41883" y="774845"/>
                </a:lnTo>
                <a:close/>
              </a:path>
              <a:path w="41909" h="796289">
                <a:moveTo>
                  <a:pt x="41883" y="774845"/>
                </a:moveTo>
                <a:lnTo>
                  <a:pt x="0" y="774845"/>
                </a:lnTo>
                <a:lnTo>
                  <a:pt x="1645" y="782996"/>
                </a:lnTo>
                <a:lnTo>
                  <a:pt x="6133" y="789653"/>
                </a:lnTo>
                <a:lnTo>
                  <a:pt x="12790" y="794141"/>
                </a:lnTo>
                <a:lnTo>
                  <a:pt x="20941" y="795787"/>
                </a:lnTo>
                <a:lnTo>
                  <a:pt x="29093" y="794141"/>
                </a:lnTo>
                <a:lnTo>
                  <a:pt x="35749" y="789653"/>
                </a:lnTo>
                <a:lnTo>
                  <a:pt x="40237" y="782996"/>
                </a:lnTo>
                <a:lnTo>
                  <a:pt x="41883" y="7748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>
              <a:latin typeface="Montserrat" pitchFamily="2" charset="-52"/>
            </a:endParaRPr>
          </a:p>
        </p:txBody>
      </p:sp>
      <p:sp>
        <p:nvSpPr>
          <p:cNvPr id="182" name="object 137">
            <a:extLst>
              <a:ext uri="{FF2B5EF4-FFF2-40B4-BE49-F238E27FC236}">
                <a16:creationId xmlns:a16="http://schemas.microsoft.com/office/drawing/2014/main" id="{09F3465D-4B38-4BD1-9F39-A34CEF61B4F0}"/>
              </a:ext>
            </a:extLst>
          </p:cNvPr>
          <p:cNvSpPr/>
          <p:nvPr/>
        </p:nvSpPr>
        <p:spPr>
          <a:xfrm>
            <a:off x="5444757" y="1888195"/>
            <a:ext cx="21600" cy="280030"/>
          </a:xfrm>
          <a:custGeom>
            <a:avLst/>
            <a:gdLst/>
            <a:ahLst/>
            <a:cxnLst/>
            <a:rect l="l" t="t" r="r" b="b"/>
            <a:pathLst>
              <a:path w="41909" h="796289">
                <a:moveTo>
                  <a:pt x="41883" y="20941"/>
                </a:moveTo>
                <a:lnTo>
                  <a:pt x="40237" y="12790"/>
                </a:lnTo>
                <a:lnTo>
                  <a:pt x="35749" y="6133"/>
                </a:lnTo>
                <a:lnTo>
                  <a:pt x="29093" y="1645"/>
                </a:lnTo>
                <a:lnTo>
                  <a:pt x="20941" y="0"/>
                </a:lnTo>
                <a:lnTo>
                  <a:pt x="12790" y="1645"/>
                </a:lnTo>
                <a:lnTo>
                  <a:pt x="6133" y="6133"/>
                </a:lnTo>
                <a:lnTo>
                  <a:pt x="1645" y="12790"/>
                </a:lnTo>
                <a:lnTo>
                  <a:pt x="0" y="20941"/>
                </a:lnTo>
                <a:lnTo>
                  <a:pt x="41883" y="20941"/>
                </a:lnTo>
                <a:close/>
              </a:path>
              <a:path w="41909" h="796289">
                <a:moveTo>
                  <a:pt x="41883" y="774845"/>
                </a:moveTo>
                <a:lnTo>
                  <a:pt x="41883" y="20941"/>
                </a:lnTo>
                <a:lnTo>
                  <a:pt x="0" y="20941"/>
                </a:lnTo>
                <a:lnTo>
                  <a:pt x="0" y="774845"/>
                </a:lnTo>
                <a:lnTo>
                  <a:pt x="41883" y="774845"/>
                </a:lnTo>
                <a:close/>
              </a:path>
              <a:path w="41909" h="796289">
                <a:moveTo>
                  <a:pt x="41883" y="774845"/>
                </a:moveTo>
                <a:lnTo>
                  <a:pt x="0" y="774845"/>
                </a:lnTo>
                <a:lnTo>
                  <a:pt x="1645" y="782996"/>
                </a:lnTo>
                <a:lnTo>
                  <a:pt x="6133" y="789653"/>
                </a:lnTo>
                <a:lnTo>
                  <a:pt x="12790" y="794141"/>
                </a:lnTo>
                <a:lnTo>
                  <a:pt x="20941" y="795787"/>
                </a:lnTo>
                <a:lnTo>
                  <a:pt x="29093" y="794141"/>
                </a:lnTo>
                <a:lnTo>
                  <a:pt x="35749" y="789653"/>
                </a:lnTo>
                <a:lnTo>
                  <a:pt x="40237" y="782996"/>
                </a:lnTo>
                <a:lnTo>
                  <a:pt x="41883" y="7748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>
              <a:latin typeface="Montserrat" pitchFamily="2" charset="-52"/>
            </a:endParaRPr>
          </a:p>
        </p:txBody>
      </p:sp>
      <p:sp>
        <p:nvSpPr>
          <p:cNvPr id="183" name="object 137">
            <a:extLst>
              <a:ext uri="{FF2B5EF4-FFF2-40B4-BE49-F238E27FC236}">
                <a16:creationId xmlns:a16="http://schemas.microsoft.com/office/drawing/2014/main" id="{A3FBD4EE-ECFC-4A8F-9F78-7B5E8F5FDD74}"/>
              </a:ext>
            </a:extLst>
          </p:cNvPr>
          <p:cNvSpPr/>
          <p:nvPr/>
        </p:nvSpPr>
        <p:spPr>
          <a:xfrm>
            <a:off x="6811786" y="1888195"/>
            <a:ext cx="21600" cy="280030"/>
          </a:xfrm>
          <a:custGeom>
            <a:avLst/>
            <a:gdLst/>
            <a:ahLst/>
            <a:cxnLst/>
            <a:rect l="l" t="t" r="r" b="b"/>
            <a:pathLst>
              <a:path w="41909" h="796289">
                <a:moveTo>
                  <a:pt x="41883" y="20941"/>
                </a:moveTo>
                <a:lnTo>
                  <a:pt x="40237" y="12790"/>
                </a:lnTo>
                <a:lnTo>
                  <a:pt x="35749" y="6133"/>
                </a:lnTo>
                <a:lnTo>
                  <a:pt x="29093" y="1645"/>
                </a:lnTo>
                <a:lnTo>
                  <a:pt x="20941" y="0"/>
                </a:lnTo>
                <a:lnTo>
                  <a:pt x="12790" y="1645"/>
                </a:lnTo>
                <a:lnTo>
                  <a:pt x="6133" y="6133"/>
                </a:lnTo>
                <a:lnTo>
                  <a:pt x="1645" y="12790"/>
                </a:lnTo>
                <a:lnTo>
                  <a:pt x="0" y="20941"/>
                </a:lnTo>
                <a:lnTo>
                  <a:pt x="41883" y="20941"/>
                </a:lnTo>
                <a:close/>
              </a:path>
              <a:path w="41909" h="796289">
                <a:moveTo>
                  <a:pt x="41883" y="774845"/>
                </a:moveTo>
                <a:lnTo>
                  <a:pt x="41883" y="20941"/>
                </a:lnTo>
                <a:lnTo>
                  <a:pt x="0" y="20941"/>
                </a:lnTo>
                <a:lnTo>
                  <a:pt x="0" y="774845"/>
                </a:lnTo>
                <a:lnTo>
                  <a:pt x="41883" y="774845"/>
                </a:lnTo>
                <a:close/>
              </a:path>
              <a:path w="41909" h="796289">
                <a:moveTo>
                  <a:pt x="41883" y="774845"/>
                </a:moveTo>
                <a:lnTo>
                  <a:pt x="0" y="774845"/>
                </a:lnTo>
                <a:lnTo>
                  <a:pt x="1645" y="782996"/>
                </a:lnTo>
                <a:lnTo>
                  <a:pt x="6133" y="789653"/>
                </a:lnTo>
                <a:lnTo>
                  <a:pt x="12790" y="794141"/>
                </a:lnTo>
                <a:lnTo>
                  <a:pt x="20941" y="795787"/>
                </a:lnTo>
                <a:lnTo>
                  <a:pt x="29093" y="794141"/>
                </a:lnTo>
                <a:lnTo>
                  <a:pt x="35749" y="789653"/>
                </a:lnTo>
                <a:lnTo>
                  <a:pt x="40237" y="782996"/>
                </a:lnTo>
                <a:lnTo>
                  <a:pt x="41883" y="7748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>
              <a:latin typeface="Montserrat" pitchFamily="2" charset="-52"/>
            </a:endParaRPr>
          </a:p>
        </p:txBody>
      </p:sp>
      <p:sp>
        <p:nvSpPr>
          <p:cNvPr id="184" name="object 137">
            <a:extLst>
              <a:ext uri="{FF2B5EF4-FFF2-40B4-BE49-F238E27FC236}">
                <a16:creationId xmlns:a16="http://schemas.microsoft.com/office/drawing/2014/main" id="{C8F80D68-7691-49E1-A5A6-C38C340519CC}"/>
              </a:ext>
            </a:extLst>
          </p:cNvPr>
          <p:cNvSpPr/>
          <p:nvPr/>
        </p:nvSpPr>
        <p:spPr>
          <a:xfrm>
            <a:off x="8355974" y="1888195"/>
            <a:ext cx="21600" cy="280030"/>
          </a:xfrm>
          <a:custGeom>
            <a:avLst/>
            <a:gdLst/>
            <a:ahLst/>
            <a:cxnLst/>
            <a:rect l="l" t="t" r="r" b="b"/>
            <a:pathLst>
              <a:path w="41909" h="796289">
                <a:moveTo>
                  <a:pt x="41883" y="20941"/>
                </a:moveTo>
                <a:lnTo>
                  <a:pt x="40237" y="12790"/>
                </a:lnTo>
                <a:lnTo>
                  <a:pt x="35749" y="6133"/>
                </a:lnTo>
                <a:lnTo>
                  <a:pt x="29093" y="1645"/>
                </a:lnTo>
                <a:lnTo>
                  <a:pt x="20941" y="0"/>
                </a:lnTo>
                <a:lnTo>
                  <a:pt x="12790" y="1645"/>
                </a:lnTo>
                <a:lnTo>
                  <a:pt x="6133" y="6133"/>
                </a:lnTo>
                <a:lnTo>
                  <a:pt x="1645" y="12790"/>
                </a:lnTo>
                <a:lnTo>
                  <a:pt x="0" y="20941"/>
                </a:lnTo>
                <a:lnTo>
                  <a:pt x="41883" y="20941"/>
                </a:lnTo>
                <a:close/>
              </a:path>
              <a:path w="41909" h="796289">
                <a:moveTo>
                  <a:pt x="41883" y="774845"/>
                </a:moveTo>
                <a:lnTo>
                  <a:pt x="41883" y="20941"/>
                </a:lnTo>
                <a:lnTo>
                  <a:pt x="0" y="20941"/>
                </a:lnTo>
                <a:lnTo>
                  <a:pt x="0" y="774845"/>
                </a:lnTo>
                <a:lnTo>
                  <a:pt x="41883" y="774845"/>
                </a:lnTo>
                <a:close/>
              </a:path>
              <a:path w="41909" h="796289">
                <a:moveTo>
                  <a:pt x="41883" y="774845"/>
                </a:moveTo>
                <a:lnTo>
                  <a:pt x="0" y="774845"/>
                </a:lnTo>
                <a:lnTo>
                  <a:pt x="1645" y="782996"/>
                </a:lnTo>
                <a:lnTo>
                  <a:pt x="6133" y="789653"/>
                </a:lnTo>
                <a:lnTo>
                  <a:pt x="12790" y="794141"/>
                </a:lnTo>
                <a:lnTo>
                  <a:pt x="20941" y="795787"/>
                </a:lnTo>
                <a:lnTo>
                  <a:pt x="29093" y="794141"/>
                </a:lnTo>
                <a:lnTo>
                  <a:pt x="35749" y="789653"/>
                </a:lnTo>
                <a:lnTo>
                  <a:pt x="40237" y="782996"/>
                </a:lnTo>
                <a:lnTo>
                  <a:pt x="41883" y="7748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>
              <a:latin typeface="Montserrat" pitchFamily="2" charset="-52"/>
            </a:endParaRPr>
          </a:p>
        </p:txBody>
      </p:sp>
      <p:sp>
        <p:nvSpPr>
          <p:cNvPr id="185" name="object 137">
            <a:extLst>
              <a:ext uri="{FF2B5EF4-FFF2-40B4-BE49-F238E27FC236}">
                <a16:creationId xmlns:a16="http://schemas.microsoft.com/office/drawing/2014/main" id="{30969150-D257-46E0-A3DB-84BC0C9C60F0}"/>
              </a:ext>
            </a:extLst>
          </p:cNvPr>
          <p:cNvSpPr/>
          <p:nvPr/>
        </p:nvSpPr>
        <p:spPr>
          <a:xfrm>
            <a:off x="1295913" y="1888195"/>
            <a:ext cx="21600" cy="280030"/>
          </a:xfrm>
          <a:custGeom>
            <a:avLst/>
            <a:gdLst/>
            <a:ahLst/>
            <a:cxnLst/>
            <a:rect l="l" t="t" r="r" b="b"/>
            <a:pathLst>
              <a:path w="41909" h="796289">
                <a:moveTo>
                  <a:pt x="41883" y="20941"/>
                </a:moveTo>
                <a:lnTo>
                  <a:pt x="40237" y="12790"/>
                </a:lnTo>
                <a:lnTo>
                  <a:pt x="35749" y="6133"/>
                </a:lnTo>
                <a:lnTo>
                  <a:pt x="29093" y="1645"/>
                </a:lnTo>
                <a:lnTo>
                  <a:pt x="20941" y="0"/>
                </a:lnTo>
                <a:lnTo>
                  <a:pt x="12790" y="1645"/>
                </a:lnTo>
                <a:lnTo>
                  <a:pt x="6133" y="6133"/>
                </a:lnTo>
                <a:lnTo>
                  <a:pt x="1645" y="12790"/>
                </a:lnTo>
                <a:lnTo>
                  <a:pt x="0" y="20941"/>
                </a:lnTo>
                <a:lnTo>
                  <a:pt x="41883" y="20941"/>
                </a:lnTo>
                <a:close/>
              </a:path>
              <a:path w="41909" h="796289">
                <a:moveTo>
                  <a:pt x="41883" y="774845"/>
                </a:moveTo>
                <a:lnTo>
                  <a:pt x="41883" y="20941"/>
                </a:lnTo>
                <a:lnTo>
                  <a:pt x="0" y="20941"/>
                </a:lnTo>
                <a:lnTo>
                  <a:pt x="0" y="774845"/>
                </a:lnTo>
                <a:lnTo>
                  <a:pt x="41883" y="774845"/>
                </a:lnTo>
                <a:close/>
              </a:path>
              <a:path w="41909" h="796289">
                <a:moveTo>
                  <a:pt x="41883" y="774845"/>
                </a:moveTo>
                <a:lnTo>
                  <a:pt x="0" y="774845"/>
                </a:lnTo>
                <a:lnTo>
                  <a:pt x="1645" y="782996"/>
                </a:lnTo>
                <a:lnTo>
                  <a:pt x="6133" y="789653"/>
                </a:lnTo>
                <a:lnTo>
                  <a:pt x="12790" y="794141"/>
                </a:lnTo>
                <a:lnTo>
                  <a:pt x="20941" y="795787"/>
                </a:lnTo>
                <a:lnTo>
                  <a:pt x="29093" y="794141"/>
                </a:lnTo>
                <a:lnTo>
                  <a:pt x="35749" y="789653"/>
                </a:lnTo>
                <a:lnTo>
                  <a:pt x="40237" y="782996"/>
                </a:lnTo>
                <a:lnTo>
                  <a:pt x="41883" y="7748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>
              <a:latin typeface="Montserrat" pitchFamily="2" charset="-52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3213769" y="2319183"/>
            <a:ext cx="20396" cy="387510"/>
          </a:xfrm>
          <a:custGeom>
            <a:avLst/>
            <a:gdLst/>
            <a:ahLst/>
            <a:cxnLst/>
            <a:rect l="l" t="t" r="r" b="b"/>
            <a:pathLst>
              <a:path w="41909" h="796289">
                <a:moveTo>
                  <a:pt x="41883" y="20941"/>
                </a:moveTo>
                <a:lnTo>
                  <a:pt x="40237" y="12790"/>
                </a:lnTo>
                <a:lnTo>
                  <a:pt x="35749" y="6133"/>
                </a:lnTo>
                <a:lnTo>
                  <a:pt x="29093" y="1645"/>
                </a:lnTo>
                <a:lnTo>
                  <a:pt x="20941" y="0"/>
                </a:lnTo>
                <a:lnTo>
                  <a:pt x="12790" y="1645"/>
                </a:lnTo>
                <a:lnTo>
                  <a:pt x="6133" y="6133"/>
                </a:lnTo>
                <a:lnTo>
                  <a:pt x="1645" y="12790"/>
                </a:lnTo>
                <a:lnTo>
                  <a:pt x="0" y="20941"/>
                </a:lnTo>
                <a:lnTo>
                  <a:pt x="41883" y="20941"/>
                </a:lnTo>
                <a:close/>
              </a:path>
              <a:path w="41909" h="796289">
                <a:moveTo>
                  <a:pt x="41883" y="774845"/>
                </a:moveTo>
                <a:lnTo>
                  <a:pt x="41883" y="20941"/>
                </a:lnTo>
                <a:lnTo>
                  <a:pt x="0" y="20941"/>
                </a:lnTo>
                <a:lnTo>
                  <a:pt x="0" y="774845"/>
                </a:lnTo>
                <a:lnTo>
                  <a:pt x="41883" y="774845"/>
                </a:lnTo>
                <a:close/>
              </a:path>
              <a:path w="41909" h="796289">
                <a:moveTo>
                  <a:pt x="41883" y="774845"/>
                </a:moveTo>
                <a:lnTo>
                  <a:pt x="0" y="774845"/>
                </a:lnTo>
                <a:lnTo>
                  <a:pt x="1645" y="782996"/>
                </a:lnTo>
                <a:lnTo>
                  <a:pt x="6133" y="789653"/>
                </a:lnTo>
                <a:lnTo>
                  <a:pt x="12790" y="794141"/>
                </a:lnTo>
                <a:lnTo>
                  <a:pt x="20941" y="795787"/>
                </a:lnTo>
                <a:lnTo>
                  <a:pt x="29093" y="794141"/>
                </a:lnTo>
                <a:lnTo>
                  <a:pt x="35749" y="789653"/>
                </a:lnTo>
                <a:lnTo>
                  <a:pt x="40237" y="782996"/>
                </a:lnTo>
                <a:lnTo>
                  <a:pt x="41883" y="7748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>
              <a:latin typeface="Montserrat" pitchFamily="2" charset="-52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3329780" y="2387156"/>
            <a:ext cx="6652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2060"/>
                </a:solidFill>
                <a:latin typeface="Montserrat" pitchFamily="2" charset="-52"/>
              </a:rPr>
              <a:t>Бирлик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4037873" y="2393320"/>
            <a:ext cx="7975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900" b="1" dirty="0">
                <a:solidFill>
                  <a:srgbClr val="002060"/>
                </a:solidFill>
                <a:latin typeface="Montserrat" pitchFamily="2" charset="-52"/>
              </a:rPr>
              <a:t>2024 йил</a:t>
            </a:r>
            <a:endParaRPr lang="en-US" sz="900" b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109" name="object 137">
            <a:extLst>
              <a:ext uri="{FF2B5EF4-FFF2-40B4-BE49-F238E27FC236}">
                <a16:creationId xmlns:a16="http://schemas.microsoft.com/office/drawing/2014/main" id="{A655B510-AABC-4303-A270-EE36F779D860}"/>
              </a:ext>
            </a:extLst>
          </p:cNvPr>
          <p:cNvSpPr/>
          <p:nvPr/>
        </p:nvSpPr>
        <p:spPr>
          <a:xfrm>
            <a:off x="4798464" y="2319183"/>
            <a:ext cx="20396" cy="387510"/>
          </a:xfrm>
          <a:custGeom>
            <a:avLst/>
            <a:gdLst/>
            <a:ahLst/>
            <a:cxnLst/>
            <a:rect l="l" t="t" r="r" b="b"/>
            <a:pathLst>
              <a:path w="41909" h="796289">
                <a:moveTo>
                  <a:pt x="41883" y="20941"/>
                </a:moveTo>
                <a:lnTo>
                  <a:pt x="40237" y="12790"/>
                </a:lnTo>
                <a:lnTo>
                  <a:pt x="35749" y="6133"/>
                </a:lnTo>
                <a:lnTo>
                  <a:pt x="29093" y="1645"/>
                </a:lnTo>
                <a:lnTo>
                  <a:pt x="20941" y="0"/>
                </a:lnTo>
                <a:lnTo>
                  <a:pt x="12790" y="1645"/>
                </a:lnTo>
                <a:lnTo>
                  <a:pt x="6133" y="6133"/>
                </a:lnTo>
                <a:lnTo>
                  <a:pt x="1645" y="12790"/>
                </a:lnTo>
                <a:lnTo>
                  <a:pt x="0" y="20941"/>
                </a:lnTo>
                <a:lnTo>
                  <a:pt x="41883" y="20941"/>
                </a:lnTo>
                <a:close/>
              </a:path>
              <a:path w="41909" h="796289">
                <a:moveTo>
                  <a:pt x="41883" y="774845"/>
                </a:moveTo>
                <a:lnTo>
                  <a:pt x="41883" y="20941"/>
                </a:lnTo>
                <a:lnTo>
                  <a:pt x="0" y="20941"/>
                </a:lnTo>
                <a:lnTo>
                  <a:pt x="0" y="774845"/>
                </a:lnTo>
                <a:lnTo>
                  <a:pt x="41883" y="774845"/>
                </a:lnTo>
                <a:close/>
              </a:path>
              <a:path w="41909" h="796289">
                <a:moveTo>
                  <a:pt x="41883" y="774845"/>
                </a:moveTo>
                <a:lnTo>
                  <a:pt x="0" y="774845"/>
                </a:lnTo>
                <a:lnTo>
                  <a:pt x="1645" y="782996"/>
                </a:lnTo>
                <a:lnTo>
                  <a:pt x="6133" y="789653"/>
                </a:lnTo>
                <a:lnTo>
                  <a:pt x="12790" y="794141"/>
                </a:lnTo>
                <a:lnTo>
                  <a:pt x="20941" y="795787"/>
                </a:lnTo>
                <a:lnTo>
                  <a:pt x="29093" y="794141"/>
                </a:lnTo>
                <a:lnTo>
                  <a:pt x="35749" y="789653"/>
                </a:lnTo>
                <a:lnTo>
                  <a:pt x="40237" y="782996"/>
                </a:lnTo>
                <a:lnTo>
                  <a:pt x="41883" y="7748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114" name="Прямоугольник: скругленные углы 113">
            <a:extLst>
              <a:ext uri="{FF2B5EF4-FFF2-40B4-BE49-F238E27FC236}">
                <a16:creationId xmlns:a16="http://schemas.microsoft.com/office/drawing/2014/main" id="{EE17CE5E-73F4-4BB2-B8CE-244367305E45}"/>
              </a:ext>
            </a:extLst>
          </p:cNvPr>
          <p:cNvSpPr/>
          <p:nvPr/>
        </p:nvSpPr>
        <p:spPr>
          <a:xfrm>
            <a:off x="6234439" y="2261901"/>
            <a:ext cx="3817904" cy="4980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kern="0" dirty="0">
              <a:latin typeface="Montserrat" pitchFamily="2" charset="-52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FAAF09D-CA3C-42D7-A283-AF4FF9BD26A7}"/>
              </a:ext>
            </a:extLst>
          </p:cNvPr>
          <p:cNvSpPr txBox="1"/>
          <p:nvPr/>
        </p:nvSpPr>
        <p:spPr>
          <a:xfrm>
            <a:off x="6568029" y="2376629"/>
            <a:ext cx="27286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Ижтимоий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реестрдаги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оилалар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– </a:t>
            </a:r>
            <a:r>
              <a:rPr lang="ru-RU" sz="1050" b="1" kern="0" dirty="0">
                <a:solidFill>
                  <a:srgbClr val="C00000"/>
                </a:solidFill>
                <a:latin typeface="Montserrat" pitchFamily="2" charset="-52"/>
              </a:rPr>
              <a:t>67,1 </a:t>
            </a:r>
            <a:r>
              <a:rPr lang="ru-RU" sz="900" b="1" kern="0" dirty="0" err="1">
                <a:solidFill>
                  <a:srgbClr val="0070C0"/>
                </a:solidFill>
                <a:latin typeface="Montserrat" pitchFamily="2" charset="-52"/>
              </a:rPr>
              <a:t>минг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endParaRPr lang="en-US" sz="900" b="1" kern="0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116" name="Прямоугольник: скругленные углы 115">
            <a:extLst>
              <a:ext uri="{FF2B5EF4-FFF2-40B4-BE49-F238E27FC236}">
                <a16:creationId xmlns:a16="http://schemas.microsoft.com/office/drawing/2014/main" id="{6AAFA8F5-90C4-4A8B-BEB8-75960B4E7D1C}"/>
              </a:ext>
            </a:extLst>
          </p:cNvPr>
          <p:cNvSpPr/>
          <p:nvPr/>
        </p:nvSpPr>
        <p:spPr>
          <a:xfrm>
            <a:off x="6241241" y="2812550"/>
            <a:ext cx="3556355" cy="2928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kern="0" dirty="0">
              <a:latin typeface="Montserrat" pitchFamily="2" charset="-52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E537704-2FF6-4AC1-BB52-C0DEADABCFBC}"/>
              </a:ext>
            </a:extLst>
          </p:cNvPr>
          <p:cNvSpPr txBox="1"/>
          <p:nvPr/>
        </p:nvSpPr>
        <p:spPr>
          <a:xfrm>
            <a:off x="6640302" y="2842853"/>
            <a:ext cx="2728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1. Давлат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таъминотидаги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оилалар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– </a:t>
            </a:r>
            <a:r>
              <a:rPr lang="ru-RU" sz="1000" b="1" kern="0" dirty="0">
                <a:solidFill>
                  <a:srgbClr val="C00000"/>
                </a:solidFill>
                <a:latin typeface="Montserrat" pitchFamily="2" charset="-52"/>
              </a:rPr>
              <a:t>18,7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70C0"/>
                </a:solidFill>
                <a:latin typeface="Montserrat" pitchFamily="2" charset="-52"/>
              </a:rPr>
              <a:t>минг</a:t>
            </a:r>
            <a:endParaRPr lang="en-US" sz="800" b="1" kern="0" dirty="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118" name="Прямоугольник: скругленные углы 117">
            <a:extLst>
              <a:ext uri="{FF2B5EF4-FFF2-40B4-BE49-F238E27FC236}">
                <a16:creationId xmlns:a16="http://schemas.microsoft.com/office/drawing/2014/main" id="{9C144351-B7CA-44A2-B76C-073FB237B51F}"/>
              </a:ext>
            </a:extLst>
          </p:cNvPr>
          <p:cNvSpPr/>
          <p:nvPr/>
        </p:nvSpPr>
        <p:spPr>
          <a:xfrm>
            <a:off x="6241243" y="5445667"/>
            <a:ext cx="1434478" cy="4156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kern="0" dirty="0">
              <a:latin typeface="Montserrat" pitchFamily="2" charset="-52"/>
            </a:endParaRPr>
          </a:p>
        </p:txBody>
      </p:sp>
      <p:sp>
        <p:nvSpPr>
          <p:cNvPr id="119" name="Прямоугольник: скругленные углы 118">
            <a:extLst>
              <a:ext uri="{FF2B5EF4-FFF2-40B4-BE49-F238E27FC236}">
                <a16:creationId xmlns:a16="http://schemas.microsoft.com/office/drawing/2014/main" id="{6F7A774F-66D5-4D84-99A5-2079D50B05CA}"/>
              </a:ext>
            </a:extLst>
          </p:cNvPr>
          <p:cNvSpPr/>
          <p:nvPr/>
        </p:nvSpPr>
        <p:spPr>
          <a:xfrm>
            <a:off x="7741178" y="5445667"/>
            <a:ext cx="2056419" cy="4156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kern="0" dirty="0">
              <a:latin typeface="Montserrat" pitchFamily="2" charset="-52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F43C003-355A-4D2B-ACF7-1C3F15409C00}"/>
              </a:ext>
            </a:extLst>
          </p:cNvPr>
          <p:cNvSpPr txBox="1"/>
          <p:nvPr/>
        </p:nvSpPr>
        <p:spPr>
          <a:xfrm>
            <a:off x="6248550" y="5485354"/>
            <a:ext cx="142717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2. Камба</a:t>
            </a:r>
            <a:r>
              <a:rPr lang="uz-Cyrl-UZ" sz="900" b="1" kern="0" dirty="0">
                <a:solidFill>
                  <a:srgbClr val="002060"/>
                </a:solidFill>
                <a:latin typeface="Montserrat" pitchFamily="2" charset="-52"/>
              </a:rPr>
              <a:t>ғал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оилалар</a:t>
            </a:r>
            <a:br>
              <a:rPr lang="ru-RU" sz="800" b="1" kern="0" dirty="0">
                <a:solidFill>
                  <a:srgbClr val="002060"/>
                </a:solidFill>
                <a:latin typeface="Montserrat" pitchFamily="2" charset="-52"/>
              </a:rPr>
            </a:br>
            <a:r>
              <a:rPr lang="ru-RU" sz="800" b="1" kern="0" dirty="0">
                <a:solidFill>
                  <a:srgbClr val="002060"/>
                </a:solidFill>
                <a:latin typeface="Montserrat" pitchFamily="2" charset="-52"/>
              </a:rPr>
              <a:t>– </a:t>
            </a:r>
            <a:r>
              <a:rPr lang="ru-RU" sz="1000" b="1" kern="0" dirty="0">
                <a:solidFill>
                  <a:srgbClr val="C00000"/>
                </a:solidFill>
                <a:latin typeface="Montserrat" pitchFamily="2" charset="-52"/>
              </a:rPr>
              <a:t>45,4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70C0"/>
                </a:solidFill>
                <a:latin typeface="Montserrat" pitchFamily="2" charset="-52"/>
              </a:rPr>
              <a:t>минг</a:t>
            </a:r>
            <a:endParaRPr lang="en-US" sz="800" b="1" kern="0" dirty="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85ED8C6-8C49-4642-A2F5-11A93164C10D}"/>
              </a:ext>
            </a:extLst>
          </p:cNvPr>
          <p:cNvSpPr txBox="1"/>
          <p:nvPr/>
        </p:nvSpPr>
        <p:spPr>
          <a:xfrm>
            <a:off x="7819454" y="5477362"/>
            <a:ext cx="19234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3. Камба</a:t>
            </a:r>
            <a:r>
              <a:rPr lang="uz-Cyrl-UZ" sz="900" b="1" kern="0" dirty="0">
                <a:solidFill>
                  <a:srgbClr val="002060"/>
                </a:solidFill>
                <a:latin typeface="Montserrat" pitchFamily="2" charset="-52"/>
              </a:rPr>
              <a:t>ғаллик чегарасидаги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оилалар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800" b="1" kern="0" dirty="0">
                <a:solidFill>
                  <a:srgbClr val="002060"/>
                </a:solidFill>
                <a:latin typeface="Montserrat" pitchFamily="2" charset="-52"/>
              </a:rPr>
              <a:t>– </a:t>
            </a:r>
            <a:r>
              <a:rPr lang="ru-RU" sz="1000" b="1" kern="0" dirty="0">
                <a:solidFill>
                  <a:srgbClr val="C00000"/>
                </a:solidFill>
                <a:latin typeface="Montserrat" pitchFamily="2" charset="-52"/>
              </a:rPr>
              <a:t>5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70C0"/>
                </a:solidFill>
                <a:latin typeface="Montserrat" pitchFamily="2" charset="-52"/>
              </a:rPr>
              <a:t>минг</a:t>
            </a:r>
            <a:endParaRPr lang="en-US" sz="800" b="1" kern="0" dirty="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6326451-7B19-442B-A866-CB41107FD917}"/>
              </a:ext>
            </a:extLst>
          </p:cNvPr>
          <p:cNvSpPr txBox="1"/>
          <p:nvPr/>
        </p:nvSpPr>
        <p:spPr>
          <a:xfrm>
            <a:off x="6231166" y="3221160"/>
            <a:ext cx="2918885" cy="38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uz-Latn-UZ" sz="900" b="1" kern="0" dirty="0">
                <a:solidFill>
                  <a:srgbClr val="002060"/>
                </a:solidFill>
                <a:latin typeface="Montserrat" pitchFamily="2" charset="-52"/>
              </a:rPr>
              <a:t>I </a:t>
            </a: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ва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kern="0" dirty="0">
                <a:solidFill>
                  <a:srgbClr val="002060"/>
                </a:solidFill>
                <a:latin typeface="Montserrat" pitchFamily="2" charset="-52"/>
              </a:rPr>
              <a:t>(</a:t>
            </a: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ёки</a:t>
            </a:r>
            <a:r>
              <a:rPr lang="ru-RU" sz="900" kern="0" dirty="0">
                <a:solidFill>
                  <a:srgbClr val="002060"/>
                </a:solidFill>
                <a:latin typeface="Montserrat" pitchFamily="2" charset="-52"/>
              </a:rPr>
              <a:t>) </a:t>
            </a:r>
            <a:r>
              <a:rPr lang="uz-Latn-UZ" sz="900" b="1" kern="0" dirty="0">
                <a:solidFill>
                  <a:srgbClr val="002060"/>
                </a:solidFill>
                <a:latin typeface="Montserrat" pitchFamily="2" charset="-52"/>
              </a:rPr>
              <a:t>II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гуруҳ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ногиронлиги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бўлган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шахс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ёхуд</a:t>
            </a:r>
            <a:r>
              <a:rPr lang="ru-RU" sz="900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болаликдан</a:t>
            </a:r>
            <a:r>
              <a:rPr lang="ru-RU" sz="900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ногиронлиги</a:t>
            </a:r>
            <a:r>
              <a:rPr lang="ru-RU" sz="900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бўлган</a:t>
            </a:r>
            <a:r>
              <a:rPr lang="ru-RU" sz="900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шахс</a:t>
            </a:r>
            <a:r>
              <a:rPr lang="ru-RU" sz="900" kern="0" dirty="0">
                <a:solidFill>
                  <a:srgbClr val="002060"/>
                </a:solidFill>
                <a:latin typeface="Montserrat" pitchFamily="2" charset="-52"/>
              </a:rPr>
              <a:t> бор </a:t>
            </a: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оила</a:t>
            </a:r>
            <a:endParaRPr lang="ru-RU" sz="900" kern="0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63227F2-9AE1-4910-83CE-F67E92A3CAF9}"/>
              </a:ext>
            </a:extLst>
          </p:cNvPr>
          <p:cNvSpPr txBox="1"/>
          <p:nvPr/>
        </p:nvSpPr>
        <p:spPr>
          <a:xfrm>
            <a:off x="6231166" y="3645172"/>
            <a:ext cx="2633328" cy="38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Боқувчисини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йўқотган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ёки</a:t>
            </a:r>
            <a:r>
              <a:rPr lang="ru-RU" sz="900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боласини</a:t>
            </a:r>
            <a:r>
              <a:rPr lang="ru-RU" sz="900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ёлғиз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тарбиялаётган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оила</a:t>
            </a:r>
            <a:endParaRPr lang="ru-RU" sz="900" kern="0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434FAA0-5F3C-4689-99AE-9034C26E9D6D}"/>
              </a:ext>
            </a:extLst>
          </p:cNvPr>
          <p:cNvSpPr txBox="1"/>
          <p:nvPr/>
        </p:nvSpPr>
        <p:spPr>
          <a:xfrm>
            <a:off x="6231166" y="4069184"/>
            <a:ext cx="2708714" cy="38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Ўзгалар</a:t>
            </a:r>
            <a:r>
              <a:rPr lang="ru-RU" sz="900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парваришига</a:t>
            </a:r>
            <a:r>
              <a:rPr lang="ru-RU" sz="900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муҳтож</a:t>
            </a:r>
            <a:r>
              <a:rPr lang="ru-RU" sz="900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бўлган</a:t>
            </a:r>
            <a:r>
              <a:rPr lang="ru-RU" sz="900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ёлғиз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яшовчи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ҳамда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ёлғиз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шахс</a:t>
            </a:r>
            <a:endParaRPr lang="ru-RU" sz="900" b="1" kern="0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D1DD787-C21C-4614-9D4A-A6328969C828}"/>
              </a:ext>
            </a:extLst>
          </p:cNvPr>
          <p:cNvSpPr txBox="1"/>
          <p:nvPr/>
        </p:nvSpPr>
        <p:spPr>
          <a:xfrm>
            <a:off x="6231166" y="4493196"/>
            <a:ext cx="2708714" cy="38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Оила</a:t>
            </a:r>
            <a:r>
              <a:rPr lang="ru-RU" sz="900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аъзоси</a:t>
            </a:r>
            <a:r>
              <a:rPr lang="ru-RU" sz="900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муддатли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ҳарбий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хизматда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ёки</a:t>
            </a:r>
            <a:r>
              <a:rPr lang="ru-RU" sz="900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жазони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ижро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этиш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муассасасида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бўлган</a:t>
            </a:r>
            <a:endParaRPr lang="ru-RU" sz="900" kern="0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DE07F11-7C58-4682-A815-29297B54A400}"/>
              </a:ext>
            </a:extLst>
          </p:cNvPr>
          <p:cNvSpPr txBox="1"/>
          <p:nvPr/>
        </p:nvSpPr>
        <p:spPr>
          <a:xfrm>
            <a:off x="6231166" y="4917207"/>
            <a:ext cx="2708714" cy="38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Оила</a:t>
            </a:r>
            <a:r>
              <a:rPr lang="ru-RU" sz="900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аъзоси</a:t>
            </a:r>
            <a:r>
              <a:rPr lang="ru-RU" sz="900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оғир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касалликка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b="1" kern="0" dirty="0" err="1">
                <a:solidFill>
                  <a:srgbClr val="002060"/>
                </a:solidFill>
                <a:latin typeface="Montserrat" pitchFamily="2" charset="-52"/>
              </a:rPr>
              <a:t>чалинган</a:t>
            </a:r>
            <a:r>
              <a:rPr lang="ru-RU" sz="9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аъзоси</a:t>
            </a:r>
            <a:r>
              <a:rPr lang="ru-RU" sz="900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мавжуд</a:t>
            </a:r>
            <a:r>
              <a:rPr lang="ru-RU" sz="900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900" kern="0" dirty="0" err="1">
                <a:solidFill>
                  <a:srgbClr val="002060"/>
                </a:solidFill>
                <a:latin typeface="Montserrat" pitchFamily="2" charset="-52"/>
              </a:rPr>
              <a:t>оила</a:t>
            </a:r>
            <a:endParaRPr lang="ru-RU" sz="900" kern="0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F42193F-64AF-4EC7-AC59-9F8199DEC19D}"/>
              </a:ext>
            </a:extLst>
          </p:cNvPr>
          <p:cNvSpPr txBox="1"/>
          <p:nvPr/>
        </p:nvSpPr>
        <p:spPr>
          <a:xfrm>
            <a:off x="8999455" y="3297618"/>
            <a:ext cx="7857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kern="0" dirty="0">
                <a:solidFill>
                  <a:srgbClr val="C00000"/>
                </a:solidFill>
                <a:latin typeface="Montserrat" pitchFamily="2" charset="-52"/>
              </a:rPr>
              <a:t>11,9</a:t>
            </a:r>
            <a:r>
              <a:rPr lang="ru-RU" sz="10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1000" b="1" kern="0" dirty="0" err="1">
                <a:solidFill>
                  <a:srgbClr val="0070C0"/>
                </a:solidFill>
                <a:latin typeface="Montserrat" pitchFamily="2" charset="-52"/>
              </a:rPr>
              <a:t>минг</a:t>
            </a:r>
            <a:endParaRPr lang="ru-RU" sz="1000" kern="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D9FE63E-A502-42C7-9CF4-BC974E1ABBAF}"/>
              </a:ext>
            </a:extLst>
          </p:cNvPr>
          <p:cNvSpPr txBox="1"/>
          <p:nvPr/>
        </p:nvSpPr>
        <p:spPr>
          <a:xfrm>
            <a:off x="8999455" y="3717003"/>
            <a:ext cx="7857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kern="0" dirty="0">
                <a:solidFill>
                  <a:srgbClr val="C00000"/>
                </a:solidFill>
                <a:latin typeface="Montserrat" pitchFamily="2" charset="-52"/>
              </a:rPr>
              <a:t>4,8</a:t>
            </a:r>
            <a:r>
              <a:rPr lang="ru-RU" sz="10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1000" b="1" kern="0" dirty="0" err="1">
                <a:solidFill>
                  <a:srgbClr val="0070C0"/>
                </a:solidFill>
                <a:latin typeface="Montserrat" pitchFamily="2" charset="-52"/>
              </a:rPr>
              <a:t>минг</a:t>
            </a:r>
            <a:endParaRPr lang="ru-RU" sz="1000" kern="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FD14D7C-5ECF-4A19-ABC2-B1B329A44927}"/>
              </a:ext>
            </a:extLst>
          </p:cNvPr>
          <p:cNvSpPr txBox="1"/>
          <p:nvPr/>
        </p:nvSpPr>
        <p:spPr>
          <a:xfrm>
            <a:off x="8999455" y="4136388"/>
            <a:ext cx="7857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kern="0" dirty="0">
                <a:solidFill>
                  <a:srgbClr val="C00000"/>
                </a:solidFill>
                <a:latin typeface="Montserrat" pitchFamily="2" charset="-52"/>
              </a:rPr>
              <a:t>3,1</a:t>
            </a:r>
            <a:r>
              <a:rPr lang="ru-RU" sz="10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1050" b="1" kern="0" dirty="0" err="1">
                <a:solidFill>
                  <a:srgbClr val="0070C0"/>
                </a:solidFill>
                <a:latin typeface="Montserrat" pitchFamily="2" charset="-52"/>
              </a:rPr>
              <a:t>минг</a:t>
            </a:r>
            <a:endParaRPr lang="ru-RU" sz="1000" kern="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3DBDBA7-3A97-4F8F-B385-1554BE18F4A8}"/>
              </a:ext>
            </a:extLst>
          </p:cNvPr>
          <p:cNvSpPr txBox="1"/>
          <p:nvPr/>
        </p:nvSpPr>
        <p:spPr>
          <a:xfrm>
            <a:off x="8999455" y="4555773"/>
            <a:ext cx="7857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kern="0" dirty="0">
                <a:solidFill>
                  <a:srgbClr val="C00000"/>
                </a:solidFill>
                <a:latin typeface="Montserrat" pitchFamily="2" charset="-52"/>
              </a:rPr>
              <a:t>487</a:t>
            </a:r>
            <a:r>
              <a:rPr lang="ru-RU" sz="10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1000" b="1" kern="0" dirty="0">
                <a:solidFill>
                  <a:srgbClr val="0070C0"/>
                </a:solidFill>
                <a:latin typeface="Montserrat" pitchFamily="2" charset="-52"/>
              </a:rPr>
              <a:t>та</a:t>
            </a:r>
            <a:endParaRPr lang="ru-RU" sz="1000" kern="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007D4E5-AB47-4194-B783-717D2A1F2AF3}"/>
              </a:ext>
            </a:extLst>
          </p:cNvPr>
          <p:cNvSpPr txBox="1"/>
          <p:nvPr/>
        </p:nvSpPr>
        <p:spPr>
          <a:xfrm>
            <a:off x="8999455" y="4975156"/>
            <a:ext cx="7857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kern="0" dirty="0">
                <a:solidFill>
                  <a:srgbClr val="C00000"/>
                </a:solidFill>
                <a:latin typeface="Montserrat" pitchFamily="2" charset="-52"/>
              </a:rPr>
              <a:t>3,2</a:t>
            </a:r>
            <a:r>
              <a:rPr lang="ru-RU" sz="1000" b="1" kern="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1000" b="1" kern="0" dirty="0" err="1">
                <a:solidFill>
                  <a:srgbClr val="0070C0"/>
                </a:solidFill>
                <a:latin typeface="Montserrat" pitchFamily="2" charset="-52"/>
              </a:rPr>
              <a:t>минг</a:t>
            </a:r>
            <a:endParaRPr lang="ru-RU" sz="1000" kern="0" dirty="0"/>
          </a:p>
        </p:txBody>
      </p:sp>
      <p:sp>
        <p:nvSpPr>
          <p:cNvPr id="191" name="Прямоугольник: скругленные углы 190">
            <a:extLst>
              <a:ext uri="{FF2B5EF4-FFF2-40B4-BE49-F238E27FC236}">
                <a16:creationId xmlns:a16="http://schemas.microsoft.com/office/drawing/2014/main" id="{ACEE6AF2-0CE9-42C3-91F7-DE086620D1D1}"/>
              </a:ext>
            </a:extLst>
          </p:cNvPr>
          <p:cNvSpPr/>
          <p:nvPr/>
        </p:nvSpPr>
        <p:spPr>
          <a:xfrm>
            <a:off x="6237649" y="6055329"/>
            <a:ext cx="3814694" cy="7068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kern="0" dirty="0">
              <a:latin typeface="Montserrat" pitchFamily="2" charset="-52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77CD4199-F948-441C-859C-4BAFEB787D2B}"/>
              </a:ext>
            </a:extLst>
          </p:cNvPr>
          <p:cNvSpPr txBox="1"/>
          <p:nvPr/>
        </p:nvSpPr>
        <p:spPr>
          <a:xfrm>
            <a:off x="6308975" y="6109443"/>
            <a:ext cx="1533018" cy="642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uz-Cyrl-UZ" altLang="ru-RU" sz="800" kern="0" dirty="0">
                <a:latin typeface="Montserrat" pitchFamily="2" charset="-52"/>
                <a:sym typeface="+mn-ea"/>
              </a:rPr>
              <a:t>Ижтимоий хизматларни кўрсатиш соҳасига </a:t>
            </a:r>
            <a:br>
              <a:rPr lang="uz-Cyrl-UZ" altLang="ru-RU" sz="800" kern="0" dirty="0">
                <a:latin typeface="Montserrat" pitchFamily="2" charset="-52"/>
                <a:sym typeface="+mn-ea"/>
              </a:rPr>
            </a:br>
            <a:r>
              <a:rPr lang="uz-Cyrl-UZ" altLang="ru-RU" sz="900" b="1" kern="0" dirty="0">
                <a:solidFill>
                  <a:srgbClr val="C00000"/>
                </a:solidFill>
                <a:latin typeface="Montserrat" pitchFamily="2" charset="-52"/>
                <a:sym typeface="+mn-ea"/>
              </a:rPr>
              <a:t>47</a:t>
            </a:r>
            <a:r>
              <a:rPr lang="uz-Cyrl-UZ" altLang="ru-RU" sz="800" b="1" kern="0" dirty="0">
                <a:solidFill>
                  <a:srgbClr val="C00000"/>
                </a:solidFill>
                <a:latin typeface="Montserrat" pitchFamily="2" charset="-52"/>
                <a:sym typeface="+mn-ea"/>
              </a:rPr>
              <a:t> </a:t>
            </a:r>
            <a:r>
              <a:rPr lang="uz-Cyrl-UZ" altLang="ru-RU" sz="800" b="1" kern="0" dirty="0">
                <a:solidFill>
                  <a:srgbClr val="0070C0"/>
                </a:solidFill>
                <a:latin typeface="Montserrat" pitchFamily="2" charset="-52"/>
                <a:sym typeface="+mn-ea"/>
              </a:rPr>
              <a:t>нафар</a:t>
            </a:r>
            <a:r>
              <a:rPr lang="uz-Cyrl-UZ" altLang="ru-RU" sz="800" b="1" kern="0" dirty="0">
                <a:solidFill>
                  <a:srgbClr val="C00000"/>
                </a:solidFill>
                <a:latin typeface="Montserrat" pitchFamily="2" charset="-52"/>
                <a:sym typeface="+mn-ea"/>
              </a:rPr>
              <a:t> </a:t>
            </a:r>
            <a:r>
              <a:rPr lang="uz-Cyrl-UZ" altLang="ru-RU" sz="800" b="1" kern="0" dirty="0">
                <a:latin typeface="Montserrat" pitchFamily="2" charset="-52"/>
                <a:sym typeface="+mn-ea"/>
              </a:rPr>
              <a:t>тадбиркор</a:t>
            </a:r>
            <a:r>
              <a:rPr lang="uz-Cyrl-UZ" altLang="ru-RU" sz="800" kern="0" dirty="0">
                <a:latin typeface="Montserrat" pitchFamily="2" charset="-52"/>
                <a:sym typeface="+mn-ea"/>
              </a:rPr>
              <a:t> кириб келиб</a:t>
            </a:r>
            <a:endParaRPr lang="en-US" altLang="en-US" sz="800" kern="0" dirty="0">
              <a:latin typeface="Montserrat" pitchFamily="2" charset="-52"/>
              <a:sym typeface="+mn-ea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70BF351-4DD3-4748-8ECC-D5BA201C28D8}"/>
              </a:ext>
            </a:extLst>
          </p:cNvPr>
          <p:cNvSpPr txBox="1"/>
          <p:nvPr/>
        </p:nvSpPr>
        <p:spPr>
          <a:xfrm>
            <a:off x="7987786" y="6079029"/>
            <a:ext cx="1823874" cy="659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ru-RU" sz="900" b="1" kern="0" dirty="0">
                <a:solidFill>
                  <a:srgbClr val="C00000"/>
                </a:solidFill>
                <a:latin typeface="Montserrat" pitchFamily="2" charset="-52"/>
                <a:sym typeface="+mn-ea"/>
              </a:rPr>
              <a:t>2 363 </a:t>
            </a:r>
            <a:r>
              <a:rPr lang="en-US" altLang="ru-RU" sz="800" b="1" kern="0" dirty="0" err="1">
                <a:solidFill>
                  <a:srgbClr val="0070C0"/>
                </a:solidFill>
                <a:latin typeface="Montserrat" pitchFamily="2" charset="-52"/>
                <a:sym typeface="+mn-ea"/>
              </a:rPr>
              <a:t>нафар</a:t>
            </a:r>
            <a:r>
              <a:rPr lang="en-US" altLang="ru-RU" sz="800" b="1" kern="0" dirty="0">
                <a:solidFill>
                  <a:srgbClr val="C00000"/>
                </a:solidFill>
                <a:latin typeface="Montserrat" pitchFamily="2" charset="-52"/>
                <a:sym typeface="+mn-ea"/>
              </a:rPr>
              <a:t> </a:t>
            </a:r>
            <a:r>
              <a:rPr lang="uz-Cyrl-UZ" altLang="ru-RU" sz="800" kern="0" dirty="0">
                <a:latin typeface="Montserrat" pitchFamily="2" charset="-52"/>
                <a:sym typeface="+mn-ea"/>
              </a:rPr>
              <a:t>парваришга муҳтожларга </a:t>
            </a:r>
            <a:r>
              <a:rPr lang="uz-Cyrl-UZ" altLang="ru-RU" sz="800" b="1" kern="0" dirty="0">
                <a:latin typeface="Montserrat" pitchFamily="2" charset="-52"/>
                <a:sym typeface="+mn-ea"/>
              </a:rPr>
              <a:t>“Фаол ҳаётга қадам” дастури </a:t>
            </a:r>
            <a:r>
              <a:rPr lang="uz-Cyrl-UZ" altLang="ru-RU" sz="800" kern="0" dirty="0">
                <a:latin typeface="Montserrat" pitchFamily="2" charset="-52"/>
                <a:sym typeface="+mn-ea"/>
              </a:rPr>
              <a:t>бўйича хизматлар кўрсатилди</a:t>
            </a:r>
            <a:r>
              <a:rPr lang="en-US" altLang="en-US" sz="800" kern="0" dirty="0">
                <a:latin typeface="Montserrat" pitchFamily="2" charset="-52"/>
                <a:sym typeface="+mn-ea"/>
              </a:rPr>
              <a:t>.</a:t>
            </a:r>
            <a:endParaRPr lang="en-US" altLang="en-US" sz="700" kern="0" dirty="0">
              <a:latin typeface="Montserrat" pitchFamily="2" charset="-52"/>
              <a:sym typeface="+mn-ea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0555D33-2A98-4A78-AD7A-BC81D54226DD}"/>
              </a:ext>
            </a:extLst>
          </p:cNvPr>
          <p:cNvSpPr txBox="1"/>
          <p:nvPr/>
        </p:nvSpPr>
        <p:spPr>
          <a:xfrm>
            <a:off x="1573602" y="1601958"/>
            <a:ext cx="7809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050" b="1" dirty="0">
                <a:solidFill>
                  <a:srgbClr val="C00000"/>
                </a:solidFill>
              </a:rPr>
              <a:t>89,3 </a:t>
            </a:r>
            <a:r>
              <a:rPr lang="en-US" sz="1050" b="1" dirty="0" err="1">
                <a:solidFill>
                  <a:srgbClr val="0070C0"/>
                </a:solidFill>
              </a:rPr>
              <a:t>минг</a:t>
            </a:r>
            <a:r>
              <a:rPr lang="en-US" sz="1050" b="1" dirty="0">
                <a:solidFill>
                  <a:srgbClr val="0070C0"/>
                </a:solidFill>
              </a:rPr>
              <a:t> </a:t>
            </a:r>
            <a:endParaRPr lang="ru-RU" sz="1050" b="1" dirty="0">
              <a:solidFill>
                <a:srgbClr val="0070C0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3A9D85B-EBA8-4D59-B082-6832152B364E}"/>
              </a:ext>
            </a:extLst>
          </p:cNvPr>
          <p:cNvSpPr txBox="1"/>
          <p:nvPr/>
        </p:nvSpPr>
        <p:spPr>
          <a:xfrm>
            <a:off x="1559175" y="1901252"/>
            <a:ext cx="8098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C00000"/>
                </a:solidFill>
              </a:rPr>
              <a:t>+ </a:t>
            </a:r>
            <a:r>
              <a:rPr lang="uz-Cyrl-UZ" sz="1050" b="1" dirty="0">
                <a:solidFill>
                  <a:srgbClr val="C00000"/>
                </a:solidFill>
              </a:rPr>
              <a:t>4</a:t>
            </a:r>
            <a:r>
              <a:rPr lang="en-US" sz="1050" b="1" dirty="0">
                <a:solidFill>
                  <a:srgbClr val="C00000"/>
                </a:solidFill>
              </a:rPr>
              <a:t>,</a:t>
            </a:r>
            <a:r>
              <a:rPr lang="uz-Cyrl-UZ" sz="1050" b="1" dirty="0">
                <a:solidFill>
                  <a:srgbClr val="C00000"/>
                </a:solidFill>
              </a:rPr>
              <a:t>2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>
                <a:solidFill>
                  <a:srgbClr val="0070C0"/>
                </a:solidFill>
              </a:rPr>
              <a:t>минг </a:t>
            </a:r>
            <a:endParaRPr lang="ru-RU" sz="1050" b="1" dirty="0">
              <a:solidFill>
                <a:srgbClr val="0070C0"/>
              </a:solidFill>
            </a:endParaRPr>
          </a:p>
        </p:txBody>
      </p:sp>
      <p:pic>
        <p:nvPicPr>
          <p:cNvPr id="173" name="Picture 2" descr="Disabled person - Free people icons">
            <a:extLst>
              <a:ext uri="{FF2B5EF4-FFF2-40B4-BE49-F238E27FC236}">
                <a16:creationId xmlns:a16="http://schemas.microsoft.com/office/drawing/2014/main" id="{20637ADA-68EF-4073-AECF-14C2940E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22" y="620369"/>
            <a:ext cx="536838" cy="5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7D597F34-D9CD-427A-B2AC-908E5BC97826}"/>
              </a:ext>
            </a:extLst>
          </p:cNvPr>
          <p:cNvSpPr txBox="1"/>
          <p:nvPr/>
        </p:nvSpPr>
        <p:spPr>
          <a:xfrm>
            <a:off x="1399619" y="1207001"/>
            <a:ext cx="1128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>
                <a:solidFill>
                  <a:srgbClr val="002060"/>
                </a:solidFill>
                <a:latin typeface="Montserrat" pitchFamily="2" charset="-52"/>
              </a:rPr>
              <a:t>Ногиронлиги</a:t>
            </a:r>
            <a:r>
              <a:rPr lang="en-US" sz="800" b="1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en-US" sz="800" b="1" dirty="0" err="1">
                <a:solidFill>
                  <a:srgbClr val="002060"/>
                </a:solidFill>
                <a:latin typeface="Montserrat" pitchFamily="2" charset="-52"/>
              </a:rPr>
              <a:t>бўлган</a:t>
            </a:r>
            <a:r>
              <a:rPr lang="en-US" sz="800" b="1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uz-Cyrl-UZ" sz="800" b="1" dirty="0">
                <a:solidFill>
                  <a:srgbClr val="002060"/>
                </a:solidFill>
                <a:latin typeface="Montserrat" pitchFamily="2" charset="-52"/>
              </a:rPr>
              <a:t>шахслар</a:t>
            </a:r>
            <a:endParaRPr lang="ru-RU" sz="800" b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grpSp>
        <p:nvGrpSpPr>
          <p:cNvPr id="138" name="object 147">
            <a:extLst>
              <a:ext uri="{FF2B5EF4-FFF2-40B4-BE49-F238E27FC236}">
                <a16:creationId xmlns:a16="http://schemas.microsoft.com/office/drawing/2014/main" id="{19041502-B632-4273-9690-3CDC83F6D186}"/>
              </a:ext>
            </a:extLst>
          </p:cNvPr>
          <p:cNvGrpSpPr/>
          <p:nvPr/>
        </p:nvGrpSpPr>
        <p:grpSpPr>
          <a:xfrm>
            <a:off x="4442245" y="644275"/>
            <a:ext cx="455919" cy="460619"/>
            <a:chOff x="9130612" y="1581103"/>
            <a:chExt cx="1047115" cy="1057910"/>
          </a:xfrm>
        </p:grpSpPr>
        <p:pic>
          <p:nvPicPr>
            <p:cNvPr id="139" name="object 148">
              <a:extLst>
                <a:ext uri="{FF2B5EF4-FFF2-40B4-BE49-F238E27FC236}">
                  <a16:creationId xmlns:a16="http://schemas.microsoft.com/office/drawing/2014/main" id="{20AAD396-878E-4E3D-AF81-65491D367A5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30612" y="1581103"/>
              <a:ext cx="1047088" cy="1047088"/>
            </a:xfrm>
            <a:prstGeom prst="rect">
              <a:avLst/>
            </a:prstGeom>
          </p:spPr>
        </p:pic>
        <p:sp>
          <p:nvSpPr>
            <p:cNvPr id="140" name="object 149">
              <a:extLst>
                <a:ext uri="{FF2B5EF4-FFF2-40B4-BE49-F238E27FC236}">
                  <a16:creationId xmlns:a16="http://schemas.microsoft.com/office/drawing/2014/main" id="{7C27BB2B-7721-4260-8E55-5E34CC49FD86}"/>
                </a:ext>
              </a:extLst>
            </p:cNvPr>
            <p:cNvSpPr/>
            <p:nvPr/>
          </p:nvSpPr>
          <p:spPr>
            <a:xfrm>
              <a:off x="9654156" y="1895230"/>
              <a:ext cx="340360" cy="575945"/>
            </a:xfrm>
            <a:custGeom>
              <a:avLst/>
              <a:gdLst/>
              <a:ahLst/>
              <a:cxnLst/>
              <a:rect l="l" t="t" r="r" b="b"/>
              <a:pathLst>
                <a:path w="340359" h="575944">
                  <a:moveTo>
                    <a:pt x="0" y="0"/>
                  </a:moveTo>
                  <a:lnTo>
                    <a:pt x="0" y="575898"/>
                  </a:lnTo>
                  <a:lnTo>
                    <a:pt x="335068" y="575898"/>
                  </a:lnTo>
                  <a:lnTo>
                    <a:pt x="340303" y="120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EEFF"/>
            </a:solidFill>
          </p:spPr>
          <p:txBody>
            <a:bodyPr wrap="square" lIns="0" tIns="0" rIns="0" bIns="0" rtlCol="0"/>
            <a:lstStyle/>
            <a:p>
              <a:endParaRPr sz="700"/>
            </a:p>
          </p:txBody>
        </p:sp>
        <p:sp>
          <p:nvSpPr>
            <p:cNvPr id="144" name="object 150">
              <a:extLst>
                <a:ext uri="{FF2B5EF4-FFF2-40B4-BE49-F238E27FC236}">
                  <a16:creationId xmlns:a16="http://schemas.microsoft.com/office/drawing/2014/main" id="{F433977F-663E-43BF-BAC8-BAD650179CE4}"/>
                </a:ext>
              </a:extLst>
            </p:cNvPr>
            <p:cNvSpPr/>
            <p:nvPr/>
          </p:nvSpPr>
          <p:spPr>
            <a:xfrm>
              <a:off x="9371432" y="1916181"/>
              <a:ext cx="283210" cy="346075"/>
            </a:xfrm>
            <a:custGeom>
              <a:avLst/>
              <a:gdLst/>
              <a:ahLst/>
              <a:cxnLst/>
              <a:rect l="l" t="t" r="r" b="b"/>
              <a:pathLst>
                <a:path w="283209" h="346075">
                  <a:moveTo>
                    <a:pt x="282714" y="0"/>
                  </a:moveTo>
                  <a:lnTo>
                    <a:pt x="0" y="56921"/>
                  </a:lnTo>
                  <a:lnTo>
                    <a:pt x="4356" y="272237"/>
                  </a:lnTo>
                  <a:lnTo>
                    <a:pt x="220522" y="272237"/>
                  </a:lnTo>
                  <a:lnTo>
                    <a:pt x="220865" y="345541"/>
                  </a:lnTo>
                  <a:lnTo>
                    <a:pt x="282714" y="345541"/>
                  </a:lnTo>
                  <a:lnTo>
                    <a:pt x="282714" y="272237"/>
                  </a:lnTo>
                  <a:lnTo>
                    <a:pt x="282714" y="73291"/>
                  </a:lnTo>
                  <a:lnTo>
                    <a:pt x="282714" y="0"/>
                  </a:lnTo>
                  <a:close/>
                </a:path>
              </a:pathLst>
            </a:custGeom>
            <a:solidFill>
              <a:srgbClr val="F0F8FF"/>
            </a:solidFill>
          </p:spPr>
          <p:txBody>
            <a:bodyPr wrap="square" lIns="0" tIns="0" rIns="0" bIns="0" rtlCol="0"/>
            <a:lstStyle/>
            <a:p>
              <a:endParaRPr sz="700"/>
            </a:p>
          </p:txBody>
        </p:sp>
        <p:sp>
          <p:nvSpPr>
            <p:cNvPr id="146" name="object 151">
              <a:extLst>
                <a:ext uri="{FF2B5EF4-FFF2-40B4-BE49-F238E27FC236}">
                  <a16:creationId xmlns:a16="http://schemas.microsoft.com/office/drawing/2014/main" id="{2DA11C1A-C5FF-4F43-A36D-328F37A6E806}"/>
                </a:ext>
              </a:extLst>
            </p:cNvPr>
            <p:cNvSpPr/>
            <p:nvPr/>
          </p:nvSpPr>
          <p:spPr>
            <a:xfrm>
              <a:off x="9182966" y="2471128"/>
              <a:ext cx="942975" cy="167640"/>
            </a:xfrm>
            <a:custGeom>
              <a:avLst/>
              <a:gdLst/>
              <a:ahLst/>
              <a:cxnLst/>
              <a:rect l="l" t="t" r="r" b="b"/>
              <a:pathLst>
                <a:path w="942975" h="167639">
                  <a:moveTo>
                    <a:pt x="942379" y="0"/>
                  </a:moveTo>
                  <a:lnTo>
                    <a:pt x="0" y="0"/>
                  </a:lnTo>
                  <a:lnTo>
                    <a:pt x="0" y="167534"/>
                  </a:lnTo>
                  <a:lnTo>
                    <a:pt x="942379" y="167534"/>
                  </a:lnTo>
                  <a:lnTo>
                    <a:pt x="942379" y="0"/>
                  </a:lnTo>
                  <a:close/>
                </a:path>
              </a:pathLst>
            </a:custGeom>
            <a:solidFill>
              <a:srgbClr val="565686"/>
            </a:solidFill>
          </p:spPr>
          <p:txBody>
            <a:bodyPr wrap="square" lIns="0" tIns="0" rIns="0" bIns="0" rtlCol="0"/>
            <a:lstStyle/>
            <a:p>
              <a:endParaRPr sz="700"/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1E069B1B-3B7E-447B-845A-D59E409EDAC4}"/>
              </a:ext>
            </a:extLst>
          </p:cNvPr>
          <p:cNvSpPr txBox="1"/>
          <p:nvPr/>
        </p:nvSpPr>
        <p:spPr>
          <a:xfrm>
            <a:off x="4072124" y="1443717"/>
            <a:ext cx="1196161" cy="407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1050" b="1" dirty="0">
                <a:solidFill>
                  <a:srgbClr val="C00000"/>
                </a:solidFill>
              </a:rPr>
              <a:t>5,6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ru-RU" sz="1050" b="1" dirty="0" err="1">
                <a:solidFill>
                  <a:srgbClr val="002060"/>
                </a:solidFill>
              </a:rPr>
              <a:t>минг</a:t>
            </a:r>
            <a:br>
              <a:rPr lang="ru-RU" sz="1050" b="1" dirty="0">
                <a:solidFill>
                  <a:srgbClr val="0070C0"/>
                </a:solidFill>
              </a:rPr>
            </a:br>
            <a:r>
              <a:rPr lang="ru-RU" sz="1000" i="1" dirty="0">
                <a:solidFill>
                  <a:srgbClr val="002060"/>
                </a:solidFill>
              </a:rPr>
              <a:t>(</a:t>
            </a:r>
            <a:r>
              <a:rPr lang="ru-RU" sz="1000" b="1" i="1" dirty="0">
                <a:solidFill>
                  <a:srgbClr val="C00000"/>
                </a:solidFill>
              </a:rPr>
              <a:t>643</a:t>
            </a:r>
            <a:r>
              <a:rPr lang="ru-RU" sz="1000" i="1" dirty="0">
                <a:solidFill>
                  <a:srgbClr val="002060"/>
                </a:solidFill>
              </a:rPr>
              <a:t> </a:t>
            </a:r>
            <a:r>
              <a:rPr lang="ru-RU" sz="1000" b="1" i="1" dirty="0" err="1">
                <a:solidFill>
                  <a:srgbClr val="0070C0"/>
                </a:solidFill>
              </a:rPr>
              <a:t>нафар</a:t>
            </a:r>
            <a:r>
              <a:rPr lang="ru-RU" sz="1000" b="1" i="1" dirty="0">
                <a:solidFill>
                  <a:srgbClr val="0070C0"/>
                </a:solidFill>
              </a:rPr>
              <a:t> </a:t>
            </a:r>
            <a:r>
              <a:rPr lang="ru-RU" sz="1000" i="1" dirty="0" err="1">
                <a:solidFill>
                  <a:srgbClr val="002060"/>
                </a:solidFill>
              </a:rPr>
              <a:t>етим</a:t>
            </a:r>
            <a:r>
              <a:rPr lang="ru-RU" sz="1000" i="1" dirty="0">
                <a:solidFill>
                  <a:srgbClr val="002060"/>
                </a:solidFill>
              </a:rPr>
              <a:t>)</a:t>
            </a:r>
            <a:endParaRPr lang="ru-RU" sz="1050" b="1" dirty="0">
              <a:solidFill>
                <a:srgbClr val="002060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E641E1A-C2DB-4524-8B3E-D39831D61D5A}"/>
              </a:ext>
            </a:extLst>
          </p:cNvPr>
          <p:cNvSpPr txBox="1"/>
          <p:nvPr/>
        </p:nvSpPr>
        <p:spPr>
          <a:xfrm>
            <a:off x="4066513" y="1901252"/>
            <a:ext cx="1207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C00000"/>
                </a:solidFill>
              </a:rPr>
              <a:t>+ </a:t>
            </a:r>
            <a:r>
              <a:rPr lang="uz-Cyrl-UZ" sz="1050" b="1" dirty="0">
                <a:solidFill>
                  <a:srgbClr val="C00000"/>
                </a:solidFill>
              </a:rPr>
              <a:t>117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 err="1">
                <a:solidFill>
                  <a:srgbClr val="0070C0"/>
                </a:solidFill>
              </a:rPr>
              <a:t>нафар</a:t>
            </a:r>
            <a:r>
              <a:rPr lang="ru-RU" sz="1050" b="1" dirty="0">
                <a:solidFill>
                  <a:srgbClr val="0070C0"/>
                </a:solidFill>
              </a:rPr>
              <a:t> </a:t>
            </a:r>
            <a:r>
              <a:rPr lang="ru-RU" sz="1000" i="1" dirty="0">
                <a:solidFill>
                  <a:srgbClr val="0070C0"/>
                </a:solidFill>
              </a:rPr>
              <a:t>(</a:t>
            </a:r>
            <a:r>
              <a:rPr lang="ru-RU" sz="1000" i="1" dirty="0">
                <a:solidFill>
                  <a:srgbClr val="C00000"/>
                </a:solidFill>
              </a:rPr>
              <a:t>+10</a:t>
            </a:r>
            <a:r>
              <a:rPr lang="ru-RU" sz="1000" i="1" dirty="0">
                <a:solidFill>
                  <a:srgbClr val="0070C0"/>
                </a:solidFill>
              </a:rPr>
              <a:t>)</a:t>
            </a:r>
            <a:endParaRPr lang="ru-RU" sz="1050" i="1" dirty="0">
              <a:solidFill>
                <a:srgbClr val="0070C0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7C64974-CAF2-4E6B-AC7E-36D867B6CB05}"/>
              </a:ext>
            </a:extLst>
          </p:cNvPr>
          <p:cNvSpPr txBox="1"/>
          <p:nvPr/>
        </p:nvSpPr>
        <p:spPr>
          <a:xfrm>
            <a:off x="3972618" y="1145446"/>
            <a:ext cx="1395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800" b="1" dirty="0">
                <a:solidFill>
                  <a:srgbClr val="002060"/>
                </a:solidFill>
                <a:latin typeface="Montserrat" pitchFamily="2" charset="-52"/>
              </a:rPr>
              <a:t>Етим</a:t>
            </a:r>
            <a:r>
              <a:rPr lang="uz-Cyrl-UZ" sz="800" dirty="0">
                <a:solidFill>
                  <a:srgbClr val="002060"/>
                </a:solidFill>
                <a:latin typeface="Montserrat" pitchFamily="2" charset="-52"/>
              </a:rPr>
              <a:t> ва ота-она </a:t>
            </a:r>
            <a:r>
              <a:rPr lang="uz-Cyrl-UZ" sz="800" b="1" dirty="0">
                <a:solidFill>
                  <a:srgbClr val="002060"/>
                </a:solidFill>
                <a:latin typeface="Montserrat" pitchFamily="2" charset="-52"/>
              </a:rPr>
              <a:t>қарамоғидан махрум</a:t>
            </a:r>
            <a:endParaRPr lang="ru-RU" sz="800" dirty="0">
              <a:solidFill>
                <a:srgbClr val="002060"/>
              </a:solidFill>
              <a:latin typeface="Montserrat" pitchFamily="2" charset="-52"/>
            </a:endParaRPr>
          </a:p>
        </p:txBody>
      </p:sp>
      <p:pic>
        <p:nvPicPr>
          <p:cNvPr id="136" name="object 145">
            <a:extLst>
              <a:ext uri="{FF2B5EF4-FFF2-40B4-BE49-F238E27FC236}">
                <a16:creationId xmlns:a16="http://schemas.microsoft.com/office/drawing/2014/main" id="{DBDD2793-251A-43A3-8384-D3E978C923E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86920" y="628888"/>
            <a:ext cx="455908" cy="455907"/>
          </a:xfrm>
          <a:prstGeom prst="rect">
            <a:avLst/>
          </a:prstGeom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id="{6DB235A7-4AEE-41DD-920B-42A8D90E8A06}"/>
              </a:ext>
            </a:extLst>
          </p:cNvPr>
          <p:cNvSpPr txBox="1"/>
          <p:nvPr/>
        </p:nvSpPr>
        <p:spPr>
          <a:xfrm>
            <a:off x="7302263" y="1574459"/>
            <a:ext cx="7906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1050" b="1" dirty="0">
                <a:solidFill>
                  <a:srgbClr val="C00000"/>
                </a:solidFill>
              </a:rPr>
              <a:t>560</a:t>
            </a:r>
            <a:r>
              <a:rPr lang="en-US" sz="1050" b="1" dirty="0">
                <a:solidFill>
                  <a:srgbClr val="C00000"/>
                </a:solidFill>
              </a:rPr>
              <a:t> </a:t>
            </a:r>
            <a:r>
              <a:rPr lang="en-US" sz="1050" b="1" dirty="0">
                <a:solidFill>
                  <a:srgbClr val="0070C0"/>
                </a:solidFill>
              </a:rPr>
              <a:t>нафар</a:t>
            </a:r>
            <a:endParaRPr lang="ru-RU" sz="1050" b="1" dirty="0">
              <a:solidFill>
                <a:srgbClr val="0070C0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72110F1F-183B-4BA7-AD11-6AC005D93907}"/>
              </a:ext>
            </a:extLst>
          </p:cNvPr>
          <p:cNvSpPr txBox="1"/>
          <p:nvPr/>
        </p:nvSpPr>
        <p:spPr>
          <a:xfrm>
            <a:off x="7253372" y="1901252"/>
            <a:ext cx="8883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1050" b="1" dirty="0">
                <a:solidFill>
                  <a:srgbClr val="C00000"/>
                </a:solidFill>
              </a:rPr>
              <a:t>+</a:t>
            </a:r>
            <a:r>
              <a:rPr lang="en-US" sz="1050" b="1" dirty="0">
                <a:solidFill>
                  <a:srgbClr val="C00000"/>
                </a:solidFill>
              </a:rPr>
              <a:t> </a:t>
            </a:r>
            <a:r>
              <a:rPr lang="uz-Cyrl-UZ" sz="1050" b="1" dirty="0">
                <a:solidFill>
                  <a:srgbClr val="C00000"/>
                </a:solidFill>
              </a:rPr>
              <a:t>185</a:t>
            </a:r>
            <a:r>
              <a:rPr lang="en-US" sz="1050" b="1" dirty="0">
                <a:solidFill>
                  <a:srgbClr val="002060"/>
                </a:solidFill>
              </a:rPr>
              <a:t> </a:t>
            </a:r>
            <a:r>
              <a:rPr lang="en-US" sz="1050" b="1" dirty="0" err="1">
                <a:solidFill>
                  <a:srgbClr val="0070C0"/>
                </a:solidFill>
              </a:rPr>
              <a:t>нафар</a:t>
            </a:r>
            <a:endParaRPr lang="ru-RU" sz="1050" b="1" dirty="0">
              <a:solidFill>
                <a:srgbClr val="0070C0"/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BD102AF-1CAC-4B3F-8554-1A4F1F60BC65}"/>
              </a:ext>
            </a:extLst>
          </p:cNvPr>
          <p:cNvSpPr txBox="1"/>
          <p:nvPr/>
        </p:nvSpPr>
        <p:spPr>
          <a:xfrm>
            <a:off x="7002376" y="1145446"/>
            <a:ext cx="1390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800" dirty="0">
                <a:solidFill>
                  <a:srgbClr val="002060"/>
                </a:solidFill>
                <a:latin typeface="Montserrat" pitchFamily="2" charset="-52"/>
              </a:rPr>
              <a:t>Ўзгалар парваришига мухтож </a:t>
            </a:r>
            <a:r>
              <a:rPr lang="uz-Cyrl-UZ" sz="800" b="1" dirty="0">
                <a:solidFill>
                  <a:srgbClr val="002060"/>
                </a:solidFill>
                <a:latin typeface="Montserrat" pitchFamily="2" charset="-52"/>
              </a:rPr>
              <a:t>ёлғизлар</a:t>
            </a:r>
            <a:endParaRPr lang="ru-RU" sz="800" b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pic>
        <p:nvPicPr>
          <p:cNvPr id="195" name="Рисунок 194">
            <a:extLst>
              <a:ext uri="{FF2B5EF4-FFF2-40B4-BE49-F238E27FC236}">
                <a16:creationId xmlns:a16="http://schemas.microsoft.com/office/drawing/2014/main" id="{945D7D6D-EC04-48EF-9E4D-6C22AB44D7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6673" t="-1606" r="26767" b="28625"/>
          <a:stretch>
            <a:fillRect/>
          </a:stretch>
        </p:blipFill>
        <p:spPr>
          <a:xfrm>
            <a:off x="123174" y="60108"/>
            <a:ext cx="446225" cy="457676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5F8F32E2-B948-47CC-8FD6-5112D8333231}"/>
              </a:ext>
            </a:extLst>
          </p:cNvPr>
          <p:cNvSpPr txBox="1"/>
          <p:nvPr/>
        </p:nvSpPr>
        <p:spPr>
          <a:xfrm>
            <a:off x="569399" y="227384"/>
            <a:ext cx="1029051" cy="297437"/>
          </a:xfrm>
          <a:prstGeom prst="rect">
            <a:avLst/>
          </a:prstGeom>
          <a:noFill/>
        </p:spPr>
        <p:txBody>
          <a:bodyPr wrap="square" lIns="81200" tIns="40600" rIns="81200" bIns="40600">
            <a:spAutoFit/>
          </a:bodyPr>
          <a:lstStyle/>
          <a:p>
            <a:pPr defTabSz="193040">
              <a:defRPr/>
            </a:pPr>
            <a:r>
              <a:rPr lang="en-US" sz="700" b="1" kern="0" dirty="0">
                <a:solidFill>
                  <a:srgbClr val="033B1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IJTIMOIY HIMOYA MILLIY AGENTLIGI</a:t>
            </a:r>
            <a:endParaRPr lang="ru-RU" sz="700" b="1" kern="0" dirty="0">
              <a:solidFill>
                <a:srgbClr val="033B18"/>
              </a:solidFill>
              <a:ea typeface="Cambria" panose="02040503050406030204" pitchFamily="18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EA34DCCD-9D6B-42BF-BE35-8180C47D7E2D}"/>
              </a:ext>
            </a:extLst>
          </p:cNvPr>
          <p:cNvSpPr txBox="1"/>
          <p:nvPr/>
        </p:nvSpPr>
        <p:spPr>
          <a:xfrm>
            <a:off x="569400" y="58613"/>
            <a:ext cx="1100226" cy="235868"/>
          </a:xfrm>
          <a:prstGeom prst="rect">
            <a:avLst/>
          </a:prstGeom>
          <a:noFill/>
        </p:spPr>
        <p:txBody>
          <a:bodyPr wrap="square" lIns="81200" tIns="40600" rIns="81200" bIns="40600">
            <a:spAutoFit/>
          </a:bodyPr>
          <a:lstStyle/>
          <a:p>
            <a:pPr defTabSz="193040">
              <a:defRPr/>
            </a:pPr>
            <a:r>
              <a:rPr lang="en-US" sz="500" b="1" kern="0" dirty="0">
                <a:solidFill>
                  <a:schemeClr val="accent6">
                    <a:lumMod val="75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O‘ZBEKSITON RESPUBLIKASI PREZIDENTI HUZURIDAGI</a:t>
            </a:r>
            <a:endParaRPr lang="ru-RU" sz="500" b="1" kern="0" dirty="0">
              <a:solidFill>
                <a:schemeClr val="accent6">
                  <a:lumMod val="75000"/>
                </a:schemeClr>
              </a:solidFill>
              <a:ea typeface="Cambria" panose="02040503050406030204" pitchFamily="18" charset="0"/>
            </a:endParaRPr>
          </a:p>
        </p:txBody>
      </p:sp>
      <p:pic>
        <p:nvPicPr>
          <p:cNvPr id="11" name="Picture 2" descr="SURXONDARYO KADASTR – Telegram">
            <a:extLst>
              <a:ext uri="{FF2B5EF4-FFF2-40B4-BE49-F238E27FC236}">
                <a16:creationId xmlns:a16="http://schemas.microsoft.com/office/drawing/2014/main" id="{6123A0BA-05CC-4394-A5B3-87EDFCE1C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7985" r="1625" b="6024"/>
          <a:stretch/>
        </p:blipFill>
        <p:spPr bwMode="auto">
          <a:xfrm>
            <a:off x="397688" y="629360"/>
            <a:ext cx="600013" cy="7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E58BB6C-112E-4306-9395-8818D5118A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2156" y="631704"/>
            <a:ext cx="460321" cy="46032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8FD94F9-672E-43A7-937F-D2F00C4A68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2622" y="624786"/>
            <a:ext cx="536838" cy="536838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F08EDC52-9712-45FA-8FA2-7F563924EC5F}"/>
              </a:ext>
            </a:extLst>
          </p:cNvPr>
          <p:cNvSpPr txBox="1"/>
          <p:nvPr/>
        </p:nvSpPr>
        <p:spPr>
          <a:xfrm>
            <a:off x="4732752" y="2397127"/>
            <a:ext cx="7975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900" b="1" dirty="0">
                <a:solidFill>
                  <a:srgbClr val="0070C0"/>
                </a:solidFill>
                <a:latin typeface="Montserrat" pitchFamily="2" charset="-52"/>
              </a:rPr>
              <a:t>2025 йил</a:t>
            </a:r>
            <a:endParaRPr lang="en-US" sz="900" b="1" dirty="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198" name="object 137">
            <a:extLst>
              <a:ext uri="{FF2B5EF4-FFF2-40B4-BE49-F238E27FC236}">
                <a16:creationId xmlns:a16="http://schemas.microsoft.com/office/drawing/2014/main" id="{28360A8F-CB8B-4103-B9DF-AABA11EEDFA5}"/>
              </a:ext>
            </a:extLst>
          </p:cNvPr>
          <p:cNvSpPr/>
          <p:nvPr/>
        </p:nvSpPr>
        <p:spPr>
          <a:xfrm>
            <a:off x="4054047" y="2311130"/>
            <a:ext cx="20396" cy="387510"/>
          </a:xfrm>
          <a:custGeom>
            <a:avLst/>
            <a:gdLst/>
            <a:ahLst/>
            <a:cxnLst/>
            <a:rect l="l" t="t" r="r" b="b"/>
            <a:pathLst>
              <a:path w="41909" h="796289">
                <a:moveTo>
                  <a:pt x="41883" y="20941"/>
                </a:moveTo>
                <a:lnTo>
                  <a:pt x="40237" y="12790"/>
                </a:lnTo>
                <a:lnTo>
                  <a:pt x="35749" y="6133"/>
                </a:lnTo>
                <a:lnTo>
                  <a:pt x="29093" y="1645"/>
                </a:lnTo>
                <a:lnTo>
                  <a:pt x="20941" y="0"/>
                </a:lnTo>
                <a:lnTo>
                  <a:pt x="12790" y="1645"/>
                </a:lnTo>
                <a:lnTo>
                  <a:pt x="6133" y="6133"/>
                </a:lnTo>
                <a:lnTo>
                  <a:pt x="1645" y="12790"/>
                </a:lnTo>
                <a:lnTo>
                  <a:pt x="0" y="20941"/>
                </a:lnTo>
                <a:lnTo>
                  <a:pt x="41883" y="20941"/>
                </a:lnTo>
                <a:close/>
              </a:path>
              <a:path w="41909" h="796289">
                <a:moveTo>
                  <a:pt x="41883" y="774845"/>
                </a:moveTo>
                <a:lnTo>
                  <a:pt x="41883" y="20941"/>
                </a:lnTo>
                <a:lnTo>
                  <a:pt x="0" y="20941"/>
                </a:lnTo>
                <a:lnTo>
                  <a:pt x="0" y="774845"/>
                </a:lnTo>
                <a:lnTo>
                  <a:pt x="41883" y="774845"/>
                </a:lnTo>
                <a:close/>
              </a:path>
              <a:path w="41909" h="796289">
                <a:moveTo>
                  <a:pt x="41883" y="774845"/>
                </a:moveTo>
                <a:lnTo>
                  <a:pt x="0" y="774845"/>
                </a:lnTo>
                <a:lnTo>
                  <a:pt x="1645" y="782996"/>
                </a:lnTo>
                <a:lnTo>
                  <a:pt x="6133" y="789653"/>
                </a:lnTo>
                <a:lnTo>
                  <a:pt x="12790" y="794141"/>
                </a:lnTo>
                <a:lnTo>
                  <a:pt x="20941" y="795787"/>
                </a:lnTo>
                <a:lnTo>
                  <a:pt x="29093" y="794141"/>
                </a:lnTo>
                <a:lnTo>
                  <a:pt x="35749" y="789653"/>
                </a:lnTo>
                <a:lnTo>
                  <a:pt x="40237" y="782996"/>
                </a:lnTo>
                <a:lnTo>
                  <a:pt x="41883" y="7748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 dirty="0">
              <a:latin typeface="Montserrat" pitchFamily="2" charset="-52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42E28548-59DB-4843-A841-0C2C590B27B7}"/>
              </a:ext>
            </a:extLst>
          </p:cNvPr>
          <p:cNvSpPr txBox="1"/>
          <p:nvPr/>
        </p:nvSpPr>
        <p:spPr>
          <a:xfrm>
            <a:off x="5467926" y="2382838"/>
            <a:ext cx="617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800" i="1" dirty="0">
                <a:solidFill>
                  <a:srgbClr val="002060"/>
                </a:solidFill>
                <a:latin typeface="Montserrat" pitchFamily="2" charset="-52"/>
              </a:rPr>
              <a:t>Фарқи</a:t>
            </a:r>
            <a:endParaRPr lang="en-US" sz="800" i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17" name="object 137">
            <a:extLst>
              <a:ext uri="{FF2B5EF4-FFF2-40B4-BE49-F238E27FC236}">
                <a16:creationId xmlns:a16="http://schemas.microsoft.com/office/drawing/2014/main" id="{FB978F5C-398B-4160-9C06-C2D3A921D514}"/>
              </a:ext>
            </a:extLst>
          </p:cNvPr>
          <p:cNvSpPr/>
          <p:nvPr/>
        </p:nvSpPr>
        <p:spPr>
          <a:xfrm>
            <a:off x="5442089" y="2329043"/>
            <a:ext cx="20396" cy="387510"/>
          </a:xfrm>
          <a:custGeom>
            <a:avLst/>
            <a:gdLst/>
            <a:ahLst/>
            <a:cxnLst/>
            <a:rect l="l" t="t" r="r" b="b"/>
            <a:pathLst>
              <a:path w="41909" h="796289">
                <a:moveTo>
                  <a:pt x="41883" y="20941"/>
                </a:moveTo>
                <a:lnTo>
                  <a:pt x="40237" y="12790"/>
                </a:lnTo>
                <a:lnTo>
                  <a:pt x="35749" y="6133"/>
                </a:lnTo>
                <a:lnTo>
                  <a:pt x="29093" y="1645"/>
                </a:lnTo>
                <a:lnTo>
                  <a:pt x="20941" y="0"/>
                </a:lnTo>
                <a:lnTo>
                  <a:pt x="12790" y="1645"/>
                </a:lnTo>
                <a:lnTo>
                  <a:pt x="6133" y="6133"/>
                </a:lnTo>
                <a:lnTo>
                  <a:pt x="1645" y="12790"/>
                </a:lnTo>
                <a:lnTo>
                  <a:pt x="0" y="20941"/>
                </a:lnTo>
                <a:lnTo>
                  <a:pt x="41883" y="20941"/>
                </a:lnTo>
                <a:close/>
              </a:path>
              <a:path w="41909" h="796289">
                <a:moveTo>
                  <a:pt x="41883" y="774845"/>
                </a:moveTo>
                <a:lnTo>
                  <a:pt x="41883" y="20941"/>
                </a:lnTo>
                <a:lnTo>
                  <a:pt x="0" y="20941"/>
                </a:lnTo>
                <a:lnTo>
                  <a:pt x="0" y="774845"/>
                </a:lnTo>
                <a:lnTo>
                  <a:pt x="41883" y="774845"/>
                </a:lnTo>
                <a:close/>
              </a:path>
              <a:path w="41909" h="796289">
                <a:moveTo>
                  <a:pt x="41883" y="774845"/>
                </a:moveTo>
                <a:lnTo>
                  <a:pt x="0" y="774845"/>
                </a:lnTo>
                <a:lnTo>
                  <a:pt x="1645" y="782996"/>
                </a:lnTo>
                <a:lnTo>
                  <a:pt x="6133" y="789653"/>
                </a:lnTo>
                <a:lnTo>
                  <a:pt x="12790" y="794141"/>
                </a:lnTo>
                <a:lnTo>
                  <a:pt x="20941" y="795787"/>
                </a:lnTo>
                <a:lnTo>
                  <a:pt x="29093" y="794141"/>
                </a:lnTo>
                <a:lnTo>
                  <a:pt x="35749" y="789653"/>
                </a:lnTo>
                <a:lnTo>
                  <a:pt x="40237" y="782996"/>
                </a:lnTo>
                <a:lnTo>
                  <a:pt x="41883" y="7748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225" name="Прямоугольник: скругленные углы 224"/>
          <p:cNvSpPr/>
          <p:nvPr/>
        </p:nvSpPr>
        <p:spPr>
          <a:xfrm>
            <a:off x="-113110" y="2817197"/>
            <a:ext cx="6210619" cy="296659"/>
          </a:xfrm>
          <a:prstGeom prst="roundRect">
            <a:avLst>
              <a:gd name="adj" fmla="val 2018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Montserrat" pitchFamily="2" charset="-52"/>
            </a:endParaRPr>
          </a:p>
        </p:txBody>
      </p:sp>
      <p:sp>
        <p:nvSpPr>
          <p:cNvPr id="314" name="Прямоугольник: скругленные углы 313"/>
          <p:cNvSpPr/>
          <p:nvPr/>
        </p:nvSpPr>
        <p:spPr>
          <a:xfrm>
            <a:off x="-113109" y="3443910"/>
            <a:ext cx="6210619" cy="296659"/>
          </a:xfrm>
          <a:prstGeom prst="roundRect">
            <a:avLst>
              <a:gd name="adj" fmla="val 2018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Montserrat" pitchFamily="2" charset="-52"/>
            </a:endParaRPr>
          </a:p>
        </p:txBody>
      </p:sp>
      <p:sp>
        <p:nvSpPr>
          <p:cNvPr id="315" name="Прямоугольник: скругленные углы 314"/>
          <p:cNvSpPr/>
          <p:nvPr/>
        </p:nvSpPr>
        <p:spPr>
          <a:xfrm>
            <a:off x="-118665" y="3995890"/>
            <a:ext cx="6216175" cy="296659"/>
          </a:xfrm>
          <a:prstGeom prst="roundRect">
            <a:avLst>
              <a:gd name="adj" fmla="val 2018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Montserrat" pitchFamily="2" charset="-52"/>
            </a:endParaRPr>
          </a:p>
        </p:txBody>
      </p:sp>
      <p:sp>
        <p:nvSpPr>
          <p:cNvPr id="316" name="Прямоугольник: скругленные углы 315"/>
          <p:cNvSpPr/>
          <p:nvPr/>
        </p:nvSpPr>
        <p:spPr>
          <a:xfrm>
            <a:off x="-118665" y="4553596"/>
            <a:ext cx="6216319" cy="296659"/>
          </a:xfrm>
          <a:prstGeom prst="roundRect">
            <a:avLst>
              <a:gd name="adj" fmla="val 2018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Montserrat" pitchFamily="2" charset="-52"/>
            </a:endParaRPr>
          </a:p>
        </p:txBody>
      </p:sp>
      <p:sp>
        <p:nvSpPr>
          <p:cNvPr id="317" name="Прямоугольник: скругленные углы 316"/>
          <p:cNvSpPr/>
          <p:nvPr/>
        </p:nvSpPr>
        <p:spPr>
          <a:xfrm>
            <a:off x="-118665" y="5116759"/>
            <a:ext cx="6224189" cy="296659"/>
          </a:xfrm>
          <a:prstGeom prst="roundRect">
            <a:avLst>
              <a:gd name="adj" fmla="val 2018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Montserrat" pitchFamily="2" charset="-52"/>
            </a:endParaRPr>
          </a:p>
        </p:txBody>
      </p:sp>
      <p:sp>
        <p:nvSpPr>
          <p:cNvPr id="318" name="Прямоугольник: скругленные углы 317"/>
          <p:cNvSpPr/>
          <p:nvPr/>
        </p:nvSpPr>
        <p:spPr>
          <a:xfrm>
            <a:off x="-118665" y="5694670"/>
            <a:ext cx="6216175" cy="296659"/>
          </a:xfrm>
          <a:prstGeom prst="roundRect">
            <a:avLst>
              <a:gd name="adj" fmla="val 2018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Montserrat" pitchFamily="2" charset="-52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6568" y="3841286"/>
            <a:ext cx="62441" cy="7981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3716" y="4118055"/>
            <a:ext cx="72755" cy="7847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6456" y="4401917"/>
            <a:ext cx="62553" cy="7981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34613" y="4684431"/>
            <a:ext cx="64796" cy="81162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8251" y="4969640"/>
            <a:ext cx="62889" cy="78472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34165" y="5245085"/>
            <a:ext cx="66141" cy="81162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32483" y="5522646"/>
            <a:ext cx="64796" cy="81162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10645" y="5806506"/>
            <a:ext cx="114748" cy="81162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14219" y="2935582"/>
            <a:ext cx="2349939" cy="107731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06372" y="3220675"/>
            <a:ext cx="2068696" cy="106497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02672" y="3548092"/>
            <a:ext cx="1645691" cy="106834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10744" y="3831953"/>
            <a:ext cx="2219482" cy="106834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10745" y="4115815"/>
            <a:ext cx="2549043" cy="107731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10744" y="4960183"/>
            <a:ext cx="2526671" cy="107731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10520" y="5526845"/>
            <a:ext cx="1286670" cy="108068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14219" y="5817659"/>
            <a:ext cx="1677082" cy="100781"/>
          </a:xfrm>
          <a:prstGeom prst="rect">
            <a:avLst/>
          </a:prstGeom>
        </p:spPr>
      </p:pic>
      <p:sp>
        <p:nvSpPr>
          <p:cNvPr id="207" name="TextBox 206"/>
          <p:cNvSpPr txBox="1"/>
          <p:nvPr/>
        </p:nvSpPr>
        <p:spPr>
          <a:xfrm>
            <a:off x="403242" y="5164678"/>
            <a:ext cx="1936749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850" b="1" dirty="0">
                <a:solidFill>
                  <a:srgbClr val="002060"/>
                </a:solidFill>
                <a:latin typeface="Montserrat" pitchFamily="2" charset="-52"/>
                <a:sym typeface="+mn-ea"/>
              </a:rPr>
              <a:t>Р</a:t>
            </a:r>
            <a:r>
              <a:rPr lang="en-US" altLang="en-US" sz="850" b="1" dirty="0" err="1">
                <a:solidFill>
                  <a:srgbClr val="002060"/>
                </a:solidFill>
                <a:latin typeface="Montserrat" pitchFamily="2" charset="-52"/>
                <a:sym typeface="+mn-ea"/>
              </a:rPr>
              <a:t>еабилитация</a:t>
            </a:r>
            <a:r>
              <a:rPr lang="en-US" altLang="ru-RU" sz="850" dirty="0">
                <a:solidFill>
                  <a:srgbClr val="002060"/>
                </a:solidFill>
                <a:latin typeface="Montserrat" pitchFamily="2" charset="-52"/>
                <a:sym typeface="+mn-ea"/>
              </a:rPr>
              <a:t> </a:t>
            </a:r>
            <a:r>
              <a:rPr lang="en-US" altLang="en-US" sz="850" dirty="0" err="1">
                <a:solidFill>
                  <a:srgbClr val="002060"/>
                </a:solidFill>
                <a:latin typeface="Montserrat" pitchFamily="2" charset="-52"/>
                <a:sym typeface="+mn-ea"/>
              </a:rPr>
              <a:t>қилин</a:t>
            </a:r>
            <a:r>
              <a:rPr lang="ru-RU" altLang="en-US" sz="850" dirty="0" err="1">
                <a:solidFill>
                  <a:srgbClr val="002060"/>
                </a:solidFill>
                <a:latin typeface="Montserrat" pitchFamily="2" charset="-52"/>
                <a:sym typeface="+mn-ea"/>
              </a:rPr>
              <a:t>ган</a:t>
            </a:r>
            <a:r>
              <a:rPr lang="ru-RU" altLang="en-US" sz="850" dirty="0">
                <a:solidFill>
                  <a:srgbClr val="002060"/>
                </a:solidFill>
                <a:latin typeface="Montserrat" pitchFamily="2" charset="-52"/>
                <a:sym typeface="+mn-ea"/>
              </a:rPr>
              <a:t> НБШ</a:t>
            </a:r>
            <a:endParaRPr lang="ru-RU" sz="850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478720" y="2887831"/>
            <a:ext cx="353827" cy="105066"/>
          </a:xfrm>
          <a:custGeom>
            <a:avLst/>
            <a:gdLst/>
            <a:ahLst/>
            <a:cxnLst/>
            <a:rect l="l" t="t" r="r" b="b"/>
            <a:pathLst>
              <a:path w="727075" h="215900">
                <a:moveTo>
                  <a:pt x="16355" y="49988"/>
                </a:moveTo>
                <a:lnTo>
                  <a:pt x="0" y="49988"/>
                </a:lnTo>
                <a:lnTo>
                  <a:pt x="0" y="170926"/>
                </a:lnTo>
                <a:lnTo>
                  <a:pt x="16355" y="170926"/>
                </a:lnTo>
                <a:lnTo>
                  <a:pt x="16355" y="117483"/>
                </a:lnTo>
                <a:lnTo>
                  <a:pt x="108960" y="117483"/>
                </a:lnTo>
                <a:lnTo>
                  <a:pt x="108960" y="103431"/>
                </a:lnTo>
                <a:lnTo>
                  <a:pt x="16355" y="103431"/>
                </a:lnTo>
                <a:lnTo>
                  <a:pt x="16355" y="49988"/>
                </a:lnTo>
                <a:close/>
              </a:path>
              <a:path w="727075" h="215900">
                <a:moveTo>
                  <a:pt x="108960" y="117483"/>
                </a:moveTo>
                <a:lnTo>
                  <a:pt x="92604" y="117483"/>
                </a:lnTo>
                <a:lnTo>
                  <a:pt x="92604" y="170926"/>
                </a:lnTo>
                <a:lnTo>
                  <a:pt x="108960" y="170926"/>
                </a:lnTo>
                <a:lnTo>
                  <a:pt x="108960" y="117483"/>
                </a:lnTo>
                <a:close/>
              </a:path>
              <a:path w="727075" h="215900">
                <a:moveTo>
                  <a:pt x="108960" y="49988"/>
                </a:moveTo>
                <a:lnTo>
                  <a:pt x="92604" y="49988"/>
                </a:lnTo>
                <a:lnTo>
                  <a:pt x="92604" y="103431"/>
                </a:lnTo>
                <a:lnTo>
                  <a:pt x="108960" y="103431"/>
                </a:lnTo>
                <a:lnTo>
                  <a:pt x="108960" y="49988"/>
                </a:lnTo>
                <a:close/>
              </a:path>
              <a:path w="727075" h="215900">
                <a:moveTo>
                  <a:pt x="229853" y="102509"/>
                </a:moveTo>
                <a:lnTo>
                  <a:pt x="191383" y="102509"/>
                </a:lnTo>
                <a:lnTo>
                  <a:pt x="183177" y="102812"/>
                </a:lnTo>
                <a:lnTo>
                  <a:pt x="148997" y="119786"/>
                </a:lnTo>
                <a:lnTo>
                  <a:pt x="144620" y="143744"/>
                </a:lnTo>
                <a:lnTo>
                  <a:pt x="146386" y="149887"/>
                </a:lnTo>
                <a:lnTo>
                  <a:pt x="179788" y="172078"/>
                </a:lnTo>
                <a:lnTo>
                  <a:pt x="188849" y="172078"/>
                </a:lnTo>
                <a:lnTo>
                  <a:pt x="225092" y="160176"/>
                </a:lnTo>
                <a:lnTo>
                  <a:pt x="181708" y="159178"/>
                </a:lnTo>
                <a:lnTo>
                  <a:pt x="174183" y="157105"/>
                </a:lnTo>
                <a:lnTo>
                  <a:pt x="163433" y="148812"/>
                </a:lnTo>
                <a:lnTo>
                  <a:pt x="160745" y="143283"/>
                </a:lnTo>
                <a:lnTo>
                  <a:pt x="160745" y="130229"/>
                </a:lnTo>
                <a:lnTo>
                  <a:pt x="162972" y="125085"/>
                </a:lnTo>
                <a:lnTo>
                  <a:pt x="167426" y="120938"/>
                </a:lnTo>
                <a:lnTo>
                  <a:pt x="172033" y="116792"/>
                </a:lnTo>
                <a:lnTo>
                  <a:pt x="180172" y="114719"/>
                </a:lnTo>
                <a:lnTo>
                  <a:pt x="229853" y="114719"/>
                </a:lnTo>
                <a:lnTo>
                  <a:pt x="229853" y="102509"/>
                </a:lnTo>
                <a:close/>
              </a:path>
              <a:path w="727075" h="215900">
                <a:moveTo>
                  <a:pt x="235501" y="63118"/>
                </a:moveTo>
                <a:lnTo>
                  <a:pt x="195530" y="63118"/>
                </a:lnTo>
                <a:lnTo>
                  <a:pt x="203520" y="63636"/>
                </a:lnTo>
                <a:lnTo>
                  <a:pt x="210445" y="65191"/>
                </a:lnTo>
                <a:lnTo>
                  <a:pt x="216305" y="67783"/>
                </a:lnTo>
                <a:lnTo>
                  <a:pt x="221100" y="71411"/>
                </a:lnTo>
                <a:lnTo>
                  <a:pt x="226935" y="76940"/>
                </a:lnTo>
                <a:lnTo>
                  <a:pt x="229853" y="84849"/>
                </a:lnTo>
                <a:lnTo>
                  <a:pt x="229853" y="134529"/>
                </a:lnTo>
                <a:lnTo>
                  <a:pt x="233539" y="145817"/>
                </a:lnTo>
                <a:lnTo>
                  <a:pt x="230544" y="153603"/>
                </a:lnTo>
                <a:lnTo>
                  <a:pt x="230544" y="170926"/>
                </a:lnTo>
                <a:lnTo>
                  <a:pt x="246209" y="170926"/>
                </a:lnTo>
                <a:lnTo>
                  <a:pt x="246209" y="114719"/>
                </a:lnTo>
                <a:lnTo>
                  <a:pt x="233078" y="114719"/>
                </a:lnTo>
                <a:lnTo>
                  <a:pt x="233078" y="102509"/>
                </a:lnTo>
                <a:lnTo>
                  <a:pt x="246209" y="102509"/>
                </a:lnTo>
                <a:lnTo>
                  <a:pt x="246209" y="95829"/>
                </a:lnTo>
                <a:lnTo>
                  <a:pt x="245411" y="84849"/>
                </a:lnTo>
                <a:lnTo>
                  <a:pt x="242984" y="75154"/>
                </a:lnTo>
                <a:lnTo>
                  <a:pt x="238952" y="67106"/>
                </a:lnTo>
                <a:lnTo>
                  <a:pt x="235501" y="63118"/>
                </a:lnTo>
                <a:close/>
              </a:path>
              <a:path w="727075" h="215900">
                <a:moveTo>
                  <a:pt x="229853" y="134529"/>
                </a:moveTo>
                <a:lnTo>
                  <a:pt x="226782" y="142515"/>
                </a:lnTo>
                <a:lnTo>
                  <a:pt x="221867" y="148658"/>
                </a:lnTo>
                <a:lnTo>
                  <a:pt x="208507" y="157105"/>
                </a:lnTo>
                <a:lnTo>
                  <a:pt x="200598" y="159178"/>
                </a:lnTo>
                <a:lnTo>
                  <a:pt x="225934" y="159178"/>
                </a:lnTo>
                <a:lnTo>
                  <a:pt x="230468" y="153803"/>
                </a:lnTo>
                <a:lnTo>
                  <a:pt x="230399" y="143283"/>
                </a:lnTo>
                <a:lnTo>
                  <a:pt x="229853" y="139828"/>
                </a:lnTo>
                <a:lnTo>
                  <a:pt x="229853" y="134529"/>
                </a:lnTo>
                <a:close/>
              </a:path>
              <a:path w="727075" h="215900">
                <a:moveTo>
                  <a:pt x="229853" y="134529"/>
                </a:moveTo>
                <a:lnTo>
                  <a:pt x="229853" y="139828"/>
                </a:lnTo>
                <a:lnTo>
                  <a:pt x="230278" y="142515"/>
                </a:lnTo>
                <a:lnTo>
                  <a:pt x="230399" y="143283"/>
                </a:lnTo>
                <a:lnTo>
                  <a:pt x="230472" y="143744"/>
                </a:lnTo>
                <a:lnTo>
                  <a:pt x="230544" y="153603"/>
                </a:lnTo>
                <a:lnTo>
                  <a:pt x="233539" y="145817"/>
                </a:lnTo>
                <a:lnTo>
                  <a:pt x="229853" y="134529"/>
                </a:lnTo>
                <a:close/>
              </a:path>
              <a:path w="727075" h="215900">
                <a:moveTo>
                  <a:pt x="246209" y="102509"/>
                </a:moveTo>
                <a:lnTo>
                  <a:pt x="233078" y="102509"/>
                </a:lnTo>
                <a:lnTo>
                  <a:pt x="233078" y="114719"/>
                </a:lnTo>
                <a:lnTo>
                  <a:pt x="246209" y="114719"/>
                </a:lnTo>
                <a:lnTo>
                  <a:pt x="246209" y="102509"/>
                </a:lnTo>
                <a:close/>
              </a:path>
              <a:path w="727075" h="215900">
                <a:moveTo>
                  <a:pt x="197142" y="48836"/>
                </a:moveTo>
                <a:lnTo>
                  <a:pt x="153988" y="59970"/>
                </a:lnTo>
                <a:lnTo>
                  <a:pt x="147845" y="65191"/>
                </a:lnTo>
                <a:lnTo>
                  <a:pt x="155217" y="77400"/>
                </a:lnTo>
                <a:lnTo>
                  <a:pt x="160131" y="73100"/>
                </a:lnTo>
                <a:lnTo>
                  <a:pt x="166120" y="69645"/>
                </a:lnTo>
                <a:lnTo>
                  <a:pt x="180249" y="64423"/>
                </a:lnTo>
                <a:lnTo>
                  <a:pt x="187697" y="63118"/>
                </a:lnTo>
                <a:lnTo>
                  <a:pt x="235501" y="63118"/>
                </a:lnTo>
                <a:lnTo>
                  <a:pt x="233309" y="60584"/>
                </a:lnTo>
                <a:lnTo>
                  <a:pt x="226297" y="55444"/>
                </a:lnTo>
                <a:lnTo>
                  <a:pt x="217932" y="51773"/>
                </a:lnTo>
                <a:lnTo>
                  <a:pt x="208214" y="49570"/>
                </a:lnTo>
                <a:lnTo>
                  <a:pt x="197142" y="48836"/>
                </a:lnTo>
                <a:close/>
              </a:path>
              <a:path w="727075" h="215900">
                <a:moveTo>
                  <a:pt x="348721" y="171977"/>
                </a:moveTo>
                <a:lnTo>
                  <a:pt x="348721" y="215616"/>
                </a:lnTo>
                <a:lnTo>
                  <a:pt x="364615" y="215616"/>
                </a:lnTo>
                <a:lnTo>
                  <a:pt x="364615" y="172308"/>
                </a:lnTo>
                <a:lnTo>
                  <a:pt x="353788" y="172308"/>
                </a:lnTo>
                <a:lnTo>
                  <a:pt x="348721" y="171977"/>
                </a:lnTo>
                <a:close/>
              </a:path>
              <a:path w="727075" h="215900">
                <a:moveTo>
                  <a:pt x="364615" y="63118"/>
                </a:moveTo>
                <a:lnTo>
                  <a:pt x="357474" y="63118"/>
                </a:lnTo>
                <a:lnTo>
                  <a:pt x="367717" y="63478"/>
                </a:lnTo>
                <a:lnTo>
                  <a:pt x="348721" y="63478"/>
                </a:lnTo>
                <a:lnTo>
                  <a:pt x="348721" y="171977"/>
                </a:lnTo>
                <a:lnTo>
                  <a:pt x="353788" y="172308"/>
                </a:lnTo>
                <a:lnTo>
                  <a:pt x="357705" y="172308"/>
                </a:lnTo>
                <a:lnTo>
                  <a:pt x="363454" y="171977"/>
                </a:lnTo>
                <a:lnTo>
                  <a:pt x="364615" y="171977"/>
                </a:lnTo>
                <a:lnTo>
                  <a:pt x="364615" y="158026"/>
                </a:lnTo>
                <a:lnTo>
                  <a:pt x="354940" y="158026"/>
                </a:lnTo>
                <a:lnTo>
                  <a:pt x="349590" y="157775"/>
                </a:lnTo>
                <a:lnTo>
                  <a:pt x="364615" y="157775"/>
                </a:lnTo>
                <a:lnTo>
                  <a:pt x="364615" y="63118"/>
                </a:lnTo>
                <a:close/>
              </a:path>
              <a:path w="727075" h="215900">
                <a:moveTo>
                  <a:pt x="364615" y="171977"/>
                </a:moveTo>
                <a:lnTo>
                  <a:pt x="363454" y="171977"/>
                </a:lnTo>
                <a:lnTo>
                  <a:pt x="357705" y="172308"/>
                </a:lnTo>
                <a:lnTo>
                  <a:pt x="364615" y="172308"/>
                </a:lnTo>
                <a:lnTo>
                  <a:pt x="364615" y="171977"/>
                </a:lnTo>
                <a:close/>
              </a:path>
              <a:path w="727075" h="215900">
                <a:moveTo>
                  <a:pt x="358165" y="48605"/>
                </a:moveTo>
                <a:lnTo>
                  <a:pt x="354710" y="48605"/>
                </a:lnTo>
                <a:lnTo>
                  <a:pt x="337419" y="49714"/>
                </a:lnTo>
                <a:lnTo>
                  <a:pt x="297811" y="64961"/>
                </a:lnTo>
                <a:lnTo>
                  <a:pt x="277770" y="110111"/>
                </a:lnTo>
                <a:lnTo>
                  <a:pt x="278433" y="117526"/>
                </a:lnTo>
                <a:lnTo>
                  <a:pt x="297811" y="155953"/>
                </a:lnTo>
                <a:lnTo>
                  <a:pt x="337302" y="171301"/>
                </a:lnTo>
                <a:lnTo>
                  <a:pt x="338357" y="171301"/>
                </a:lnTo>
                <a:lnTo>
                  <a:pt x="348721" y="171977"/>
                </a:lnTo>
                <a:lnTo>
                  <a:pt x="348721" y="157775"/>
                </a:lnTo>
                <a:lnTo>
                  <a:pt x="346964" y="157775"/>
                </a:lnTo>
                <a:lnTo>
                  <a:pt x="336684" y="156471"/>
                </a:lnTo>
                <a:lnTo>
                  <a:pt x="300806" y="135912"/>
                </a:lnTo>
                <a:lnTo>
                  <a:pt x="297899" y="130541"/>
                </a:lnTo>
                <a:lnTo>
                  <a:pt x="297782" y="130325"/>
                </a:lnTo>
                <a:lnTo>
                  <a:pt x="295683" y="124336"/>
                </a:lnTo>
                <a:lnTo>
                  <a:pt x="294346" y="117526"/>
                </a:lnTo>
                <a:lnTo>
                  <a:pt x="293895" y="110111"/>
                </a:lnTo>
                <a:lnTo>
                  <a:pt x="294327" y="102913"/>
                </a:lnTo>
                <a:lnTo>
                  <a:pt x="321308" y="68877"/>
                </a:lnTo>
                <a:lnTo>
                  <a:pt x="345323" y="63478"/>
                </a:lnTo>
                <a:lnTo>
                  <a:pt x="348721" y="63478"/>
                </a:lnTo>
                <a:lnTo>
                  <a:pt x="348721" y="49016"/>
                </a:lnTo>
                <a:lnTo>
                  <a:pt x="364615" y="49016"/>
                </a:lnTo>
                <a:lnTo>
                  <a:pt x="358165" y="48605"/>
                </a:lnTo>
                <a:close/>
              </a:path>
              <a:path w="727075" h="215900">
                <a:moveTo>
                  <a:pt x="364615" y="49016"/>
                </a:moveTo>
                <a:lnTo>
                  <a:pt x="364615" y="63478"/>
                </a:lnTo>
                <a:lnTo>
                  <a:pt x="367433" y="63478"/>
                </a:lnTo>
                <a:lnTo>
                  <a:pt x="376806" y="64558"/>
                </a:lnTo>
                <a:lnTo>
                  <a:pt x="376578" y="64558"/>
                </a:lnTo>
                <a:lnTo>
                  <a:pt x="384469" y="66228"/>
                </a:lnTo>
                <a:lnTo>
                  <a:pt x="391798" y="68647"/>
                </a:lnTo>
                <a:lnTo>
                  <a:pt x="418122" y="96319"/>
                </a:lnTo>
                <a:lnTo>
                  <a:pt x="419902" y="110111"/>
                </a:lnTo>
                <a:lnTo>
                  <a:pt x="419455" y="117526"/>
                </a:lnTo>
                <a:lnTo>
                  <a:pt x="418116" y="124336"/>
                </a:lnTo>
                <a:lnTo>
                  <a:pt x="415962" y="130325"/>
                </a:lnTo>
                <a:lnTo>
                  <a:pt x="415885" y="130541"/>
                </a:lnTo>
                <a:lnTo>
                  <a:pt x="384469" y="154916"/>
                </a:lnTo>
                <a:lnTo>
                  <a:pt x="366486" y="157775"/>
                </a:lnTo>
                <a:lnTo>
                  <a:pt x="364615" y="157775"/>
                </a:lnTo>
                <a:lnTo>
                  <a:pt x="364615" y="171977"/>
                </a:lnTo>
                <a:lnTo>
                  <a:pt x="363454" y="171977"/>
                </a:lnTo>
                <a:lnTo>
                  <a:pt x="375212" y="171301"/>
                </a:lnTo>
                <a:lnTo>
                  <a:pt x="390646" y="168277"/>
                </a:lnTo>
                <a:lnTo>
                  <a:pt x="424365" y="147257"/>
                </a:lnTo>
                <a:lnTo>
                  <a:pt x="436027" y="110111"/>
                </a:lnTo>
                <a:lnTo>
                  <a:pt x="434745" y="96319"/>
                </a:lnTo>
                <a:lnTo>
                  <a:pt x="404252" y="57892"/>
                </a:lnTo>
                <a:lnTo>
                  <a:pt x="375572" y="49714"/>
                </a:lnTo>
                <a:lnTo>
                  <a:pt x="364615" y="49016"/>
                </a:lnTo>
                <a:close/>
              </a:path>
              <a:path w="727075" h="215900">
                <a:moveTo>
                  <a:pt x="364615" y="157775"/>
                </a:moveTo>
                <a:lnTo>
                  <a:pt x="349590" y="157775"/>
                </a:lnTo>
                <a:lnTo>
                  <a:pt x="354940" y="158026"/>
                </a:lnTo>
                <a:lnTo>
                  <a:pt x="357474" y="158026"/>
                </a:lnTo>
                <a:lnTo>
                  <a:pt x="364615" y="157775"/>
                </a:lnTo>
                <a:close/>
              </a:path>
              <a:path w="727075" h="215900">
                <a:moveTo>
                  <a:pt x="364615" y="157775"/>
                </a:moveTo>
                <a:lnTo>
                  <a:pt x="357474" y="158026"/>
                </a:lnTo>
                <a:lnTo>
                  <a:pt x="364615" y="158026"/>
                </a:lnTo>
                <a:lnTo>
                  <a:pt x="364615" y="157775"/>
                </a:lnTo>
                <a:close/>
              </a:path>
              <a:path w="727075" h="215900">
                <a:moveTo>
                  <a:pt x="364615" y="0"/>
                </a:moveTo>
                <a:lnTo>
                  <a:pt x="348721" y="0"/>
                </a:lnTo>
                <a:lnTo>
                  <a:pt x="348721" y="63478"/>
                </a:lnTo>
                <a:lnTo>
                  <a:pt x="345323" y="63478"/>
                </a:lnTo>
                <a:lnTo>
                  <a:pt x="354940" y="63118"/>
                </a:lnTo>
                <a:lnTo>
                  <a:pt x="364615" y="63118"/>
                </a:lnTo>
                <a:lnTo>
                  <a:pt x="364615" y="49016"/>
                </a:lnTo>
                <a:lnTo>
                  <a:pt x="348303" y="49016"/>
                </a:lnTo>
                <a:lnTo>
                  <a:pt x="354710" y="48605"/>
                </a:lnTo>
                <a:lnTo>
                  <a:pt x="364615" y="48605"/>
                </a:lnTo>
                <a:lnTo>
                  <a:pt x="364615" y="0"/>
                </a:lnTo>
                <a:close/>
              </a:path>
              <a:path w="727075" h="215900">
                <a:moveTo>
                  <a:pt x="357474" y="63118"/>
                </a:moveTo>
                <a:lnTo>
                  <a:pt x="354940" y="63118"/>
                </a:lnTo>
                <a:lnTo>
                  <a:pt x="345323" y="63478"/>
                </a:lnTo>
                <a:lnTo>
                  <a:pt x="367717" y="63478"/>
                </a:lnTo>
                <a:lnTo>
                  <a:pt x="357474" y="63118"/>
                </a:lnTo>
                <a:close/>
              </a:path>
              <a:path w="727075" h="215900">
                <a:moveTo>
                  <a:pt x="364615" y="48605"/>
                </a:moveTo>
                <a:lnTo>
                  <a:pt x="358165" y="48605"/>
                </a:lnTo>
                <a:lnTo>
                  <a:pt x="364615" y="49016"/>
                </a:lnTo>
                <a:lnTo>
                  <a:pt x="364615" y="48605"/>
                </a:lnTo>
                <a:close/>
              </a:path>
              <a:path w="727075" h="215900">
                <a:moveTo>
                  <a:pt x="544348" y="102509"/>
                </a:moveTo>
                <a:lnTo>
                  <a:pt x="505878" y="102509"/>
                </a:lnTo>
                <a:lnTo>
                  <a:pt x="497671" y="102812"/>
                </a:lnTo>
                <a:lnTo>
                  <a:pt x="463492" y="119786"/>
                </a:lnTo>
                <a:lnTo>
                  <a:pt x="459115" y="143744"/>
                </a:lnTo>
                <a:lnTo>
                  <a:pt x="460881" y="149887"/>
                </a:lnTo>
                <a:lnTo>
                  <a:pt x="494283" y="172078"/>
                </a:lnTo>
                <a:lnTo>
                  <a:pt x="503344" y="172078"/>
                </a:lnTo>
                <a:lnTo>
                  <a:pt x="539587" y="160176"/>
                </a:lnTo>
                <a:lnTo>
                  <a:pt x="496203" y="159178"/>
                </a:lnTo>
                <a:lnTo>
                  <a:pt x="488678" y="157105"/>
                </a:lnTo>
                <a:lnTo>
                  <a:pt x="477928" y="148812"/>
                </a:lnTo>
                <a:lnTo>
                  <a:pt x="475240" y="143283"/>
                </a:lnTo>
                <a:lnTo>
                  <a:pt x="475240" y="130229"/>
                </a:lnTo>
                <a:lnTo>
                  <a:pt x="477467" y="125085"/>
                </a:lnTo>
                <a:lnTo>
                  <a:pt x="481921" y="120938"/>
                </a:lnTo>
                <a:lnTo>
                  <a:pt x="486528" y="116792"/>
                </a:lnTo>
                <a:lnTo>
                  <a:pt x="494667" y="114719"/>
                </a:lnTo>
                <a:lnTo>
                  <a:pt x="544348" y="114719"/>
                </a:lnTo>
                <a:lnTo>
                  <a:pt x="544348" y="102509"/>
                </a:lnTo>
                <a:close/>
              </a:path>
              <a:path w="727075" h="215900">
                <a:moveTo>
                  <a:pt x="549996" y="63118"/>
                </a:moveTo>
                <a:lnTo>
                  <a:pt x="510024" y="63118"/>
                </a:lnTo>
                <a:lnTo>
                  <a:pt x="518015" y="63636"/>
                </a:lnTo>
                <a:lnTo>
                  <a:pt x="524940" y="65191"/>
                </a:lnTo>
                <a:lnTo>
                  <a:pt x="530800" y="67783"/>
                </a:lnTo>
                <a:lnTo>
                  <a:pt x="535594" y="71411"/>
                </a:lnTo>
                <a:lnTo>
                  <a:pt x="541430" y="76940"/>
                </a:lnTo>
                <a:lnTo>
                  <a:pt x="544348" y="84849"/>
                </a:lnTo>
                <a:lnTo>
                  <a:pt x="544348" y="134529"/>
                </a:lnTo>
                <a:lnTo>
                  <a:pt x="548034" y="145817"/>
                </a:lnTo>
                <a:lnTo>
                  <a:pt x="545039" y="153603"/>
                </a:lnTo>
                <a:lnTo>
                  <a:pt x="545039" y="170926"/>
                </a:lnTo>
                <a:lnTo>
                  <a:pt x="560703" y="170926"/>
                </a:lnTo>
                <a:lnTo>
                  <a:pt x="560703" y="114719"/>
                </a:lnTo>
                <a:lnTo>
                  <a:pt x="547573" y="114719"/>
                </a:lnTo>
                <a:lnTo>
                  <a:pt x="547573" y="102509"/>
                </a:lnTo>
                <a:lnTo>
                  <a:pt x="560703" y="102509"/>
                </a:lnTo>
                <a:lnTo>
                  <a:pt x="560703" y="95829"/>
                </a:lnTo>
                <a:lnTo>
                  <a:pt x="559906" y="84849"/>
                </a:lnTo>
                <a:lnTo>
                  <a:pt x="557478" y="75154"/>
                </a:lnTo>
                <a:lnTo>
                  <a:pt x="553447" y="67106"/>
                </a:lnTo>
                <a:lnTo>
                  <a:pt x="549996" y="63118"/>
                </a:lnTo>
                <a:close/>
              </a:path>
              <a:path w="727075" h="215900">
                <a:moveTo>
                  <a:pt x="544348" y="134529"/>
                </a:moveTo>
                <a:lnTo>
                  <a:pt x="541276" y="142515"/>
                </a:lnTo>
                <a:lnTo>
                  <a:pt x="536362" y="148658"/>
                </a:lnTo>
                <a:lnTo>
                  <a:pt x="523001" y="157105"/>
                </a:lnTo>
                <a:lnTo>
                  <a:pt x="515092" y="159178"/>
                </a:lnTo>
                <a:lnTo>
                  <a:pt x="540429" y="159178"/>
                </a:lnTo>
                <a:lnTo>
                  <a:pt x="544962" y="153803"/>
                </a:lnTo>
                <a:lnTo>
                  <a:pt x="544894" y="143283"/>
                </a:lnTo>
                <a:lnTo>
                  <a:pt x="544348" y="139828"/>
                </a:lnTo>
                <a:lnTo>
                  <a:pt x="544348" y="134529"/>
                </a:lnTo>
                <a:close/>
              </a:path>
              <a:path w="727075" h="215900">
                <a:moveTo>
                  <a:pt x="544348" y="134529"/>
                </a:moveTo>
                <a:lnTo>
                  <a:pt x="544348" y="139828"/>
                </a:lnTo>
                <a:lnTo>
                  <a:pt x="544772" y="142515"/>
                </a:lnTo>
                <a:lnTo>
                  <a:pt x="544894" y="143283"/>
                </a:lnTo>
                <a:lnTo>
                  <a:pt x="544966" y="143744"/>
                </a:lnTo>
                <a:lnTo>
                  <a:pt x="545039" y="153603"/>
                </a:lnTo>
                <a:lnTo>
                  <a:pt x="548034" y="145817"/>
                </a:lnTo>
                <a:lnTo>
                  <a:pt x="544348" y="134529"/>
                </a:lnTo>
                <a:close/>
              </a:path>
              <a:path w="727075" h="215900">
                <a:moveTo>
                  <a:pt x="560703" y="102509"/>
                </a:moveTo>
                <a:lnTo>
                  <a:pt x="547573" y="102509"/>
                </a:lnTo>
                <a:lnTo>
                  <a:pt x="547573" y="114719"/>
                </a:lnTo>
                <a:lnTo>
                  <a:pt x="560703" y="114719"/>
                </a:lnTo>
                <a:lnTo>
                  <a:pt x="560703" y="102509"/>
                </a:lnTo>
                <a:close/>
              </a:path>
              <a:path w="727075" h="215900">
                <a:moveTo>
                  <a:pt x="511637" y="48836"/>
                </a:moveTo>
                <a:lnTo>
                  <a:pt x="468483" y="59970"/>
                </a:lnTo>
                <a:lnTo>
                  <a:pt x="462340" y="65191"/>
                </a:lnTo>
                <a:lnTo>
                  <a:pt x="469711" y="77400"/>
                </a:lnTo>
                <a:lnTo>
                  <a:pt x="474626" y="73100"/>
                </a:lnTo>
                <a:lnTo>
                  <a:pt x="480615" y="69645"/>
                </a:lnTo>
                <a:lnTo>
                  <a:pt x="494744" y="64423"/>
                </a:lnTo>
                <a:lnTo>
                  <a:pt x="502192" y="63118"/>
                </a:lnTo>
                <a:lnTo>
                  <a:pt x="549996" y="63118"/>
                </a:lnTo>
                <a:lnTo>
                  <a:pt x="547803" y="60584"/>
                </a:lnTo>
                <a:lnTo>
                  <a:pt x="540792" y="55444"/>
                </a:lnTo>
                <a:lnTo>
                  <a:pt x="532427" y="51773"/>
                </a:lnTo>
                <a:lnTo>
                  <a:pt x="522709" y="49570"/>
                </a:lnTo>
                <a:lnTo>
                  <a:pt x="511637" y="48836"/>
                </a:lnTo>
                <a:close/>
              </a:path>
              <a:path w="727075" h="215900">
                <a:moveTo>
                  <a:pt x="619908" y="49988"/>
                </a:moveTo>
                <a:lnTo>
                  <a:pt x="604243" y="49988"/>
                </a:lnTo>
                <a:lnTo>
                  <a:pt x="604243" y="215616"/>
                </a:lnTo>
                <a:lnTo>
                  <a:pt x="620599" y="215616"/>
                </a:lnTo>
                <a:lnTo>
                  <a:pt x="620599" y="147917"/>
                </a:lnTo>
                <a:lnTo>
                  <a:pt x="618065" y="143974"/>
                </a:lnTo>
                <a:lnTo>
                  <a:pt x="614840" y="136689"/>
                </a:lnTo>
                <a:lnTo>
                  <a:pt x="612536" y="128655"/>
                </a:lnTo>
                <a:lnTo>
                  <a:pt x="611154" y="119873"/>
                </a:lnTo>
                <a:lnTo>
                  <a:pt x="610704" y="110572"/>
                </a:lnTo>
                <a:lnTo>
                  <a:pt x="610693" y="110342"/>
                </a:lnTo>
                <a:lnTo>
                  <a:pt x="611121" y="101516"/>
                </a:lnTo>
                <a:lnTo>
                  <a:pt x="611154" y="100825"/>
                </a:lnTo>
                <a:lnTo>
                  <a:pt x="612354" y="93238"/>
                </a:lnTo>
                <a:lnTo>
                  <a:pt x="612430" y="92758"/>
                </a:lnTo>
                <a:lnTo>
                  <a:pt x="612536" y="92086"/>
                </a:lnTo>
                <a:lnTo>
                  <a:pt x="614840" y="84124"/>
                </a:lnTo>
                <a:lnTo>
                  <a:pt x="618065" y="76940"/>
                </a:lnTo>
                <a:lnTo>
                  <a:pt x="619908" y="73961"/>
                </a:lnTo>
                <a:lnTo>
                  <a:pt x="619908" y="49988"/>
                </a:lnTo>
                <a:close/>
              </a:path>
              <a:path w="727075" h="215900">
                <a:moveTo>
                  <a:pt x="666671" y="48836"/>
                </a:moveTo>
                <a:lnTo>
                  <a:pt x="658175" y="49325"/>
                </a:lnTo>
                <a:lnTo>
                  <a:pt x="658688" y="49325"/>
                </a:lnTo>
                <a:lnTo>
                  <a:pt x="651582" y="50621"/>
                </a:lnTo>
                <a:lnTo>
                  <a:pt x="619908" y="73961"/>
                </a:lnTo>
                <a:lnTo>
                  <a:pt x="619908" y="86384"/>
                </a:lnTo>
                <a:lnTo>
                  <a:pt x="618310" y="110342"/>
                </a:lnTo>
                <a:lnTo>
                  <a:pt x="618295" y="110572"/>
                </a:lnTo>
                <a:lnTo>
                  <a:pt x="620599" y="134990"/>
                </a:lnTo>
                <a:lnTo>
                  <a:pt x="620599" y="147917"/>
                </a:lnTo>
                <a:lnTo>
                  <a:pt x="651755" y="170293"/>
                </a:lnTo>
                <a:lnTo>
                  <a:pt x="666671" y="172078"/>
                </a:lnTo>
                <a:lnTo>
                  <a:pt x="674337" y="171632"/>
                </a:lnTo>
                <a:lnTo>
                  <a:pt x="674845" y="171632"/>
                </a:lnTo>
                <a:lnTo>
                  <a:pt x="706820" y="157565"/>
                </a:lnTo>
                <a:lnTo>
                  <a:pt x="656919" y="157565"/>
                </a:lnTo>
                <a:lnTo>
                  <a:pt x="649163" y="155646"/>
                </a:lnTo>
                <a:lnTo>
                  <a:pt x="626225" y="135393"/>
                </a:lnTo>
                <a:lnTo>
                  <a:pt x="626127" y="135221"/>
                </a:lnTo>
                <a:lnTo>
                  <a:pt x="623608" y="129606"/>
                </a:lnTo>
                <a:lnTo>
                  <a:pt x="621808" y="123587"/>
                </a:lnTo>
                <a:lnTo>
                  <a:pt x="620728" y="117166"/>
                </a:lnTo>
                <a:lnTo>
                  <a:pt x="620381" y="110572"/>
                </a:lnTo>
                <a:lnTo>
                  <a:pt x="620403" y="100825"/>
                </a:lnTo>
                <a:lnTo>
                  <a:pt x="622176" y="93238"/>
                </a:lnTo>
                <a:lnTo>
                  <a:pt x="622288" y="92758"/>
                </a:lnTo>
                <a:lnTo>
                  <a:pt x="649163" y="65114"/>
                </a:lnTo>
                <a:lnTo>
                  <a:pt x="656919" y="63118"/>
                </a:lnTo>
                <a:lnTo>
                  <a:pt x="706670" y="63118"/>
                </a:lnTo>
                <a:lnTo>
                  <a:pt x="704075" y="60872"/>
                </a:lnTo>
                <a:lnTo>
                  <a:pt x="697539" y="56668"/>
                </a:lnTo>
                <a:lnTo>
                  <a:pt x="690513" y="53241"/>
                </a:lnTo>
                <a:lnTo>
                  <a:pt x="683026" y="50794"/>
                </a:lnTo>
                <a:lnTo>
                  <a:pt x="675079" y="49325"/>
                </a:lnTo>
                <a:lnTo>
                  <a:pt x="666671" y="48836"/>
                </a:lnTo>
                <a:close/>
              </a:path>
              <a:path w="727075" h="215900">
                <a:moveTo>
                  <a:pt x="706670" y="63118"/>
                </a:moveTo>
                <a:lnTo>
                  <a:pt x="674119" y="63118"/>
                </a:lnTo>
                <a:lnTo>
                  <a:pt x="681798" y="65114"/>
                </a:lnTo>
                <a:lnTo>
                  <a:pt x="695312" y="73100"/>
                </a:lnTo>
                <a:lnTo>
                  <a:pt x="700687" y="78629"/>
                </a:lnTo>
                <a:lnTo>
                  <a:pt x="708673" y="92758"/>
                </a:lnTo>
                <a:lnTo>
                  <a:pt x="710633" y="100825"/>
                </a:lnTo>
                <a:lnTo>
                  <a:pt x="710657" y="110572"/>
                </a:lnTo>
                <a:lnTo>
                  <a:pt x="710295" y="117166"/>
                </a:lnTo>
                <a:lnTo>
                  <a:pt x="709172" y="123587"/>
                </a:lnTo>
                <a:lnTo>
                  <a:pt x="707300" y="129606"/>
                </a:lnTo>
                <a:lnTo>
                  <a:pt x="704787" y="134990"/>
                </a:lnTo>
                <a:lnTo>
                  <a:pt x="704680" y="135221"/>
                </a:lnTo>
                <a:lnTo>
                  <a:pt x="674119" y="157565"/>
                </a:lnTo>
                <a:lnTo>
                  <a:pt x="706820" y="157565"/>
                </a:lnTo>
                <a:lnTo>
                  <a:pt x="726429" y="119873"/>
                </a:lnTo>
                <a:lnTo>
                  <a:pt x="726535" y="119268"/>
                </a:lnTo>
                <a:lnTo>
                  <a:pt x="727012" y="110572"/>
                </a:lnTo>
                <a:lnTo>
                  <a:pt x="727025" y="110342"/>
                </a:lnTo>
                <a:lnTo>
                  <a:pt x="726535" y="101516"/>
                </a:lnTo>
                <a:lnTo>
                  <a:pt x="725067" y="93238"/>
                </a:lnTo>
                <a:lnTo>
                  <a:pt x="722678" y="85693"/>
                </a:lnTo>
                <a:lnTo>
                  <a:pt x="722619" y="85506"/>
                </a:lnTo>
                <a:lnTo>
                  <a:pt x="719193" y="78322"/>
                </a:lnTo>
                <a:lnTo>
                  <a:pt x="714902" y="71699"/>
                </a:lnTo>
                <a:lnTo>
                  <a:pt x="709863" y="65882"/>
                </a:lnTo>
                <a:lnTo>
                  <a:pt x="706670" y="63118"/>
                </a:lnTo>
                <a:close/>
              </a:path>
              <a:path w="727075" h="215900">
                <a:moveTo>
                  <a:pt x="619908" y="73961"/>
                </a:moveTo>
                <a:lnTo>
                  <a:pt x="610693" y="110342"/>
                </a:lnTo>
                <a:lnTo>
                  <a:pt x="611023" y="117166"/>
                </a:lnTo>
                <a:lnTo>
                  <a:pt x="611125" y="119268"/>
                </a:lnTo>
                <a:lnTo>
                  <a:pt x="620599" y="147917"/>
                </a:lnTo>
                <a:lnTo>
                  <a:pt x="620599" y="134990"/>
                </a:lnTo>
                <a:lnTo>
                  <a:pt x="618295" y="110572"/>
                </a:lnTo>
                <a:lnTo>
                  <a:pt x="619908" y="86384"/>
                </a:lnTo>
                <a:lnTo>
                  <a:pt x="619908" y="73961"/>
                </a:lnTo>
                <a:close/>
              </a:path>
            </a:pathLst>
          </a:custGeom>
          <a:solidFill>
            <a:srgbClr val="08094B"/>
          </a:solidFill>
        </p:spPr>
        <p:txBody>
          <a:bodyPr wrap="square" lIns="0" tIns="0" rIns="0" bIns="0" rtlCol="0"/>
          <a:lstStyle/>
          <a:p>
            <a:endParaRPr sz="900">
              <a:latin typeface="Montserrat" pitchFamily="2" charset="-52"/>
            </a:endParaRPr>
          </a:p>
        </p:txBody>
      </p:sp>
      <p:pic>
        <p:nvPicPr>
          <p:cNvPr id="68" name="object 6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463602" y="3221459"/>
            <a:ext cx="384063" cy="104928"/>
          </a:xfrm>
          <a:prstGeom prst="rect">
            <a:avLst/>
          </a:prstGeom>
        </p:spPr>
      </p:pic>
      <p:sp>
        <p:nvSpPr>
          <p:cNvPr id="69" name="object 69"/>
          <p:cNvSpPr/>
          <p:nvPr/>
        </p:nvSpPr>
        <p:spPr>
          <a:xfrm>
            <a:off x="3478720" y="3521433"/>
            <a:ext cx="353827" cy="105066"/>
          </a:xfrm>
          <a:custGeom>
            <a:avLst/>
            <a:gdLst/>
            <a:ahLst/>
            <a:cxnLst/>
            <a:rect l="l" t="t" r="r" b="b"/>
            <a:pathLst>
              <a:path w="727075" h="215900">
                <a:moveTo>
                  <a:pt x="16355" y="49988"/>
                </a:moveTo>
                <a:lnTo>
                  <a:pt x="0" y="49988"/>
                </a:lnTo>
                <a:lnTo>
                  <a:pt x="0" y="170926"/>
                </a:lnTo>
                <a:lnTo>
                  <a:pt x="16355" y="170926"/>
                </a:lnTo>
                <a:lnTo>
                  <a:pt x="16355" y="117483"/>
                </a:lnTo>
                <a:lnTo>
                  <a:pt x="108960" y="117483"/>
                </a:lnTo>
                <a:lnTo>
                  <a:pt x="108960" y="103431"/>
                </a:lnTo>
                <a:lnTo>
                  <a:pt x="16355" y="103431"/>
                </a:lnTo>
                <a:lnTo>
                  <a:pt x="16355" y="49988"/>
                </a:lnTo>
                <a:close/>
              </a:path>
              <a:path w="727075" h="215900">
                <a:moveTo>
                  <a:pt x="108960" y="117483"/>
                </a:moveTo>
                <a:lnTo>
                  <a:pt x="92604" y="117483"/>
                </a:lnTo>
                <a:lnTo>
                  <a:pt x="92604" y="170926"/>
                </a:lnTo>
                <a:lnTo>
                  <a:pt x="108960" y="170926"/>
                </a:lnTo>
                <a:lnTo>
                  <a:pt x="108960" y="117483"/>
                </a:lnTo>
                <a:close/>
              </a:path>
              <a:path w="727075" h="215900">
                <a:moveTo>
                  <a:pt x="108960" y="49988"/>
                </a:moveTo>
                <a:lnTo>
                  <a:pt x="92604" y="49988"/>
                </a:lnTo>
                <a:lnTo>
                  <a:pt x="92604" y="103431"/>
                </a:lnTo>
                <a:lnTo>
                  <a:pt x="108960" y="103431"/>
                </a:lnTo>
                <a:lnTo>
                  <a:pt x="108960" y="49988"/>
                </a:lnTo>
                <a:close/>
              </a:path>
              <a:path w="727075" h="215900">
                <a:moveTo>
                  <a:pt x="229853" y="102509"/>
                </a:moveTo>
                <a:lnTo>
                  <a:pt x="191383" y="102509"/>
                </a:lnTo>
                <a:lnTo>
                  <a:pt x="183177" y="102812"/>
                </a:lnTo>
                <a:lnTo>
                  <a:pt x="148997" y="119786"/>
                </a:lnTo>
                <a:lnTo>
                  <a:pt x="144620" y="143744"/>
                </a:lnTo>
                <a:lnTo>
                  <a:pt x="146386" y="149887"/>
                </a:lnTo>
                <a:lnTo>
                  <a:pt x="179788" y="172078"/>
                </a:lnTo>
                <a:lnTo>
                  <a:pt x="188849" y="172078"/>
                </a:lnTo>
                <a:lnTo>
                  <a:pt x="225092" y="160176"/>
                </a:lnTo>
                <a:lnTo>
                  <a:pt x="181708" y="159178"/>
                </a:lnTo>
                <a:lnTo>
                  <a:pt x="174183" y="157105"/>
                </a:lnTo>
                <a:lnTo>
                  <a:pt x="163433" y="148812"/>
                </a:lnTo>
                <a:lnTo>
                  <a:pt x="160745" y="143283"/>
                </a:lnTo>
                <a:lnTo>
                  <a:pt x="160745" y="130229"/>
                </a:lnTo>
                <a:lnTo>
                  <a:pt x="162972" y="125085"/>
                </a:lnTo>
                <a:lnTo>
                  <a:pt x="167426" y="120938"/>
                </a:lnTo>
                <a:lnTo>
                  <a:pt x="172033" y="116792"/>
                </a:lnTo>
                <a:lnTo>
                  <a:pt x="180172" y="114719"/>
                </a:lnTo>
                <a:lnTo>
                  <a:pt x="229853" y="114719"/>
                </a:lnTo>
                <a:lnTo>
                  <a:pt x="229853" y="102509"/>
                </a:lnTo>
                <a:close/>
              </a:path>
              <a:path w="727075" h="215900">
                <a:moveTo>
                  <a:pt x="235501" y="63118"/>
                </a:moveTo>
                <a:lnTo>
                  <a:pt x="195530" y="63118"/>
                </a:lnTo>
                <a:lnTo>
                  <a:pt x="203520" y="63636"/>
                </a:lnTo>
                <a:lnTo>
                  <a:pt x="210445" y="65191"/>
                </a:lnTo>
                <a:lnTo>
                  <a:pt x="216305" y="67783"/>
                </a:lnTo>
                <a:lnTo>
                  <a:pt x="221100" y="71411"/>
                </a:lnTo>
                <a:lnTo>
                  <a:pt x="226935" y="76940"/>
                </a:lnTo>
                <a:lnTo>
                  <a:pt x="229853" y="84849"/>
                </a:lnTo>
                <a:lnTo>
                  <a:pt x="229853" y="134529"/>
                </a:lnTo>
                <a:lnTo>
                  <a:pt x="233539" y="145817"/>
                </a:lnTo>
                <a:lnTo>
                  <a:pt x="230544" y="153603"/>
                </a:lnTo>
                <a:lnTo>
                  <a:pt x="230544" y="170926"/>
                </a:lnTo>
                <a:lnTo>
                  <a:pt x="246209" y="170926"/>
                </a:lnTo>
                <a:lnTo>
                  <a:pt x="246209" y="114719"/>
                </a:lnTo>
                <a:lnTo>
                  <a:pt x="233078" y="114719"/>
                </a:lnTo>
                <a:lnTo>
                  <a:pt x="233078" y="102509"/>
                </a:lnTo>
                <a:lnTo>
                  <a:pt x="246209" y="102509"/>
                </a:lnTo>
                <a:lnTo>
                  <a:pt x="246209" y="95829"/>
                </a:lnTo>
                <a:lnTo>
                  <a:pt x="245411" y="84849"/>
                </a:lnTo>
                <a:lnTo>
                  <a:pt x="242984" y="75154"/>
                </a:lnTo>
                <a:lnTo>
                  <a:pt x="238952" y="67106"/>
                </a:lnTo>
                <a:lnTo>
                  <a:pt x="235501" y="63118"/>
                </a:lnTo>
                <a:close/>
              </a:path>
              <a:path w="727075" h="215900">
                <a:moveTo>
                  <a:pt x="229853" y="134529"/>
                </a:moveTo>
                <a:lnTo>
                  <a:pt x="226782" y="142515"/>
                </a:lnTo>
                <a:lnTo>
                  <a:pt x="221867" y="148658"/>
                </a:lnTo>
                <a:lnTo>
                  <a:pt x="208507" y="157105"/>
                </a:lnTo>
                <a:lnTo>
                  <a:pt x="200598" y="159178"/>
                </a:lnTo>
                <a:lnTo>
                  <a:pt x="225934" y="159178"/>
                </a:lnTo>
                <a:lnTo>
                  <a:pt x="230468" y="153803"/>
                </a:lnTo>
                <a:lnTo>
                  <a:pt x="230399" y="143283"/>
                </a:lnTo>
                <a:lnTo>
                  <a:pt x="229853" y="139828"/>
                </a:lnTo>
                <a:lnTo>
                  <a:pt x="229853" y="134529"/>
                </a:lnTo>
                <a:close/>
              </a:path>
              <a:path w="727075" h="215900">
                <a:moveTo>
                  <a:pt x="229853" y="134529"/>
                </a:moveTo>
                <a:lnTo>
                  <a:pt x="229853" y="139828"/>
                </a:lnTo>
                <a:lnTo>
                  <a:pt x="230278" y="142515"/>
                </a:lnTo>
                <a:lnTo>
                  <a:pt x="230399" y="143283"/>
                </a:lnTo>
                <a:lnTo>
                  <a:pt x="230472" y="143744"/>
                </a:lnTo>
                <a:lnTo>
                  <a:pt x="230544" y="153603"/>
                </a:lnTo>
                <a:lnTo>
                  <a:pt x="233539" y="145817"/>
                </a:lnTo>
                <a:lnTo>
                  <a:pt x="229853" y="134529"/>
                </a:lnTo>
                <a:close/>
              </a:path>
              <a:path w="727075" h="215900">
                <a:moveTo>
                  <a:pt x="246209" y="102509"/>
                </a:moveTo>
                <a:lnTo>
                  <a:pt x="233078" y="102509"/>
                </a:lnTo>
                <a:lnTo>
                  <a:pt x="233078" y="114719"/>
                </a:lnTo>
                <a:lnTo>
                  <a:pt x="246209" y="114719"/>
                </a:lnTo>
                <a:lnTo>
                  <a:pt x="246209" y="102509"/>
                </a:lnTo>
                <a:close/>
              </a:path>
              <a:path w="727075" h="215900">
                <a:moveTo>
                  <a:pt x="197142" y="48836"/>
                </a:moveTo>
                <a:lnTo>
                  <a:pt x="153988" y="59970"/>
                </a:lnTo>
                <a:lnTo>
                  <a:pt x="147845" y="65191"/>
                </a:lnTo>
                <a:lnTo>
                  <a:pt x="155217" y="77400"/>
                </a:lnTo>
                <a:lnTo>
                  <a:pt x="160131" y="73100"/>
                </a:lnTo>
                <a:lnTo>
                  <a:pt x="166120" y="69645"/>
                </a:lnTo>
                <a:lnTo>
                  <a:pt x="180249" y="64423"/>
                </a:lnTo>
                <a:lnTo>
                  <a:pt x="187697" y="63118"/>
                </a:lnTo>
                <a:lnTo>
                  <a:pt x="235501" y="63118"/>
                </a:lnTo>
                <a:lnTo>
                  <a:pt x="233309" y="60584"/>
                </a:lnTo>
                <a:lnTo>
                  <a:pt x="226297" y="55444"/>
                </a:lnTo>
                <a:lnTo>
                  <a:pt x="217932" y="51773"/>
                </a:lnTo>
                <a:lnTo>
                  <a:pt x="208214" y="49570"/>
                </a:lnTo>
                <a:lnTo>
                  <a:pt x="197142" y="48836"/>
                </a:lnTo>
                <a:close/>
              </a:path>
              <a:path w="727075" h="215900">
                <a:moveTo>
                  <a:pt x="348721" y="171977"/>
                </a:moveTo>
                <a:lnTo>
                  <a:pt x="348721" y="215616"/>
                </a:lnTo>
                <a:lnTo>
                  <a:pt x="364615" y="215616"/>
                </a:lnTo>
                <a:lnTo>
                  <a:pt x="364615" y="172308"/>
                </a:lnTo>
                <a:lnTo>
                  <a:pt x="353788" y="172308"/>
                </a:lnTo>
                <a:lnTo>
                  <a:pt x="348721" y="171977"/>
                </a:lnTo>
                <a:close/>
              </a:path>
              <a:path w="727075" h="215900">
                <a:moveTo>
                  <a:pt x="364615" y="63118"/>
                </a:moveTo>
                <a:lnTo>
                  <a:pt x="357474" y="63118"/>
                </a:lnTo>
                <a:lnTo>
                  <a:pt x="367717" y="63478"/>
                </a:lnTo>
                <a:lnTo>
                  <a:pt x="348721" y="63478"/>
                </a:lnTo>
                <a:lnTo>
                  <a:pt x="348721" y="171977"/>
                </a:lnTo>
                <a:lnTo>
                  <a:pt x="353788" y="172308"/>
                </a:lnTo>
                <a:lnTo>
                  <a:pt x="357705" y="172308"/>
                </a:lnTo>
                <a:lnTo>
                  <a:pt x="363454" y="171977"/>
                </a:lnTo>
                <a:lnTo>
                  <a:pt x="364615" y="171977"/>
                </a:lnTo>
                <a:lnTo>
                  <a:pt x="364615" y="158026"/>
                </a:lnTo>
                <a:lnTo>
                  <a:pt x="354940" y="158026"/>
                </a:lnTo>
                <a:lnTo>
                  <a:pt x="349590" y="157775"/>
                </a:lnTo>
                <a:lnTo>
                  <a:pt x="364615" y="157775"/>
                </a:lnTo>
                <a:lnTo>
                  <a:pt x="364615" y="63118"/>
                </a:lnTo>
                <a:close/>
              </a:path>
              <a:path w="727075" h="215900">
                <a:moveTo>
                  <a:pt x="364615" y="171977"/>
                </a:moveTo>
                <a:lnTo>
                  <a:pt x="363454" y="171977"/>
                </a:lnTo>
                <a:lnTo>
                  <a:pt x="357705" y="172308"/>
                </a:lnTo>
                <a:lnTo>
                  <a:pt x="364615" y="172308"/>
                </a:lnTo>
                <a:lnTo>
                  <a:pt x="364615" y="171977"/>
                </a:lnTo>
                <a:close/>
              </a:path>
              <a:path w="727075" h="215900">
                <a:moveTo>
                  <a:pt x="358165" y="48605"/>
                </a:moveTo>
                <a:lnTo>
                  <a:pt x="354710" y="48605"/>
                </a:lnTo>
                <a:lnTo>
                  <a:pt x="337419" y="49714"/>
                </a:lnTo>
                <a:lnTo>
                  <a:pt x="297811" y="64961"/>
                </a:lnTo>
                <a:lnTo>
                  <a:pt x="277770" y="110111"/>
                </a:lnTo>
                <a:lnTo>
                  <a:pt x="278433" y="117526"/>
                </a:lnTo>
                <a:lnTo>
                  <a:pt x="297811" y="155953"/>
                </a:lnTo>
                <a:lnTo>
                  <a:pt x="337302" y="171301"/>
                </a:lnTo>
                <a:lnTo>
                  <a:pt x="338357" y="171301"/>
                </a:lnTo>
                <a:lnTo>
                  <a:pt x="348721" y="171977"/>
                </a:lnTo>
                <a:lnTo>
                  <a:pt x="348721" y="157775"/>
                </a:lnTo>
                <a:lnTo>
                  <a:pt x="346964" y="157775"/>
                </a:lnTo>
                <a:lnTo>
                  <a:pt x="336684" y="156471"/>
                </a:lnTo>
                <a:lnTo>
                  <a:pt x="300806" y="135912"/>
                </a:lnTo>
                <a:lnTo>
                  <a:pt x="297899" y="130541"/>
                </a:lnTo>
                <a:lnTo>
                  <a:pt x="297782" y="130325"/>
                </a:lnTo>
                <a:lnTo>
                  <a:pt x="295683" y="124336"/>
                </a:lnTo>
                <a:lnTo>
                  <a:pt x="294346" y="117526"/>
                </a:lnTo>
                <a:lnTo>
                  <a:pt x="293895" y="110111"/>
                </a:lnTo>
                <a:lnTo>
                  <a:pt x="294327" y="102913"/>
                </a:lnTo>
                <a:lnTo>
                  <a:pt x="321308" y="68877"/>
                </a:lnTo>
                <a:lnTo>
                  <a:pt x="345323" y="63478"/>
                </a:lnTo>
                <a:lnTo>
                  <a:pt x="348721" y="63478"/>
                </a:lnTo>
                <a:lnTo>
                  <a:pt x="348721" y="49016"/>
                </a:lnTo>
                <a:lnTo>
                  <a:pt x="364615" y="49016"/>
                </a:lnTo>
                <a:lnTo>
                  <a:pt x="358165" y="48605"/>
                </a:lnTo>
                <a:close/>
              </a:path>
              <a:path w="727075" h="215900">
                <a:moveTo>
                  <a:pt x="364615" y="49016"/>
                </a:moveTo>
                <a:lnTo>
                  <a:pt x="364615" y="63478"/>
                </a:lnTo>
                <a:lnTo>
                  <a:pt x="367433" y="63478"/>
                </a:lnTo>
                <a:lnTo>
                  <a:pt x="376806" y="64558"/>
                </a:lnTo>
                <a:lnTo>
                  <a:pt x="376578" y="64558"/>
                </a:lnTo>
                <a:lnTo>
                  <a:pt x="384469" y="66228"/>
                </a:lnTo>
                <a:lnTo>
                  <a:pt x="391798" y="68647"/>
                </a:lnTo>
                <a:lnTo>
                  <a:pt x="418122" y="96319"/>
                </a:lnTo>
                <a:lnTo>
                  <a:pt x="419902" y="110111"/>
                </a:lnTo>
                <a:lnTo>
                  <a:pt x="419455" y="117526"/>
                </a:lnTo>
                <a:lnTo>
                  <a:pt x="418116" y="124336"/>
                </a:lnTo>
                <a:lnTo>
                  <a:pt x="415962" y="130325"/>
                </a:lnTo>
                <a:lnTo>
                  <a:pt x="415885" y="130541"/>
                </a:lnTo>
                <a:lnTo>
                  <a:pt x="384469" y="154916"/>
                </a:lnTo>
                <a:lnTo>
                  <a:pt x="366486" y="157775"/>
                </a:lnTo>
                <a:lnTo>
                  <a:pt x="364615" y="157775"/>
                </a:lnTo>
                <a:lnTo>
                  <a:pt x="364615" y="171977"/>
                </a:lnTo>
                <a:lnTo>
                  <a:pt x="363454" y="171977"/>
                </a:lnTo>
                <a:lnTo>
                  <a:pt x="375212" y="171301"/>
                </a:lnTo>
                <a:lnTo>
                  <a:pt x="390646" y="168277"/>
                </a:lnTo>
                <a:lnTo>
                  <a:pt x="424365" y="147257"/>
                </a:lnTo>
                <a:lnTo>
                  <a:pt x="436027" y="110111"/>
                </a:lnTo>
                <a:lnTo>
                  <a:pt x="434745" y="96319"/>
                </a:lnTo>
                <a:lnTo>
                  <a:pt x="404252" y="57892"/>
                </a:lnTo>
                <a:lnTo>
                  <a:pt x="375572" y="49714"/>
                </a:lnTo>
                <a:lnTo>
                  <a:pt x="364615" y="49016"/>
                </a:lnTo>
                <a:close/>
              </a:path>
              <a:path w="727075" h="215900">
                <a:moveTo>
                  <a:pt x="364615" y="157775"/>
                </a:moveTo>
                <a:lnTo>
                  <a:pt x="349590" y="157775"/>
                </a:lnTo>
                <a:lnTo>
                  <a:pt x="354940" y="158026"/>
                </a:lnTo>
                <a:lnTo>
                  <a:pt x="357474" y="158026"/>
                </a:lnTo>
                <a:lnTo>
                  <a:pt x="364615" y="157775"/>
                </a:lnTo>
                <a:close/>
              </a:path>
              <a:path w="727075" h="215900">
                <a:moveTo>
                  <a:pt x="364615" y="157775"/>
                </a:moveTo>
                <a:lnTo>
                  <a:pt x="357474" y="158026"/>
                </a:lnTo>
                <a:lnTo>
                  <a:pt x="364615" y="158026"/>
                </a:lnTo>
                <a:lnTo>
                  <a:pt x="364615" y="157775"/>
                </a:lnTo>
                <a:close/>
              </a:path>
              <a:path w="727075" h="215900">
                <a:moveTo>
                  <a:pt x="364615" y="0"/>
                </a:moveTo>
                <a:lnTo>
                  <a:pt x="348721" y="0"/>
                </a:lnTo>
                <a:lnTo>
                  <a:pt x="348721" y="63478"/>
                </a:lnTo>
                <a:lnTo>
                  <a:pt x="345323" y="63478"/>
                </a:lnTo>
                <a:lnTo>
                  <a:pt x="354940" y="63118"/>
                </a:lnTo>
                <a:lnTo>
                  <a:pt x="364615" y="63118"/>
                </a:lnTo>
                <a:lnTo>
                  <a:pt x="364615" y="49016"/>
                </a:lnTo>
                <a:lnTo>
                  <a:pt x="348303" y="49016"/>
                </a:lnTo>
                <a:lnTo>
                  <a:pt x="354710" y="48605"/>
                </a:lnTo>
                <a:lnTo>
                  <a:pt x="364615" y="48605"/>
                </a:lnTo>
                <a:lnTo>
                  <a:pt x="364615" y="0"/>
                </a:lnTo>
                <a:close/>
              </a:path>
              <a:path w="727075" h="215900">
                <a:moveTo>
                  <a:pt x="357474" y="63118"/>
                </a:moveTo>
                <a:lnTo>
                  <a:pt x="354940" y="63118"/>
                </a:lnTo>
                <a:lnTo>
                  <a:pt x="345323" y="63478"/>
                </a:lnTo>
                <a:lnTo>
                  <a:pt x="367717" y="63478"/>
                </a:lnTo>
                <a:lnTo>
                  <a:pt x="357474" y="63118"/>
                </a:lnTo>
                <a:close/>
              </a:path>
              <a:path w="727075" h="215900">
                <a:moveTo>
                  <a:pt x="364615" y="48605"/>
                </a:moveTo>
                <a:lnTo>
                  <a:pt x="358165" y="48605"/>
                </a:lnTo>
                <a:lnTo>
                  <a:pt x="364615" y="49016"/>
                </a:lnTo>
                <a:lnTo>
                  <a:pt x="364615" y="48605"/>
                </a:lnTo>
                <a:close/>
              </a:path>
              <a:path w="727075" h="215900">
                <a:moveTo>
                  <a:pt x="544348" y="102509"/>
                </a:moveTo>
                <a:lnTo>
                  <a:pt x="505878" y="102509"/>
                </a:lnTo>
                <a:lnTo>
                  <a:pt x="497671" y="102812"/>
                </a:lnTo>
                <a:lnTo>
                  <a:pt x="463492" y="119786"/>
                </a:lnTo>
                <a:lnTo>
                  <a:pt x="459115" y="143744"/>
                </a:lnTo>
                <a:lnTo>
                  <a:pt x="460881" y="149887"/>
                </a:lnTo>
                <a:lnTo>
                  <a:pt x="494283" y="172078"/>
                </a:lnTo>
                <a:lnTo>
                  <a:pt x="503344" y="172078"/>
                </a:lnTo>
                <a:lnTo>
                  <a:pt x="539587" y="160176"/>
                </a:lnTo>
                <a:lnTo>
                  <a:pt x="496203" y="159178"/>
                </a:lnTo>
                <a:lnTo>
                  <a:pt x="488678" y="157105"/>
                </a:lnTo>
                <a:lnTo>
                  <a:pt x="477928" y="148812"/>
                </a:lnTo>
                <a:lnTo>
                  <a:pt x="475240" y="143283"/>
                </a:lnTo>
                <a:lnTo>
                  <a:pt x="475240" y="130229"/>
                </a:lnTo>
                <a:lnTo>
                  <a:pt x="477467" y="125085"/>
                </a:lnTo>
                <a:lnTo>
                  <a:pt x="481921" y="120938"/>
                </a:lnTo>
                <a:lnTo>
                  <a:pt x="486528" y="116792"/>
                </a:lnTo>
                <a:lnTo>
                  <a:pt x="494667" y="114719"/>
                </a:lnTo>
                <a:lnTo>
                  <a:pt x="544348" y="114719"/>
                </a:lnTo>
                <a:lnTo>
                  <a:pt x="544348" y="102509"/>
                </a:lnTo>
                <a:close/>
              </a:path>
              <a:path w="727075" h="215900">
                <a:moveTo>
                  <a:pt x="549996" y="63118"/>
                </a:moveTo>
                <a:lnTo>
                  <a:pt x="510024" y="63118"/>
                </a:lnTo>
                <a:lnTo>
                  <a:pt x="518015" y="63636"/>
                </a:lnTo>
                <a:lnTo>
                  <a:pt x="524940" y="65191"/>
                </a:lnTo>
                <a:lnTo>
                  <a:pt x="530800" y="67783"/>
                </a:lnTo>
                <a:lnTo>
                  <a:pt x="535594" y="71411"/>
                </a:lnTo>
                <a:lnTo>
                  <a:pt x="541430" y="76940"/>
                </a:lnTo>
                <a:lnTo>
                  <a:pt x="544348" y="84849"/>
                </a:lnTo>
                <a:lnTo>
                  <a:pt x="544348" y="134529"/>
                </a:lnTo>
                <a:lnTo>
                  <a:pt x="548034" y="145817"/>
                </a:lnTo>
                <a:lnTo>
                  <a:pt x="545039" y="153603"/>
                </a:lnTo>
                <a:lnTo>
                  <a:pt x="545039" y="170926"/>
                </a:lnTo>
                <a:lnTo>
                  <a:pt x="560703" y="170926"/>
                </a:lnTo>
                <a:lnTo>
                  <a:pt x="560703" y="114719"/>
                </a:lnTo>
                <a:lnTo>
                  <a:pt x="547573" y="114719"/>
                </a:lnTo>
                <a:lnTo>
                  <a:pt x="547573" y="102509"/>
                </a:lnTo>
                <a:lnTo>
                  <a:pt x="560703" y="102509"/>
                </a:lnTo>
                <a:lnTo>
                  <a:pt x="560703" y="95829"/>
                </a:lnTo>
                <a:lnTo>
                  <a:pt x="559906" y="84849"/>
                </a:lnTo>
                <a:lnTo>
                  <a:pt x="557478" y="75154"/>
                </a:lnTo>
                <a:lnTo>
                  <a:pt x="553447" y="67106"/>
                </a:lnTo>
                <a:lnTo>
                  <a:pt x="549996" y="63118"/>
                </a:lnTo>
                <a:close/>
              </a:path>
              <a:path w="727075" h="215900">
                <a:moveTo>
                  <a:pt x="544348" y="134529"/>
                </a:moveTo>
                <a:lnTo>
                  <a:pt x="541276" y="142515"/>
                </a:lnTo>
                <a:lnTo>
                  <a:pt x="536362" y="148658"/>
                </a:lnTo>
                <a:lnTo>
                  <a:pt x="523001" y="157105"/>
                </a:lnTo>
                <a:lnTo>
                  <a:pt x="515092" y="159178"/>
                </a:lnTo>
                <a:lnTo>
                  <a:pt x="540429" y="159178"/>
                </a:lnTo>
                <a:lnTo>
                  <a:pt x="544962" y="153803"/>
                </a:lnTo>
                <a:lnTo>
                  <a:pt x="544894" y="143283"/>
                </a:lnTo>
                <a:lnTo>
                  <a:pt x="544348" y="139828"/>
                </a:lnTo>
                <a:lnTo>
                  <a:pt x="544348" y="134529"/>
                </a:lnTo>
                <a:close/>
              </a:path>
              <a:path w="727075" h="215900">
                <a:moveTo>
                  <a:pt x="544348" y="134529"/>
                </a:moveTo>
                <a:lnTo>
                  <a:pt x="544348" y="139828"/>
                </a:lnTo>
                <a:lnTo>
                  <a:pt x="544772" y="142515"/>
                </a:lnTo>
                <a:lnTo>
                  <a:pt x="544894" y="143283"/>
                </a:lnTo>
                <a:lnTo>
                  <a:pt x="544966" y="143744"/>
                </a:lnTo>
                <a:lnTo>
                  <a:pt x="545039" y="153603"/>
                </a:lnTo>
                <a:lnTo>
                  <a:pt x="548034" y="145817"/>
                </a:lnTo>
                <a:lnTo>
                  <a:pt x="544348" y="134529"/>
                </a:lnTo>
                <a:close/>
              </a:path>
              <a:path w="727075" h="215900">
                <a:moveTo>
                  <a:pt x="560703" y="102509"/>
                </a:moveTo>
                <a:lnTo>
                  <a:pt x="547573" y="102509"/>
                </a:lnTo>
                <a:lnTo>
                  <a:pt x="547573" y="114719"/>
                </a:lnTo>
                <a:lnTo>
                  <a:pt x="560703" y="114719"/>
                </a:lnTo>
                <a:lnTo>
                  <a:pt x="560703" y="102509"/>
                </a:lnTo>
                <a:close/>
              </a:path>
              <a:path w="727075" h="215900">
                <a:moveTo>
                  <a:pt x="511637" y="48836"/>
                </a:moveTo>
                <a:lnTo>
                  <a:pt x="468483" y="59970"/>
                </a:lnTo>
                <a:lnTo>
                  <a:pt x="462340" y="65191"/>
                </a:lnTo>
                <a:lnTo>
                  <a:pt x="469711" y="77400"/>
                </a:lnTo>
                <a:lnTo>
                  <a:pt x="474626" y="73100"/>
                </a:lnTo>
                <a:lnTo>
                  <a:pt x="480615" y="69645"/>
                </a:lnTo>
                <a:lnTo>
                  <a:pt x="494744" y="64423"/>
                </a:lnTo>
                <a:lnTo>
                  <a:pt x="502192" y="63118"/>
                </a:lnTo>
                <a:lnTo>
                  <a:pt x="549996" y="63118"/>
                </a:lnTo>
                <a:lnTo>
                  <a:pt x="547803" y="60584"/>
                </a:lnTo>
                <a:lnTo>
                  <a:pt x="540792" y="55444"/>
                </a:lnTo>
                <a:lnTo>
                  <a:pt x="532427" y="51773"/>
                </a:lnTo>
                <a:lnTo>
                  <a:pt x="522709" y="49570"/>
                </a:lnTo>
                <a:lnTo>
                  <a:pt x="511637" y="48836"/>
                </a:lnTo>
                <a:close/>
              </a:path>
              <a:path w="727075" h="215900">
                <a:moveTo>
                  <a:pt x="619908" y="49988"/>
                </a:moveTo>
                <a:lnTo>
                  <a:pt x="604243" y="49988"/>
                </a:lnTo>
                <a:lnTo>
                  <a:pt x="604243" y="215616"/>
                </a:lnTo>
                <a:lnTo>
                  <a:pt x="620599" y="215616"/>
                </a:lnTo>
                <a:lnTo>
                  <a:pt x="620599" y="147917"/>
                </a:lnTo>
                <a:lnTo>
                  <a:pt x="618065" y="143974"/>
                </a:lnTo>
                <a:lnTo>
                  <a:pt x="614840" y="136689"/>
                </a:lnTo>
                <a:lnTo>
                  <a:pt x="612536" y="128655"/>
                </a:lnTo>
                <a:lnTo>
                  <a:pt x="611154" y="119873"/>
                </a:lnTo>
                <a:lnTo>
                  <a:pt x="610704" y="110572"/>
                </a:lnTo>
                <a:lnTo>
                  <a:pt x="610693" y="110342"/>
                </a:lnTo>
                <a:lnTo>
                  <a:pt x="611121" y="101516"/>
                </a:lnTo>
                <a:lnTo>
                  <a:pt x="611154" y="100825"/>
                </a:lnTo>
                <a:lnTo>
                  <a:pt x="612354" y="93238"/>
                </a:lnTo>
                <a:lnTo>
                  <a:pt x="612430" y="92758"/>
                </a:lnTo>
                <a:lnTo>
                  <a:pt x="612536" y="92086"/>
                </a:lnTo>
                <a:lnTo>
                  <a:pt x="614840" y="84124"/>
                </a:lnTo>
                <a:lnTo>
                  <a:pt x="618065" y="76940"/>
                </a:lnTo>
                <a:lnTo>
                  <a:pt x="619908" y="73961"/>
                </a:lnTo>
                <a:lnTo>
                  <a:pt x="619908" y="49988"/>
                </a:lnTo>
                <a:close/>
              </a:path>
              <a:path w="727075" h="215900">
                <a:moveTo>
                  <a:pt x="666671" y="48836"/>
                </a:moveTo>
                <a:lnTo>
                  <a:pt x="658175" y="49325"/>
                </a:lnTo>
                <a:lnTo>
                  <a:pt x="658688" y="49325"/>
                </a:lnTo>
                <a:lnTo>
                  <a:pt x="651582" y="50621"/>
                </a:lnTo>
                <a:lnTo>
                  <a:pt x="619908" y="73961"/>
                </a:lnTo>
                <a:lnTo>
                  <a:pt x="619908" y="86384"/>
                </a:lnTo>
                <a:lnTo>
                  <a:pt x="618310" y="110342"/>
                </a:lnTo>
                <a:lnTo>
                  <a:pt x="618295" y="110572"/>
                </a:lnTo>
                <a:lnTo>
                  <a:pt x="620599" y="134990"/>
                </a:lnTo>
                <a:lnTo>
                  <a:pt x="620599" y="147917"/>
                </a:lnTo>
                <a:lnTo>
                  <a:pt x="651755" y="170293"/>
                </a:lnTo>
                <a:lnTo>
                  <a:pt x="666671" y="172078"/>
                </a:lnTo>
                <a:lnTo>
                  <a:pt x="674337" y="171632"/>
                </a:lnTo>
                <a:lnTo>
                  <a:pt x="674845" y="171632"/>
                </a:lnTo>
                <a:lnTo>
                  <a:pt x="706820" y="157565"/>
                </a:lnTo>
                <a:lnTo>
                  <a:pt x="656919" y="157565"/>
                </a:lnTo>
                <a:lnTo>
                  <a:pt x="649163" y="155646"/>
                </a:lnTo>
                <a:lnTo>
                  <a:pt x="626225" y="135393"/>
                </a:lnTo>
                <a:lnTo>
                  <a:pt x="626127" y="135221"/>
                </a:lnTo>
                <a:lnTo>
                  <a:pt x="623608" y="129606"/>
                </a:lnTo>
                <a:lnTo>
                  <a:pt x="621808" y="123587"/>
                </a:lnTo>
                <a:lnTo>
                  <a:pt x="620728" y="117166"/>
                </a:lnTo>
                <a:lnTo>
                  <a:pt x="620381" y="110572"/>
                </a:lnTo>
                <a:lnTo>
                  <a:pt x="620403" y="100825"/>
                </a:lnTo>
                <a:lnTo>
                  <a:pt x="622176" y="93238"/>
                </a:lnTo>
                <a:lnTo>
                  <a:pt x="622288" y="92758"/>
                </a:lnTo>
                <a:lnTo>
                  <a:pt x="649163" y="65114"/>
                </a:lnTo>
                <a:lnTo>
                  <a:pt x="656919" y="63118"/>
                </a:lnTo>
                <a:lnTo>
                  <a:pt x="706670" y="63118"/>
                </a:lnTo>
                <a:lnTo>
                  <a:pt x="704075" y="60872"/>
                </a:lnTo>
                <a:lnTo>
                  <a:pt x="697539" y="56668"/>
                </a:lnTo>
                <a:lnTo>
                  <a:pt x="690513" y="53241"/>
                </a:lnTo>
                <a:lnTo>
                  <a:pt x="683026" y="50794"/>
                </a:lnTo>
                <a:lnTo>
                  <a:pt x="675079" y="49325"/>
                </a:lnTo>
                <a:lnTo>
                  <a:pt x="666671" y="48836"/>
                </a:lnTo>
                <a:close/>
              </a:path>
              <a:path w="727075" h="215900">
                <a:moveTo>
                  <a:pt x="706670" y="63118"/>
                </a:moveTo>
                <a:lnTo>
                  <a:pt x="674119" y="63118"/>
                </a:lnTo>
                <a:lnTo>
                  <a:pt x="681798" y="65114"/>
                </a:lnTo>
                <a:lnTo>
                  <a:pt x="695312" y="73100"/>
                </a:lnTo>
                <a:lnTo>
                  <a:pt x="700687" y="78629"/>
                </a:lnTo>
                <a:lnTo>
                  <a:pt x="708673" y="92758"/>
                </a:lnTo>
                <a:lnTo>
                  <a:pt x="710633" y="100825"/>
                </a:lnTo>
                <a:lnTo>
                  <a:pt x="710657" y="110572"/>
                </a:lnTo>
                <a:lnTo>
                  <a:pt x="710295" y="117166"/>
                </a:lnTo>
                <a:lnTo>
                  <a:pt x="709172" y="123587"/>
                </a:lnTo>
                <a:lnTo>
                  <a:pt x="707300" y="129606"/>
                </a:lnTo>
                <a:lnTo>
                  <a:pt x="704787" y="134990"/>
                </a:lnTo>
                <a:lnTo>
                  <a:pt x="704680" y="135221"/>
                </a:lnTo>
                <a:lnTo>
                  <a:pt x="674119" y="157565"/>
                </a:lnTo>
                <a:lnTo>
                  <a:pt x="706820" y="157565"/>
                </a:lnTo>
                <a:lnTo>
                  <a:pt x="726429" y="119873"/>
                </a:lnTo>
                <a:lnTo>
                  <a:pt x="726535" y="119268"/>
                </a:lnTo>
                <a:lnTo>
                  <a:pt x="727012" y="110572"/>
                </a:lnTo>
                <a:lnTo>
                  <a:pt x="727025" y="110342"/>
                </a:lnTo>
                <a:lnTo>
                  <a:pt x="726535" y="101516"/>
                </a:lnTo>
                <a:lnTo>
                  <a:pt x="725067" y="93238"/>
                </a:lnTo>
                <a:lnTo>
                  <a:pt x="722678" y="85693"/>
                </a:lnTo>
                <a:lnTo>
                  <a:pt x="722619" y="85506"/>
                </a:lnTo>
                <a:lnTo>
                  <a:pt x="719193" y="78322"/>
                </a:lnTo>
                <a:lnTo>
                  <a:pt x="714902" y="71699"/>
                </a:lnTo>
                <a:lnTo>
                  <a:pt x="709863" y="65882"/>
                </a:lnTo>
                <a:lnTo>
                  <a:pt x="706670" y="63118"/>
                </a:lnTo>
                <a:close/>
              </a:path>
              <a:path w="727075" h="215900">
                <a:moveTo>
                  <a:pt x="619908" y="73961"/>
                </a:moveTo>
                <a:lnTo>
                  <a:pt x="610693" y="110342"/>
                </a:lnTo>
                <a:lnTo>
                  <a:pt x="611023" y="117166"/>
                </a:lnTo>
                <a:lnTo>
                  <a:pt x="611125" y="119268"/>
                </a:lnTo>
                <a:lnTo>
                  <a:pt x="620599" y="147917"/>
                </a:lnTo>
                <a:lnTo>
                  <a:pt x="620599" y="134990"/>
                </a:lnTo>
                <a:lnTo>
                  <a:pt x="618295" y="110572"/>
                </a:lnTo>
                <a:lnTo>
                  <a:pt x="619908" y="86384"/>
                </a:lnTo>
                <a:lnTo>
                  <a:pt x="619908" y="73961"/>
                </a:lnTo>
                <a:close/>
              </a:path>
            </a:pathLst>
          </a:custGeom>
          <a:solidFill>
            <a:srgbClr val="08094B"/>
          </a:solidFill>
        </p:spPr>
        <p:txBody>
          <a:bodyPr wrap="square" lIns="0" tIns="0" rIns="0" bIns="0" rtlCol="0"/>
          <a:lstStyle/>
          <a:p>
            <a:endParaRPr sz="900">
              <a:latin typeface="Montserrat" pitchFamily="2" charset="-52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478720" y="3816078"/>
            <a:ext cx="353827" cy="105066"/>
          </a:xfrm>
          <a:custGeom>
            <a:avLst/>
            <a:gdLst/>
            <a:ahLst/>
            <a:cxnLst/>
            <a:rect l="l" t="t" r="r" b="b"/>
            <a:pathLst>
              <a:path w="727075" h="215900">
                <a:moveTo>
                  <a:pt x="16355" y="49988"/>
                </a:moveTo>
                <a:lnTo>
                  <a:pt x="0" y="49988"/>
                </a:lnTo>
                <a:lnTo>
                  <a:pt x="0" y="170926"/>
                </a:lnTo>
                <a:lnTo>
                  <a:pt x="16355" y="170926"/>
                </a:lnTo>
                <a:lnTo>
                  <a:pt x="16355" y="117483"/>
                </a:lnTo>
                <a:lnTo>
                  <a:pt x="108960" y="117483"/>
                </a:lnTo>
                <a:lnTo>
                  <a:pt x="108960" y="103431"/>
                </a:lnTo>
                <a:lnTo>
                  <a:pt x="16355" y="103431"/>
                </a:lnTo>
                <a:lnTo>
                  <a:pt x="16355" y="49988"/>
                </a:lnTo>
                <a:close/>
              </a:path>
              <a:path w="727075" h="215900">
                <a:moveTo>
                  <a:pt x="108960" y="117483"/>
                </a:moveTo>
                <a:lnTo>
                  <a:pt x="92604" y="117483"/>
                </a:lnTo>
                <a:lnTo>
                  <a:pt x="92604" y="170926"/>
                </a:lnTo>
                <a:lnTo>
                  <a:pt x="108960" y="170926"/>
                </a:lnTo>
                <a:lnTo>
                  <a:pt x="108960" y="117483"/>
                </a:lnTo>
                <a:close/>
              </a:path>
              <a:path w="727075" h="215900">
                <a:moveTo>
                  <a:pt x="108960" y="49988"/>
                </a:moveTo>
                <a:lnTo>
                  <a:pt x="92604" y="49988"/>
                </a:lnTo>
                <a:lnTo>
                  <a:pt x="92604" y="103431"/>
                </a:lnTo>
                <a:lnTo>
                  <a:pt x="108960" y="103431"/>
                </a:lnTo>
                <a:lnTo>
                  <a:pt x="108960" y="49988"/>
                </a:lnTo>
                <a:close/>
              </a:path>
              <a:path w="727075" h="215900">
                <a:moveTo>
                  <a:pt x="229853" y="102509"/>
                </a:moveTo>
                <a:lnTo>
                  <a:pt x="191383" y="102509"/>
                </a:lnTo>
                <a:lnTo>
                  <a:pt x="183177" y="102812"/>
                </a:lnTo>
                <a:lnTo>
                  <a:pt x="148997" y="119786"/>
                </a:lnTo>
                <a:lnTo>
                  <a:pt x="144620" y="143744"/>
                </a:lnTo>
                <a:lnTo>
                  <a:pt x="146386" y="149887"/>
                </a:lnTo>
                <a:lnTo>
                  <a:pt x="179788" y="172078"/>
                </a:lnTo>
                <a:lnTo>
                  <a:pt x="188849" y="172078"/>
                </a:lnTo>
                <a:lnTo>
                  <a:pt x="225092" y="160176"/>
                </a:lnTo>
                <a:lnTo>
                  <a:pt x="181708" y="159178"/>
                </a:lnTo>
                <a:lnTo>
                  <a:pt x="174183" y="157105"/>
                </a:lnTo>
                <a:lnTo>
                  <a:pt x="163433" y="148812"/>
                </a:lnTo>
                <a:lnTo>
                  <a:pt x="160745" y="143283"/>
                </a:lnTo>
                <a:lnTo>
                  <a:pt x="160745" y="130229"/>
                </a:lnTo>
                <a:lnTo>
                  <a:pt x="162972" y="125085"/>
                </a:lnTo>
                <a:lnTo>
                  <a:pt x="167426" y="120938"/>
                </a:lnTo>
                <a:lnTo>
                  <a:pt x="172033" y="116792"/>
                </a:lnTo>
                <a:lnTo>
                  <a:pt x="180172" y="114719"/>
                </a:lnTo>
                <a:lnTo>
                  <a:pt x="229853" y="114719"/>
                </a:lnTo>
                <a:lnTo>
                  <a:pt x="229853" y="102509"/>
                </a:lnTo>
                <a:close/>
              </a:path>
              <a:path w="727075" h="215900">
                <a:moveTo>
                  <a:pt x="235501" y="63118"/>
                </a:moveTo>
                <a:lnTo>
                  <a:pt x="195530" y="63118"/>
                </a:lnTo>
                <a:lnTo>
                  <a:pt x="203520" y="63636"/>
                </a:lnTo>
                <a:lnTo>
                  <a:pt x="210445" y="65191"/>
                </a:lnTo>
                <a:lnTo>
                  <a:pt x="216305" y="67783"/>
                </a:lnTo>
                <a:lnTo>
                  <a:pt x="221100" y="71411"/>
                </a:lnTo>
                <a:lnTo>
                  <a:pt x="226935" y="76940"/>
                </a:lnTo>
                <a:lnTo>
                  <a:pt x="229853" y="84849"/>
                </a:lnTo>
                <a:lnTo>
                  <a:pt x="229853" y="134529"/>
                </a:lnTo>
                <a:lnTo>
                  <a:pt x="233539" y="145817"/>
                </a:lnTo>
                <a:lnTo>
                  <a:pt x="230544" y="153603"/>
                </a:lnTo>
                <a:lnTo>
                  <a:pt x="230544" y="170926"/>
                </a:lnTo>
                <a:lnTo>
                  <a:pt x="246209" y="170926"/>
                </a:lnTo>
                <a:lnTo>
                  <a:pt x="246209" y="114719"/>
                </a:lnTo>
                <a:lnTo>
                  <a:pt x="233078" y="114719"/>
                </a:lnTo>
                <a:lnTo>
                  <a:pt x="233078" y="102509"/>
                </a:lnTo>
                <a:lnTo>
                  <a:pt x="246209" y="102509"/>
                </a:lnTo>
                <a:lnTo>
                  <a:pt x="246209" y="95829"/>
                </a:lnTo>
                <a:lnTo>
                  <a:pt x="245411" y="84849"/>
                </a:lnTo>
                <a:lnTo>
                  <a:pt x="242984" y="75154"/>
                </a:lnTo>
                <a:lnTo>
                  <a:pt x="238952" y="67106"/>
                </a:lnTo>
                <a:lnTo>
                  <a:pt x="235501" y="63118"/>
                </a:lnTo>
                <a:close/>
              </a:path>
              <a:path w="727075" h="215900">
                <a:moveTo>
                  <a:pt x="229853" y="134529"/>
                </a:moveTo>
                <a:lnTo>
                  <a:pt x="226782" y="142515"/>
                </a:lnTo>
                <a:lnTo>
                  <a:pt x="221867" y="148658"/>
                </a:lnTo>
                <a:lnTo>
                  <a:pt x="208507" y="157105"/>
                </a:lnTo>
                <a:lnTo>
                  <a:pt x="200598" y="159178"/>
                </a:lnTo>
                <a:lnTo>
                  <a:pt x="225934" y="159178"/>
                </a:lnTo>
                <a:lnTo>
                  <a:pt x="230468" y="153803"/>
                </a:lnTo>
                <a:lnTo>
                  <a:pt x="230399" y="143283"/>
                </a:lnTo>
                <a:lnTo>
                  <a:pt x="229853" y="139828"/>
                </a:lnTo>
                <a:lnTo>
                  <a:pt x="229853" y="134529"/>
                </a:lnTo>
                <a:close/>
              </a:path>
              <a:path w="727075" h="215900">
                <a:moveTo>
                  <a:pt x="229853" y="134529"/>
                </a:moveTo>
                <a:lnTo>
                  <a:pt x="229853" y="139828"/>
                </a:lnTo>
                <a:lnTo>
                  <a:pt x="230278" y="142515"/>
                </a:lnTo>
                <a:lnTo>
                  <a:pt x="230399" y="143283"/>
                </a:lnTo>
                <a:lnTo>
                  <a:pt x="230472" y="143744"/>
                </a:lnTo>
                <a:lnTo>
                  <a:pt x="230544" y="153603"/>
                </a:lnTo>
                <a:lnTo>
                  <a:pt x="233539" y="145817"/>
                </a:lnTo>
                <a:lnTo>
                  <a:pt x="229853" y="134529"/>
                </a:lnTo>
                <a:close/>
              </a:path>
              <a:path w="727075" h="215900">
                <a:moveTo>
                  <a:pt x="246209" y="102509"/>
                </a:moveTo>
                <a:lnTo>
                  <a:pt x="233078" y="102509"/>
                </a:lnTo>
                <a:lnTo>
                  <a:pt x="233078" y="114719"/>
                </a:lnTo>
                <a:lnTo>
                  <a:pt x="246209" y="114719"/>
                </a:lnTo>
                <a:lnTo>
                  <a:pt x="246209" y="102509"/>
                </a:lnTo>
                <a:close/>
              </a:path>
              <a:path w="727075" h="215900">
                <a:moveTo>
                  <a:pt x="197142" y="48836"/>
                </a:moveTo>
                <a:lnTo>
                  <a:pt x="153988" y="59970"/>
                </a:lnTo>
                <a:lnTo>
                  <a:pt x="147845" y="65191"/>
                </a:lnTo>
                <a:lnTo>
                  <a:pt x="155217" y="77400"/>
                </a:lnTo>
                <a:lnTo>
                  <a:pt x="160131" y="73100"/>
                </a:lnTo>
                <a:lnTo>
                  <a:pt x="166120" y="69645"/>
                </a:lnTo>
                <a:lnTo>
                  <a:pt x="180249" y="64423"/>
                </a:lnTo>
                <a:lnTo>
                  <a:pt x="187697" y="63118"/>
                </a:lnTo>
                <a:lnTo>
                  <a:pt x="235501" y="63118"/>
                </a:lnTo>
                <a:lnTo>
                  <a:pt x="233309" y="60584"/>
                </a:lnTo>
                <a:lnTo>
                  <a:pt x="226297" y="55444"/>
                </a:lnTo>
                <a:lnTo>
                  <a:pt x="217932" y="51773"/>
                </a:lnTo>
                <a:lnTo>
                  <a:pt x="208214" y="49570"/>
                </a:lnTo>
                <a:lnTo>
                  <a:pt x="197142" y="48836"/>
                </a:lnTo>
                <a:close/>
              </a:path>
              <a:path w="727075" h="215900">
                <a:moveTo>
                  <a:pt x="348721" y="171977"/>
                </a:moveTo>
                <a:lnTo>
                  <a:pt x="348721" y="215616"/>
                </a:lnTo>
                <a:lnTo>
                  <a:pt x="364615" y="215616"/>
                </a:lnTo>
                <a:lnTo>
                  <a:pt x="364615" y="172308"/>
                </a:lnTo>
                <a:lnTo>
                  <a:pt x="353788" y="172308"/>
                </a:lnTo>
                <a:lnTo>
                  <a:pt x="348721" y="171977"/>
                </a:lnTo>
                <a:close/>
              </a:path>
              <a:path w="727075" h="215900">
                <a:moveTo>
                  <a:pt x="364615" y="63118"/>
                </a:moveTo>
                <a:lnTo>
                  <a:pt x="357474" y="63118"/>
                </a:lnTo>
                <a:lnTo>
                  <a:pt x="367717" y="63478"/>
                </a:lnTo>
                <a:lnTo>
                  <a:pt x="348721" y="63478"/>
                </a:lnTo>
                <a:lnTo>
                  <a:pt x="348721" y="171977"/>
                </a:lnTo>
                <a:lnTo>
                  <a:pt x="353788" y="172308"/>
                </a:lnTo>
                <a:lnTo>
                  <a:pt x="357705" y="172308"/>
                </a:lnTo>
                <a:lnTo>
                  <a:pt x="363454" y="171977"/>
                </a:lnTo>
                <a:lnTo>
                  <a:pt x="364615" y="171977"/>
                </a:lnTo>
                <a:lnTo>
                  <a:pt x="364615" y="158026"/>
                </a:lnTo>
                <a:lnTo>
                  <a:pt x="354940" y="158026"/>
                </a:lnTo>
                <a:lnTo>
                  <a:pt x="349590" y="157775"/>
                </a:lnTo>
                <a:lnTo>
                  <a:pt x="364615" y="157775"/>
                </a:lnTo>
                <a:lnTo>
                  <a:pt x="364615" y="63118"/>
                </a:lnTo>
                <a:close/>
              </a:path>
              <a:path w="727075" h="215900">
                <a:moveTo>
                  <a:pt x="364615" y="171977"/>
                </a:moveTo>
                <a:lnTo>
                  <a:pt x="363454" y="171977"/>
                </a:lnTo>
                <a:lnTo>
                  <a:pt x="357705" y="172308"/>
                </a:lnTo>
                <a:lnTo>
                  <a:pt x="364615" y="172308"/>
                </a:lnTo>
                <a:lnTo>
                  <a:pt x="364615" y="171977"/>
                </a:lnTo>
                <a:close/>
              </a:path>
              <a:path w="727075" h="215900">
                <a:moveTo>
                  <a:pt x="358165" y="48605"/>
                </a:moveTo>
                <a:lnTo>
                  <a:pt x="354710" y="48605"/>
                </a:lnTo>
                <a:lnTo>
                  <a:pt x="337419" y="49714"/>
                </a:lnTo>
                <a:lnTo>
                  <a:pt x="297811" y="64961"/>
                </a:lnTo>
                <a:lnTo>
                  <a:pt x="277770" y="110111"/>
                </a:lnTo>
                <a:lnTo>
                  <a:pt x="278433" y="117526"/>
                </a:lnTo>
                <a:lnTo>
                  <a:pt x="297811" y="155953"/>
                </a:lnTo>
                <a:lnTo>
                  <a:pt x="337302" y="171301"/>
                </a:lnTo>
                <a:lnTo>
                  <a:pt x="338357" y="171301"/>
                </a:lnTo>
                <a:lnTo>
                  <a:pt x="348721" y="171977"/>
                </a:lnTo>
                <a:lnTo>
                  <a:pt x="348721" y="157775"/>
                </a:lnTo>
                <a:lnTo>
                  <a:pt x="346964" y="157775"/>
                </a:lnTo>
                <a:lnTo>
                  <a:pt x="336684" y="156471"/>
                </a:lnTo>
                <a:lnTo>
                  <a:pt x="300806" y="135912"/>
                </a:lnTo>
                <a:lnTo>
                  <a:pt x="297899" y="130541"/>
                </a:lnTo>
                <a:lnTo>
                  <a:pt x="297782" y="130325"/>
                </a:lnTo>
                <a:lnTo>
                  <a:pt x="295683" y="124336"/>
                </a:lnTo>
                <a:lnTo>
                  <a:pt x="294346" y="117526"/>
                </a:lnTo>
                <a:lnTo>
                  <a:pt x="293895" y="110111"/>
                </a:lnTo>
                <a:lnTo>
                  <a:pt x="294327" y="102913"/>
                </a:lnTo>
                <a:lnTo>
                  <a:pt x="321308" y="68877"/>
                </a:lnTo>
                <a:lnTo>
                  <a:pt x="345323" y="63478"/>
                </a:lnTo>
                <a:lnTo>
                  <a:pt x="348721" y="63478"/>
                </a:lnTo>
                <a:lnTo>
                  <a:pt x="348721" y="49016"/>
                </a:lnTo>
                <a:lnTo>
                  <a:pt x="364615" y="49016"/>
                </a:lnTo>
                <a:lnTo>
                  <a:pt x="358165" y="48605"/>
                </a:lnTo>
                <a:close/>
              </a:path>
              <a:path w="727075" h="215900">
                <a:moveTo>
                  <a:pt x="364615" y="49016"/>
                </a:moveTo>
                <a:lnTo>
                  <a:pt x="364615" y="63478"/>
                </a:lnTo>
                <a:lnTo>
                  <a:pt x="367433" y="63478"/>
                </a:lnTo>
                <a:lnTo>
                  <a:pt x="376806" y="64558"/>
                </a:lnTo>
                <a:lnTo>
                  <a:pt x="376578" y="64558"/>
                </a:lnTo>
                <a:lnTo>
                  <a:pt x="384469" y="66228"/>
                </a:lnTo>
                <a:lnTo>
                  <a:pt x="391798" y="68647"/>
                </a:lnTo>
                <a:lnTo>
                  <a:pt x="418122" y="96319"/>
                </a:lnTo>
                <a:lnTo>
                  <a:pt x="419902" y="110111"/>
                </a:lnTo>
                <a:lnTo>
                  <a:pt x="419455" y="117526"/>
                </a:lnTo>
                <a:lnTo>
                  <a:pt x="418116" y="124336"/>
                </a:lnTo>
                <a:lnTo>
                  <a:pt x="415962" y="130325"/>
                </a:lnTo>
                <a:lnTo>
                  <a:pt x="415885" y="130541"/>
                </a:lnTo>
                <a:lnTo>
                  <a:pt x="384469" y="154916"/>
                </a:lnTo>
                <a:lnTo>
                  <a:pt x="366486" y="157775"/>
                </a:lnTo>
                <a:lnTo>
                  <a:pt x="364615" y="157775"/>
                </a:lnTo>
                <a:lnTo>
                  <a:pt x="364615" y="171977"/>
                </a:lnTo>
                <a:lnTo>
                  <a:pt x="363454" y="171977"/>
                </a:lnTo>
                <a:lnTo>
                  <a:pt x="375212" y="171301"/>
                </a:lnTo>
                <a:lnTo>
                  <a:pt x="390646" y="168277"/>
                </a:lnTo>
                <a:lnTo>
                  <a:pt x="424365" y="147257"/>
                </a:lnTo>
                <a:lnTo>
                  <a:pt x="436027" y="110111"/>
                </a:lnTo>
                <a:lnTo>
                  <a:pt x="434745" y="96319"/>
                </a:lnTo>
                <a:lnTo>
                  <a:pt x="404252" y="57892"/>
                </a:lnTo>
                <a:lnTo>
                  <a:pt x="375572" y="49714"/>
                </a:lnTo>
                <a:lnTo>
                  <a:pt x="364615" y="49016"/>
                </a:lnTo>
                <a:close/>
              </a:path>
              <a:path w="727075" h="215900">
                <a:moveTo>
                  <a:pt x="364615" y="157775"/>
                </a:moveTo>
                <a:lnTo>
                  <a:pt x="349590" y="157775"/>
                </a:lnTo>
                <a:lnTo>
                  <a:pt x="354940" y="158026"/>
                </a:lnTo>
                <a:lnTo>
                  <a:pt x="357474" y="158026"/>
                </a:lnTo>
                <a:lnTo>
                  <a:pt x="364615" y="157775"/>
                </a:lnTo>
                <a:close/>
              </a:path>
              <a:path w="727075" h="215900">
                <a:moveTo>
                  <a:pt x="364615" y="157775"/>
                </a:moveTo>
                <a:lnTo>
                  <a:pt x="357474" y="158026"/>
                </a:lnTo>
                <a:lnTo>
                  <a:pt x="364615" y="158026"/>
                </a:lnTo>
                <a:lnTo>
                  <a:pt x="364615" y="157775"/>
                </a:lnTo>
                <a:close/>
              </a:path>
              <a:path w="727075" h="215900">
                <a:moveTo>
                  <a:pt x="364615" y="0"/>
                </a:moveTo>
                <a:lnTo>
                  <a:pt x="348721" y="0"/>
                </a:lnTo>
                <a:lnTo>
                  <a:pt x="348721" y="63478"/>
                </a:lnTo>
                <a:lnTo>
                  <a:pt x="345323" y="63478"/>
                </a:lnTo>
                <a:lnTo>
                  <a:pt x="354940" y="63118"/>
                </a:lnTo>
                <a:lnTo>
                  <a:pt x="364615" y="63118"/>
                </a:lnTo>
                <a:lnTo>
                  <a:pt x="364615" y="49016"/>
                </a:lnTo>
                <a:lnTo>
                  <a:pt x="348303" y="49016"/>
                </a:lnTo>
                <a:lnTo>
                  <a:pt x="354710" y="48605"/>
                </a:lnTo>
                <a:lnTo>
                  <a:pt x="364615" y="48605"/>
                </a:lnTo>
                <a:lnTo>
                  <a:pt x="364615" y="0"/>
                </a:lnTo>
                <a:close/>
              </a:path>
              <a:path w="727075" h="215900">
                <a:moveTo>
                  <a:pt x="357474" y="63118"/>
                </a:moveTo>
                <a:lnTo>
                  <a:pt x="354940" y="63118"/>
                </a:lnTo>
                <a:lnTo>
                  <a:pt x="345323" y="63478"/>
                </a:lnTo>
                <a:lnTo>
                  <a:pt x="367717" y="63478"/>
                </a:lnTo>
                <a:lnTo>
                  <a:pt x="357474" y="63118"/>
                </a:lnTo>
                <a:close/>
              </a:path>
              <a:path w="727075" h="215900">
                <a:moveTo>
                  <a:pt x="364615" y="48605"/>
                </a:moveTo>
                <a:lnTo>
                  <a:pt x="358165" y="48605"/>
                </a:lnTo>
                <a:lnTo>
                  <a:pt x="364615" y="49016"/>
                </a:lnTo>
                <a:lnTo>
                  <a:pt x="364615" y="48605"/>
                </a:lnTo>
                <a:close/>
              </a:path>
              <a:path w="727075" h="215900">
                <a:moveTo>
                  <a:pt x="544348" y="102509"/>
                </a:moveTo>
                <a:lnTo>
                  <a:pt x="505878" y="102509"/>
                </a:lnTo>
                <a:lnTo>
                  <a:pt x="497671" y="102812"/>
                </a:lnTo>
                <a:lnTo>
                  <a:pt x="463492" y="119786"/>
                </a:lnTo>
                <a:lnTo>
                  <a:pt x="459115" y="143744"/>
                </a:lnTo>
                <a:lnTo>
                  <a:pt x="460881" y="149887"/>
                </a:lnTo>
                <a:lnTo>
                  <a:pt x="494283" y="172078"/>
                </a:lnTo>
                <a:lnTo>
                  <a:pt x="503344" y="172078"/>
                </a:lnTo>
                <a:lnTo>
                  <a:pt x="539587" y="160176"/>
                </a:lnTo>
                <a:lnTo>
                  <a:pt x="496203" y="159178"/>
                </a:lnTo>
                <a:lnTo>
                  <a:pt x="488678" y="157105"/>
                </a:lnTo>
                <a:lnTo>
                  <a:pt x="477928" y="148812"/>
                </a:lnTo>
                <a:lnTo>
                  <a:pt x="475240" y="143283"/>
                </a:lnTo>
                <a:lnTo>
                  <a:pt x="475240" y="130229"/>
                </a:lnTo>
                <a:lnTo>
                  <a:pt x="477467" y="125085"/>
                </a:lnTo>
                <a:lnTo>
                  <a:pt x="481921" y="120938"/>
                </a:lnTo>
                <a:lnTo>
                  <a:pt x="486528" y="116792"/>
                </a:lnTo>
                <a:lnTo>
                  <a:pt x="494667" y="114719"/>
                </a:lnTo>
                <a:lnTo>
                  <a:pt x="544348" y="114719"/>
                </a:lnTo>
                <a:lnTo>
                  <a:pt x="544348" y="102509"/>
                </a:lnTo>
                <a:close/>
              </a:path>
              <a:path w="727075" h="215900">
                <a:moveTo>
                  <a:pt x="549996" y="63118"/>
                </a:moveTo>
                <a:lnTo>
                  <a:pt x="510024" y="63118"/>
                </a:lnTo>
                <a:lnTo>
                  <a:pt x="518015" y="63636"/>
                </a:lnTo>
                <a:lnTo>
                  <a:pt x="524940" y="65191"/>
                </a:lnTo>
                <a:lnTo>
                  <a:pt x="530800" y="67783"/>
                </a:lnTo>
                <a:lnTo>
                  <a:pt x="535594" y="71411"/>
                </a:lnTo>
                <a:lnTo>
                  <a:pt x="541430" y="76940"/>
                </a:lnTo>
                <a:lnTo>
                  <a:pt x="544348" y="84849"/>
                </a:lnTo>
                <a:lnTo>
                  <a:pt x="544348" y="134529"/>
                </a:lnTo>
                <a:lnTo>
                  <a:pt x="548034" y="145817"/>
                </a:lnTo>
                <a:lnTo>
                  <a:pt x="545039" y="153603"/>
                </a:lnTo>
                <a:lnTo>
                  <a:pt x="545039" y="170926"/>
                </a:lnTo>
                <a:lnTo>
                  <a:pt x="560703" y="170926"/>
                </a:lnTo>
                <a:lnTo>
                  <a:pt x="560703" y="114719"/>
                </a:lnTo>
                <a:lnTo>
                  <a:pt x="547573" y="114719"/>
                </a:lnTo>
                <a:lnTo>
                  <a:pt x="547573" y="102509"/>
                </a:lnTo>
                <a:lnTo>
                  <a:pt x="560703" y="102509"/>
                </a:lnTo>
                <a:lnTo>
                  <a:pt x="560703" y="95829"/>
                </a:lnTo>
                <a:lnTo>
                  <a:pt x="559906" y="84849"/>
                </a:lnTo>
                <a:lnTo>
                  <a:pt x="557478" y="75154"/>
                </a:lnTo>
                <a:lnTo>
                  <a:pt x="553447" y="67106"/>
                </a:lnTo>
                <a:lnTo>
                  <a:pt x="549996" y="63118"/>
                </a:lnTo>
                <a:close/>
              </a:path>
              <a:path w="727075" h="215900">
                <a:moveTo>
                  <a:pt x="544348" y="134529"/>
                </a:moveTo>
                <a:lnTo>
                  <a:pt x="541276" y="142515"/>
                </a:lnTo>
                <a:lnTo>
                  <a:pt x="536362" y="148658"/>
                </a:lnTo>
                <a:lnTo>
                  <a:pt x="523001" y="157105"/>
                </a:lnTo>
                <a:lnTo>
                  <a:pt x="515092" y="159178"/>
                </a:lnTo>
                <a:lnTo>
                  <a:pt x="540429" y="159178"/>
                </a:lnTo>
                <a:lnTo>
                  <a:pt x="544962" y="153803"/>
                </a:lnTo>
                <a:lnTo>
                  <a:pt x="544894" y="143283"/>
                </a:lnTo>
                <a:lnTo>
                  <a:pt x="544348" y="139828"/>
                </a:lnTo>
                <a:lnTo>
                  <a:pt x="544348" y="134529"/>
                </a:lnTo>
                <a:close/>
              </a:path>
              <a:path w="727075" h="215900">
                <a:moveTo>
                  <a:pt x="544348" y="134529"/>
                </a:moveTo>
                <a:lnTo>
                  <a:pt x="544348" y="139828"/>
                </a:lnTo>
                <a:lnTo>
                  <a:pt x="544772" y="142515"/>
                </a:lnTo>
                <a:lnTo>
                  <a:pt x="544894" y="143283"/>
                </a:lnTo>
                <a:lnTo>
                  <a:pt x="544966" y="143744"/>
                </a:lnTo>
                <a:lnTo>
                  <a:pt x="545039" y="153603"/>
                </a:lnTo>
                <a:lnTo>
                  <a:pt x="548034" y="145817"/>
                </a:lnTo>
                <a:lnTo>
                  <a:pt x="544348" y="134529"/>
                </a:lnTo>
                <a:close/>
              </a:path>
              <a:path w="727075" h="215900">
                <a:moveTo>
                  <a:pt x="560703" y="102509"/>
                </a:moveTo>
                <a:lnTo>
                  <a:pt x="547573" y="102509"/>
                </a:lnTo>
                <a:lnTo>
                  <a:pt x="547573" y="114719"/>
                </a:lnTo>
                <a:lnTo>
                  <a:pt x="560703" y="114719"/>
                </a:lnTo>
                <a:lnTo>
                  <a:pt x="560703" y="102509"/>
                </a:lnTo>
                <a:close/>
              </a:path>
              <a:path w="727075" h="215900">
                <a:moveTo>
                  <a:pt x="511637" y="48836"/>
                </a:moveTo>
                <a:lnTo>
                  <a:pt x="468483" y="59970"/>
                </a:lnTo>
                <a:lnTo>
                  <a:pt x="462340" y="65191"/>
                </a:lnTo>
                <a:lnTo>
                  <a:pt x="469711" y="77400"/>
                </a:lnTo>
                <a:lnTo>
                  <a:pt x="474626" y="73100"/>
                </a:lnTo>
                <a:lnTo>
                  <a:pt x="480615" y="69645"/>
                </a:lnTo>
                <a:lnTo>
                  <a:pt x="494744" y="64423"/>
                </a:lnTo>
                <a:lnTo>
                  <a:pt x="502192" y="63118"/>
                </a:lnTo>
                <a:lnTo>
                  <a:pt x="549996" y="63118"/>
                </a:lnTo>
                <a:lnTo>
                  <a:pt x="547803" y="60584"/>
                </a:lnTo>
                <a:lnTo>
                  <a:pt x="540792" y="55444"/>
                </a:lnTo>
                <a:lnTo>
                  <a:pt x="532427" y="51773"/>
                </a:lnTo>
                <a:lnTo>
                  <a:pt x="522709" y="49570"/>
                </a:lnTo>
                <a:lnTo>
                  <a:pt x="511637" y="48836"/>
                </a:lnTo>
                <a:close/>
              </a:path>
              <a:path w="727075" h="215900">
                <a:moveTo>
                  <a:pt x="619908" y="49988"/>
                </a:moveTo>
                <a:lnTo>
                  <a:pt x="604243" y="49988"/>
                </a:lnTo>
                <a:lnTo>
                  <a:pt x="604243" y="215616"/>
                </a:lnTo>
                <a:lnTo>
                  <a:pt x="620599" y="215616"/>
                </a:lnTo>
                <a:lnTo>
                  <a:pt x="620599" y="147917"/>
                </a:lnTo>
                <a:lnTo>
                  <a:pt x="618065" y="143974"/>
                </a:lnTo>
                <a:lnTo>
                  <a:pt x="614840" y="136689"/>
                </a:lnTo>
                <a:lnTo>
                  <a:pt x="612536" y="128655"/>
                </a:lnTo>
                <a:lnTo>
                  <a:pt x="611154" y="119873"/>
                </a:lnTo>
                <a:lnTo>
                  <a:pt x="610704" y="110572"/>
                </a:lnTo>
                <a:lnTo>
                  <a:pt x="610693" y="110342"/>
                </a:lnTo>
                <a:lnTo>
                  <a:pt x="611121" y="101516"/>
                </a:lnTo>
                <a:lnTo>
                  <a:pt x="611154" y="100825"/>
                </a:lnTo>
                <a:lnTo>
                  <a:pt x="612354" y="93238"/>
                </a:lnTo>
                <a:lnTo>
                  <a:pt x="612430" y="92758"/>
                </a:lnTo>
                <a:lnTo>
                  <a:pt x="612536" y="92086"/>
                </a:lnTo>
                <a:lnTo>
                  <a:pt x="614840" y="84124"/>
                </a:lnTo>
                <a:lnTo>
                  <a:pt x="618065" y="76940"/>
                </a:lnTo>
                <a:lnTo>
                  <a:pt x="619908" y="73961"/>
                </a:lnTo>
                <a:lnTo>
                  <a:pt x="619908" y="49988"/>
                </a:lnTo>
                <a:close/>
              </a:path>
              <a:path w="727075" h="215900">
                <a:moveTo>
                  <a:pt x="666671" y="48836"/>
                </a:moveTo>
                <a:lnTo>
                  <a:pt x="658175" y="49325"/>
                </a:lnTo>
                <a:lnTo>
                  <a:pt x="658688" y="49325"/>
                </a:lnTo>
                <a:lnTo>
                  <a:pt x="651582" y="50621"/>
                </a:lnTo>
                <a:lnTo>
                  <a:pt x="619908" y="73961"/>
                </a:lnTo>
                <a:lnTo>
                  <a:pt x="619908" y="86384"/>
                </a:lnTo>
                <a:lnTo>
                  <a:pt x="618310" y="110342"/>
                </a:lnTo>
                <a:lnTo>
                  <a:pt x="618295" y="110572"/>
                </a:lnTo>
                <a:lnTo>
                  <a:pt x="620599" y="134990"/>
                </a:lnTo>
                <a:lnTo>
                  <a:pt x="620599" y="147917"/>
                </a:lnTo>
                <a:lnTo>
                  <a:pt x="651755" y="170293"/>
                </a:lnTo>
                <a:lnTo>
                  <a:pt x="666671" y="172078"/>
                </a:lnTo>
                <a:lnTo>
                  <a:pt x="674337" y="171632"/>
                </a:lnTo>
                <a:lnTo>
                  <a:pt x="674845" y="171632"/>
                </a:lnTo>
                <a:lnTo>
                  <a:pt x="706820" y="157565"/>
                </a:lnTo>
                <a:lnTo>
                  <a:pt x="656919" y="157565"/>
                </a:lnTo>
                <a:lnTo>
                  <a:pt x="649163" y="155646"/>
                </a:lnTo>
                <a:lnTo>
                  <a:pt x="626225" y="135393"/>
                </a:lnTo>
                <a:lnTo>
                  <a:pt x="626127" y="135221"/>
                </a:lnTo>
                <a:lnTo>
                  <a:pt x="623608" y="129606"/>
                </a:lnTo>
                <a:lnTo>
                  <a:pt x="621808" y="123587"/>
                </a:lnTo>
                <a:lnTo>
                  <a:pt x="620728" y="117166"/>
                </a:lnTo>
                <a:lnTo>
                  <a:pt x="620381" y="110572"/>
                </a:lnTo>
                <a:lnTo>
                  <a:pt x="620403" y="100825"/>
                </a:lnTo>
                <a:lnTo>
                  <a:pt x="622176" y="93238"/>
                </a:lnTo>
                <a:lnTo>
                  <a:pt x="622288" y="92758"/>
                </a:lnTo>
                <a:lnTo>
                  <a:pt x="649163" y="65114"/>
                </a:lnTo>
                <a:lnTo>
                  <a:pt x="656919" y="63118"/>
                </a:lnTo>
                <a:lnTo>
                  <a:pt x="706670" y="63118"/>
                </a:lnTo>
                <a:lnTo>
                  <a:pt x="704075" y="60872"/>
                </a:lnTo>
                <a:lnTo>
                  <a:pt x="697539" y="56668"/>
                </a:lnTo>
                <a:lnTo>
                  <a:pt x="690513" y="53241"/>
                </a:lnTo>
                <a:lnTo>
                  <a:pt x="683026" y="50794"/>
                </a:lnTo>
                <a:lnTo>
                  <a:pt x="675079" y="49325"/>
                </a:lnTo>
                <a:lnTo>
                  <a:pt x="666671" y="48836"/>
                </a:lnTo>
                <a:close/>
              </a:path>
              <a:path w="727075" h="215900">
                <a:moveTo>
                  <a:pt x="706670" y="63118"/>
                </a:moveTo>
                <a:lnTo>
                  <a:pt x="674119" y="63118"/>
                </a:lnTo>
                <a:lnTo>
                  <a:pt x="681798" y="65114"/>
                </a:lnTo>
                <a:lnTo>
                  <a:pt x="695312" y="73100"/>
                </a:lnTo>
                <a:lnTo>
                  <a:pt x="700687" y="78629"/>
                </a:lnTo>
                <a:lnTo>
                  <a:pt x="708673" y="92758"/>
                </a:lnTo>
                <a:lnTo>
                  <a:pt x="710633" y="100825"/>
                </a:lnTo>
                <a:lnTo>
                  <a:pt x="710657" y="110572"/>
                </a:lnTo>
                <a:lnTo>
                  <a:pt x="710295" y="117166"/>
                </a:lnTo>
                <a:lnTo>
                  <a:pt x="709172" y="123587"/>
                </a:lnTo>
                <a:lnTo>
                  <a:pt x="707300" y="129606"/>
                </a:lnTo>
                <a:lnTo>
                  <a:pt x="704787" y="134990"/>
                </a:lnTo>
                <a:lnTo>
                  <a:pt x="704680" y="135221"/>
                </a:lnTo>
                <a:lnTo>
                  <a:pt x="674119" y="157565"/>
                </a:lnTo>
                <a:lnTo>
                  <a:pt x="706820" y="157565"/>
                </a:lnTo>
                <a:lnTo>
                  <a:pt x="726429" y="119873"/>
                </a:lnTo>
                <a:lnTo>
                  <a:pt x="726535" y="119268"/>
                </a:lnTo>
                <a:lnTo>
                  <a:pt x="727012" y="110572"/>
                </a:lnTo>
                <a:lnTo>
                  <a:pt x="727025" y="110342"/>
                </a:lnTo>
                <a:lnTo>
                  <a:pt x="726535" y="101516"/>
                </a:lnTo>
                <a:lnTo>
                  <a:pt x="725067" y="93238"/>
                </a:lnTo>
                <a:lnTo>
                  <a:pt x="722678" y="85693"/>
                </a:lnTo>
                <a:lnTo>
                  <a:pt x="722619" y="85506"/>
                </a:lnTo>
                <a:lnTo>
                  <a:pt x="719193" y="78322"/>
                </a:lnTo>
                <a:lnTo>
                  <a:pt x="714902" y="71699"/>
                </a:lnTo>
                <a:lnTo>
                  <a:pt x="709863" y="65882"/>
                </a:lnTo>
                <a:lnTo>
                  <a:pt x="706670" y="63118"/>
                </a:lnTo>
                <a:close/>
              </a:path>
              <a:path w="727075" h="215900">
                <a:moveTo>
                  <a:pt x="619908" y="73961"/>
                </a:moveTo>
                <a:lnTo>
                  <a:pt x="610693" y="110342"/>
                </a:lnTo>
                <a:lnTo>
                  <a:pt x="611023" y="117166"/>
                </a:lnTo>
                <a:lnTo>
                  <a:pt x="611125" y="119268"/>
                </a:lnTo>
                <a:lnTo>
                  <a:pt x="620599" y="147917"/>
                </a:lnTo>
                <a:lnTo>
                  <a:pt x="620599" y="134990"/>
                </a:lnTo>
                <a:lnTo>
                  <a:pt x="618295" y="110572"/>
                </a:lnTo>
                <a:lnTo>
                  <a:pt x="619908" y="86384"/>
                </a:lnTo>
                <a:lnTo>
                  <a:pt x="619908" y="73961"/>
                </a:lnTo>
                <a:close/>
              </a:path>
            </a:pathLst>
          </a:custGeom>
          <a:solidFill>
            <a:srgbClr val="08094B"/>
          </a:solidFill>
        </p:spPr>
        <p:txBody>
          <a:bodyPr wrap="square" lIns="0" tIns="0" rIns="0" bIns="0" rtlCol="0"/>
          <a:lstStyle/>
          <a:p>
            <a:endParaRPr sz="900">
              <a:latin typeface="Montserrat" pitchFamily="2" charset="-52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478720" y="4110723"/>
            <a:ext cx="353827" cy="105066"/>
          </a:xfrm>
          <a:custGeom>
            <a:avLst/>
            <a:gdLst/>
            <a:ahLst/>
            <a:cxnLst/>
            <a:rect l="l" t="t" r="r" b="b"/>
            <a:pathLst>
              <a:path w="727075" h="215900">
                <a:moveTo>
                  <a:pt x="16355" y="49988"/>
                </a:moveTo>
                <a:lnTo>
                  <a:pt x="0" y="49988"/>
                </a:lnTo>
                <a:lnTo>
                  <a:pt x="0" y="170926"/>
                </a:lnTo>
                <a:lnTo>
                  <a:pt x="16355" y="170926"/>
                </a:lnTo>
                <a:lnTo>
                  <a:pt x="16355" y="117483"/>
                </a:lnTo>
                <a:lnTo>
                  <a:pt x="108960" y="117483"/>
                </a:lnTo>
                <a:lnTo>
                  <a:pt x="108960" y="103431"/>
                </a:lnTo>
                <a:lnTo>
                  <a:pt x="16355" y="103431"/>
                </a:lnTo>
                <a:lnTo>
                  <a:pt x="16355" y="49988"/>
                </a:lnTo>
                <a:close/>
              </a:path>
              <a:path w="727075" h="215900">
                <a:moveTo>
                  <a:pt x="108960" y="117483"/>
                </a:moveTo>
                <a:lnTo>
                  <a:pt x="92604" y="117483"/>
                </a:lnTo>
                <a:lnTo>
                  <a:pt x="92604" y="170926"/>
                </a:lnTo>
                <a:lnTo>
                  <a:pt x="108960" y="170926"/>
                </a:lnTo>
                <a:lnTo>
                  <a:pt x="108960" y="117483"/>
                </a:lnTo>
                <a:close/>
              </a:path>
              <a:path w="727075" h="215900">
                <a:moveTo>
                  <a:pt x="108960" y="49988"/>
                </a:moveTo>
                <a:lnTo>
                  <a:pt x="92604" y="49988"/>
                </a:lnTo>
                <a:lnTo>
                  <a:pt x="92604" y="103431"/>
                </a:lnTo>
                <a:lnTo>
                  <a:pt x="108960" y="103431"/>
                </a:lnTo>
                <a:lnTo>
                  <a:pt x="108960" y="49988"/>
                </a:lnTo>
                <a:close/>
              </a:path>
              <a:path w="727075" h="215900">
                <a:moveTo>
                  <a:pt x="229853" y="102509"/>
                </a:moveTo>
                <a:lnTo>
                  <a:pt x="191383" y="102509"/>
                </a:lnTo>
                <a:lnTo>
                  <a:pt x="183177" y="102812"/>
                </a:lnTo>
                <a:lnTo>
                  <a:pt x="148997" y="119786"/>
                </a:lnTo>
                <a:lnTo>
                  <a:pt x="144620" y="143744"/>
                </a:lnTo>
                <a:lnTo>
                  <a:pt x="146386" y="149887"/>
                </a:lnTo>
                <a:lnTo>
                  <a:pt x="179788" y="172078"/>
                </a:lnTo>
                <a:lnTo>
                  <a:pt x="188849" y="172078"/>
                </a:lnTo>
                <a:lnTo>
                  <a:pt x="225092" y="160176"/>
                </a:lnTo>
                <a:lnTo>
                  <a:pt x="181708" y="159178"/>
                </a:lnTo>
                <a:lnTo>
                  <a:pt x="174183" y="157105"/>
                </a:lnTo>
                <a:lnTo>
                  <a:pt x="163433" y="148812"/>
                </a:lnTo>
                <a:lnTo>
                  <a:pt x="160745" y="143283"/>
                </a:lnTo>
                <a:lnTo>
                  <a:pt x="160745" y="130229"/>
                </a:lnTo>
                <a:lnTo>
                  <a:pt x="162972" y="125085"/>
                </a:lnTo>
                <a:lnTo>
                  <a:pt x="167426" y="120938"/>
                </a:lnTo>
                <a:lnTo>
                  <a:pt x="172033" y="116792"/>
                </a:lnTo>
                <a:lnTo>
                  <a:pt x="180172" y="114719"/>
                </a:lnTo>
                <a:lnTo>
                  <a:pt x="229853" y="114719"/>
                </a:lnTo>
                <a:lnTo>
                  <a:pt x="229853" y="102509"/>
                </a:lnTo>
                <a:close/>
              </a:path>
              <a:path w="727075" h="215900">
                <a:moveTo>
                  <a:pt x="235501" y="63118"/>
                </a:moveTo>
                <a:lnTo>
                  <a:pt x="195530" y="63118"/>
                </a:lnTo>
                <a:lnTo>
                  <a:pt x="203520" y="63636"/>
                </a:lnTo>
                <a:lnTo>
                  <a:pt x="210445" y="65191"/>
                </a:lnTo>
                <a:lnTo>
                  <a:pt x="216305" y="67783"/>
                </a:lnTo>
                <a:lnTo>
                  <a:pt x="221100" y="71411"/>
                </a:lnTo>
                <a:lnTo>
                  <a:pt x="226935" y="76940"/>
                </a:lnTo>
                <a:lnTo>
                  <a:pt x="229853" y="84849"/>
                </a:lnTo>
                <a:lnTo>
                  <a:pt x="229853" y="134529"/>
                </a:lnTo>
                <a:lnTo>
                  <a:pt x="233539" y="145817"/>
                </a:lnTo>
                <a:lnTo>
                  <a:pt x="230544" y="153603"/>
                </a:lnTo>
                <a:lnTo>
                  <a:pt x="230544" y="170926"/>
                </a:lnTo>
                <a:lnTo>
                  <a:pt x="246209" y="170926"/>
                </a:lnTo>
                <a:lnTo>
                  <a:pt x="246209" y="114719"/>
                </a:lnTo>
                <a:lnTo>
                  <a:pt x="233078" y="114719"/>
                </a:lnTo>
                <a:lnTo>
                  <a:pt x="233078" y="102509"/>
                </a:lnTo>
                <a:lnTo>
                  <a:pt x="246209" y="102509"/>
                </a:lnTo>
                <a:lnTo>
                  <a:pt x="246209" y="95829"/>
                </a:lnTo>
                <a:lnTo>
                  <a:pt x="245411" y="84849"/>
                </a:lnTo>
                <a:lnTo>
                  <a:pt x="242984" y="75154"/>
                </a:lnTo>
                <a:lnTo>
                  <a:pt x="238952" y="67106"/>
                </a:lnTo>
                <a:lnTo>
                  <a:pt x="235501" y="63118"/>
                </a:lnTo>
                <a:close/>
              </a:path>
              <a:path w="727075" h="215900">
                <a:moveTo>
                  <a:pt x="229853" y="134529"/>
                </a:moveTo>
                <a:lnTo>
                  <a:pt x="226782" y="142515"/>
                </a:lnTo>
                <a:lnTo>
                  <a:pt x="221867" y="148658"/>
                </a:lnTo>
                <a:lnTo>
                  <a:pt x="208507" y="157105"/>
                </a:lnTo>
                <a:lnTo>
                  <a:pt x="200598" y="159178"/>
                </a:lnTo>
                <a:lnTo>
                  <a:pt x="225934" y="159178"/>
                </a:lnTo>
                <a:lnTo>
                  <a:pt x="230468" y="153803"/>
                </a:lnTo>
                <a:lnTo>
                  <a:pt x="230399" y="143283"/>
                </a:lnTo>
                <a:lnTo>
                  <a:pt x="229853" y="139828"/>
                </a:lnTo>
                <a:lnTo>
                  <a:pt x="229853" y="134529"/>
                </a:lnTo>
                <a:close/>
              </a:path>
              <a:path w="727075" h="215900">
                <a:moveTo>
                  <a:pt x="229853" y="134529"/>
                </a:moveTo>
                <a:lnTo>
                  <a:pt x="229853" y="139828"/>
                </a:lnTo>
                <a:lnTo>
                  <a:pt x="230278" y="142515"/>
                </a:lnTo>
                <a:lnTo>
                  <a:pt x="230399" y="143283"/>
                </a:lnTo>
                <a:lnTo>
                  <a:pt x="230472" y="143744"/>
                </a:lnTo>
                <a:lnTo>
                  <a:pt x="230544" y="153603"/>
                </a:lnTo>
                <a:lnTo>
                  <a:pt x="233539" y="145817"/>
                </a:lnTo>
                <a:lnTo>
                  <a:pt x="229853" y="134529"/>
                </a:lnTo>
                <a:close/>
              </a:path>
              <a:path w="727075" h="215900">
                <a:moveTo>
                  <a:pt x="246209" y="102509"/>
                </a:moveTo>
                <a:lnTo>
                  <a:pt x="233078" y="102509"/>
                </a:lnTo>
                <a:lnTo>
                  <a:pt x="233078" y="114719"/>
                </a:lnTo>
                <a:lnTo>
                  <a:pt x="246209" y="114719"/>
                </a:lnTo>
                <a:lnTo>
                  <a:pt x="246209" y="102509"/>
                </a:lnTo>
                <a:close/>
              </a:path>
              <a:path w="727075" h="215900">
                <a:moveTo>
                  <a:pt x="197142" y="48836"/>
                </a:moveTo>
                <a:lnTo>
                  <a:pt x="153988" y="59970"/>
                </a:lnTo>
                <a:lnTo>
                  <a:pt x="147845" y="65191"/>
                </a:lnTo>
                <a:lnTo>
                  <a:pt x="155217" y="77400"/>
                </a:lnTo>
                <a:lnTo>
                  <a:pt x="160131" y="73100"/>
                </a:lnTo>
                <a:lnTo>
                  <a:pt x="166120" y="69645"/>
                </a:lnTo>
                <a:lnTo>
                  <a:pt x="180249" y="64423"/>
                </a:lnTo>
                <a:lnTo>
                  <a:pt x="187697" y="63118"/>
                </a:lnTo>
                <a:lnTo>
                  <a:pt x="235501" y="63118"/>
                </a:lnTo>
                <a:lnTo>
                  <a:pt x="233309" y="60584"/>
                </a:lnTo>
                <a:lnTo>
                  <a:pt x="226297" y="55444"/>
                </a:lnTo>
                <a:lnTo>
                  <a:pt x="217932" y="51773"/>
                </a:lnTo>
                <a:lnTo>
                  <a:pt x="208214" y="49570"/>
                </a:lnTo>
                <a:lnTo>
                  <a:pt x="197142" y="48836"/>
                </a:lnTo>
                <a:close/>
              </a:path>
              <a:path w="727075" h="215900">
                <a:moveTo>
                  <a:pt x="348721" y="171977"/>
                </a:moveTo>
                <a:lnTo>
                  <a:pt x="348721" y="215616"/>
                </a:lnTo>
                <a:lnTo>
                  <a:pt x="364615" y="215616"/>
                </a:lnTo>
                <a:lnTo>
                  <a:pt x="364615" y="172308"/>
                </a:lnTo>
                <a:lnTo>
                  <a:pt x="353788" y="172308"/>
                </a:lnTo>
                <a:lnTo>
                  <a:pt x="348721" y="171977"/>
                </a:lnTo>
                <a:close/>
              </a:path>
              <a:path w="727075" h="215900">
                <a:moveTo>
                  <a:pt x="364615" y="63118"/>
                </a:moveTo>
                <a:lnTo>
                  <a:pt x="357474" y="63118"/>
                </a:lnTo>
                <a:lnTo>
                  <a:pt x="367717" y="63478"/>
                </a:lnTo>
                <a:lnTo>
                  <a:pt x="348721" y="63478"/>
                </a:lnTo>
                <a:lnTo>
                  <a:pt x="348721" y="171977"/>
                </a:lnTo>
                <a:lnTo>
                  <a:pt x="353788" y="172308"/>
                </a:lnTo>
                <a:lnTo>
                  <a:pt x="357705" y="172308"/>
                </a:lnTo>
                <a:lnTo>
                  <a:pt x="363454" y="171977"/>
                </a:lnTo>
                <a:lnTo>
                  <a:pt x="364615" y="171977"/>
                </a:lnTo>
                <a:lnTo>
                  <a:pt x="364615" y="158026"/>
                </a:lnTo>
                <a:lnTo>
                  <a:pt x="354940" y="158026"/>
                </a:lnTo>
                <a:lnTo>
                  <a:pt x="349590" y="157775"/>
                </a:lnTo>
                <a:lnTo>
                  <a:pt x="364615" y="157775"/>
                </a:lnTo>
                <a:lnTo>
                  <a:pt x="364615" y="63118"/>
                </a:lnTo>
                <a:close/>
              </a:path>
              <a:path w="727075" h="215900">
                <a:moveTo>
                  <a:pt x="364615" y="171977"/>
                </a:moveTo>
                <a:lnTo>
                  <a:pt x="363454" y="171977"/>
                </a:lnTo>
                <a:lnTo>
                  <a:pt x="357705" y="172308"/>
                </a:lnTo>
                <a:lnTo>
                  <a:pt x="364615" y="172308"/>
                </a:lnTo>
                <a:lnTo>
                  <a:pt x="364615" y="171977"/>
                </a:lnTo>
                <a:close/>
              </a:path>
              <a:path w="727075" h="215900">
                <a:moveTo>
                  <a:pt x="358165" y="48605"/>
                </a:moveTo>
                <a:lnTo>
                  <a:pt x="354710" y="48605"/>
                </a:lnTo>
                <a:lnTo>
                  <a:pt x="337419" y="49714"/>
                </a:lnTo>
                <a:lnTo>
                  <a:pt x="297811" y="64961"/>
                </a:lnTo>
                <a:lnTo>
                  <a:pt x="277770" y="110111"/>
                </a:lnTo>
                <a:lnTo>
                  <a:pt x="278433" y="117526"/>
                </a:lnTo>
                <a:lnTo>
                  <a:pt x="297811" y="155953"/>
                </a:lnTo>
                <a:lnTo>
                  <a:pt x="337302" y="171301"/>
                </a:lnTo>
                <a:lnTo>
                  <a:pt x="338357" y="171301"/>
                </a:lnTo>
                <a:lnTo>
                  <a:pt x="348721" y="171977"/>
                </a:lnTo>
                <a:lnTo>
                  <a:pt x="348721" y="157775"/>
                </a:lnTo>
                <a:lnTo>
                  <a:pt x="346964" y="157775"/>
                </a:lnTo>
                <a:lnTo>
                  <a:pt x="336684" y="156471"/>
                </a:lnTo>
                <a:lnTo>
                  <a:pt x="300806" y="135912"/>
                </a:lnTo>
                <a:lnTo>
                  <a:pt x="297899" y="130541"/>
                </a:lnTo>
                <a:lnTo>
                  <a:pt x="297782" y="130325"/>
                </a:lnTo>
                <a:lnTo>
                  <a:pt x="295683" y="124336"/>
                </a:lnTo>
                <a:lnTo>
                  <a:pt x="294346" y="117526"/>
                </a:lnTo>
                <a:lnTo>
                  <a:pt x="293895" y="110111"/>
                </a:lnTo>
                <a:lnTo>
                  <a:pt x="294327" y="102913"/>
                </a:lnTo>
                <a:lnTo>
                  <a:pt x="321308" y="68877"/>
                </a:lnTo>
                <a:lnTo>
                  <a:pt x="345323" y="63478"/>
                </a:lnTo>
                <a:lnTo>
                  <a:pt x="348721" y="63478"/>
                </a:lnTo>
                <a:lnTo>
                  <a:pt x="348721" y="49016"/>
                </a:lnTo>
                <a:lnTo>
                  <a:pt x="364615" y="49016"/>
                </a:lnTo>
                <a:lnTo>
                  <a:pt x="358165" y="48605"/>
                </a:lnTo>
                <a:close/>
              </a:path>
              <a:path w="727075" h="215900">
                <a:moveTo>
                  <a:pt x="364615" y="49016"/>
                </a:moveTo>
                <a:lnTo>
                  <a:pt x="364615" y="63478"/>
                </a:lnTo>
                <a:lnTo>
                  <a:pt x="367433" y="63478"/>
                </a:lnTo>
                <a:lnTo>
                  <a:pt x="376806" y="64558"/>
                </a:lnTo>
                <a:lnTo>
                  <a:pt x="376578" y="64558"/>
                </a:lnTo>
                <a:lnTo>
                  <a:pt x="384469" y="66228"/>
                </a:lnTo>
                <a:lnTo>
                  <a:pt x="391798" y="68647"/>
                </a:lnTo>
                <a:lnTo>
                  <a:pt x="418122" y="96319"/>
                </a:lnTo>
                <a:lnTo>
                  <a:pt x="419902" y="110111"/>
                </a:lnTo>
                <a:lnTo>
                  <a:pt x="419455" y="117526"/>
                </a:lnTo>
                <a:lnTo>
                  <a:pt x="418116" y="124336"/>
                </a:lnTo>
                <a:lnTo>
                  <a:pt x="415962" y="130325"/>
                </a:lnTo>
                <a:lnTo>
                  <a:pt x="415885" y="130541"/>
                </a:lnTo>
                <a:lnTo>
                  <a:pt x="384469" y="154916"/>
                </a:lnTo>
                <a:lnTo>
                  <a:pt x="366486" y="157775"/>
                </a:lnTo>
                <a:lnTo>
                  <a:pt x="364615" y="157775"/>
                </a:lnTo>
                <a:lnTo>
                  <a:pt x="364615" y="171977"/>
                </a:lnTo>
                <a:lnTo>
                  <a:pt x="363454" y="171977"/>
                </a:lnTo>
                <a:lnTo>
                  <a:pt x="375212" y="171301"/>
                </a:lnTo>
                <a:lnTo>
                  <a:pt x="390646" y="168277"/>
                </a:lnTo>
                <a:lnTo>
                  <a:pt x="424365" y="147257"/>
                </a:lnTo>
                <a:lnTo>
                  <a:pt x="436027" y="110111"/>
                </a:lnTo>
                <a:lnTo>
                  <a:pt x="434745" y="96319"/>
                </a:lnTo>
                <a:lnTo>
                  <a:pt x="404252" y="57892"/>
                </a:lnTo>
                <a:lnTo>
                  <a:pt x="375572" y="49714"/>
                </a:lnTo>
                <a:lnTo>
                  <a:pt x="364615" y="49016"/>
                </a:lnTo>
                <a:close/>
              </a:path>
              <a:path w="727075" h="215900">
                <a:moveTo>
                  <a:pt x="364615" y="157775"/>
                </a:moveTo>
                <a:lnTo>
                  <a:pt x="349590" y="157775"/>
                </a:lnTo>
                <a:lnTo>
                  <a:pt x="354940" y="158026"/>
                </a:lnTo>
                <a:lnTo>
                  <a:pt x="357474" y="158026"/>
                </a:lnTo>
                <a:lnTo>
                  <a:pt x="364615" y="157775"/>
                </a:lnTo>
                <a:close/>
              </a:path>
              <a:path w="727075" h="215900">
                <a:moveTo>
                  <a:pt x="364615" y="157775"/>
                </a:moveTo>
                <a:lnTo>
                  <a:pt x="357474" y="158026"/>
                </a:lnTo>
                <a:lnTo>
                  <a:pt x="364615" y="158026"/>
                </a:lnTo>
                <a:lnTo>
                  <a:pt x="364615" y="157775"/>
                </a:lnTo>
                <a:close/>
              </a:path>
              <a:path w="727075" h="215900">
                <a:moveTo>
                  <a:pt x="364615" y="0"/>
                </a:moveTo>
                <a:lnTo>
                  <a:pt x="348721" y="0"/>
                </a:lnTo>
                <a:lnTo>
                  <a:pt x="348721" y="63478"/>
                </a:lnTo>
                <a:lnTo>
                  <a:pt x="345323" y="63478"/>
                </a:lnTo>
                <a:lnTo>
                  <a:pt x="354940" y="63118"/>
                </a:lnTo>
                <a:lnTo>
                  <a:pt x="364615" y="63118"/>
                </a:lnTo>
                <a:lnTo>
                  <a:pt x="364615" y="49016"/>
                </a:lnTo>
                <a:lnTo>
                  <a:pt x="348303" y="49016"/>
                </a:lnTo>
                <a:lnTo>
                  <a:pt x="354710" y="48605"/>
                </a:lnTo>
                <a:lnTo>
                  <a:pt x="364615" y="48605"/>
                </a:lnTo>
                <a:lnTo>
                  <a:pt x="364615" y="0"/>
                </a:lnTo>
                <a:close/>
              </a:path>
              <a:path w="727075" h="215900">
                <a:moveTo>
                  <a:pt x="357474" y="63118"/>
                </a:moveTo>
                <a:lnTo>
                  <a:pt x="354940" y="63118"/>
                </a:lnTo>
                <a:lnTo>
                  <a:pt x="345323" y="63478"/>
                </a:lnTo>
                <a:lnTo>
                  <a:pt x="367717" y="63478"/>
                </a:lnTo>
                <a:lnTo>
                  <a:pt x="357474" y="63118"/>
                </a:lnTo>
                <a:close/>
              </a:path>
              <a:path w="727075" h="215900">
                <a:moveTo>
                  <a:pt x="364615" y="48605"/>
                </a:moveTo>
                <a:lnTo>
                  <a:pt x="358165" y="48605"/>
                </a:lnTo>
                <a:lnTo>
                  <a:pt x="364615" y="49016"/>
                </a:lnTo>
                <a:lnTo>
                  <a:pt x="364615" y="48605"/>
                </a:lnTo>
                <a:close/>
              </a:path>
              <a:path w="727075" h="215900">
                <a:moveTo>
                  <a:pt x="544348" y="102509"/>
                </a:moveTo>
                <a:lnTo>
                  <a:pt x="505878" y="102509"/>
                </a:lnTo>
                <a:lnTo>
                  <a:pt x="497671" y="102812"/>
                </a:lnTo>
                <a:lnTo>
                  <a:pt x="463492" y="119786"/>
                </a:lnTo>
                <a:lnTo>
                  <a:pt x="459115" y="143744"/>
                </a:lnTo>
                <a:lnTo>
                  <a:pt x="460881" y="149887"/>
                </a:lnTo>
                <a:lnTo>
                  <a:pt x="494283" y="172078"/>
                </a:lnTo>
                <a:lnTo>
                  <a:pt x="503344" y="172078"/>
                </a:lnTo>
                <a:lnTo>
                  <a:pt x="539587" y="160176"/>
                </a:lnTo>
                <a:lnTo>
                  <a:pt x="496203" y="159178"/>
                </a:lnTo>
                <a:lnTo>
                  <a:pt x="488678" y="157105"/>
                </a:lnTo>
                <a:lnTo>
                  <a:pt x="477928" y="148812"/>
                </a:lnTo>
                <a:lnTo>
                  <a:pt x="475240" y="143283"/>
                </a:lnTo>
                <a:lnTo>
                  <a:pt x="475240" y="130229"/>
                </a:lnTo>
                <a:lnTo>
                  <a:pt x="477467" y="125085"/>
                </a:lnTo>
                <a:lnTo>
                  <a:pt x="481921" y="120938"/>
                </a:lnTo>
                <a:lnTo>
                  <a:pt x="486528" y="116792"/>
                </a:lnTo>
                <a:lnTo>
                  <a:pt x="494667" y="114719"/>
                </a:lnTo>
                <a:lnTo>
                  <a:pt x="544348" y="114719"/>
                </a:lnTo>
                <a:lnTo>
                  <a:pt x="544348" y="102509"/>
                </a:lnTo>
                <a:close/>
              </a:path>
              <a:path w="727075" h="215900">
                <a:moveTo>
                  <a:pt x="549996" y="63118"/>
                </a:moveTo>
                <a:lnTo>
                  <a:pt x="510024" y="63118"/>
                </a:lnTo>
                <a:lnTo>
                  <a:pt x="518015" y="63636"/>
                </a:lnTo>
                <a:lnTo>
                  <a:pt x="524940" y="65191"/>
                </a:lnTo>
                <a:lnTo>
                  <a:pt x="530800" y="67783"/>
                </a:lnTo>
                <a:lnTo>
                  <a:pt x="535594" y="71411"/>
                </a:lnTo>
                <a:lnTo>
                  <a:pt x="541430" y="76940"/>
                </a:lnTo>
                <a:lnTo>
                  <a:pt x="544348" y="84849"/>
                </a:lnTo>
                <a:lnTo>
                  <a:pt x="544348" y="134529"/>
                </a:lnTo>
                <a:lnTo>
                  <a:pt x="548034" y="145817"/>
                </a:lnTo>
                <a:lnTo>
                  <a:pt x="545039" y="153603"/>
                </a:lnTo>
                <a:lnTo>
                  <a:pt x="545039" y="170926"/>
                </a:lnTo>
                <a:lnTo>
                  <a:pt x="560703" y="170926"/>
                </a:lnTo>
                <a:lnTo>
                  <a:pt x="560703" y="114719"/>
                </a:lnTo>
                <a:lnTo>
                  <a:pt x="547573" y="114719"/>
                </a:lnTo>
                <a:lnTo>
                  <a:pt x="547573" y="102509"/>
                </a:lnTo>
                <a:lnTo>
                  <a:pt x="560703" y="102509"/>
                </a:lnTo>
                <a:lnTo>
                  <a:pt x="560703" y="95829"/>
                </a:lnTo>
                <a:lnTo>
                  <a:pt x="559906" y="84849"/>
                </a:lnTo>
                <a:lnTo>
                  <a:pt x="557478" y="75154"/>
                </a:lnTo>
                <a:lnTo>
                  <a:pt x="553447" y="67106"/>
                </a:lnTo>
                <a:lnTo>
                  <a:pt x="549996" y="63118"/>
                </a:lnTo>
                <a:close/>
              </a:path>
              <a:path w="727075" h="215900">
                <a:moveTo>
                  <a:pt x="544348" y="134529"/>
                </a:moveTo>
                <a:lnTo>
                  <a:pt x="541276" y="142515"/>
                </a:lnTo>
                <a:lnTo>
                  <a:pt x="536362" y="148658"/>
                </a:lnTo>
                <a:lnTo>
                  <a:pt x="523001" y="157105"/>
                </a:lnTo>
                <a:lnTo>
                  <a:pt x="515092" y="159178"/>
                </a:lnTo>
                <a:lnTo>
                  <a:pt x="540429" y="159178"/>
                </a:lnTo>
                <a:lnTo>
                  <a:pt x="544962" y="153803"/>
                </a:lnTo>
                <a:lnTo>
                  <a:pt x="544894" y="143283"/>
                </a:lnTo>
                <a:lnTo>
                  <a:pt x="544348" y="139828"/>
                </a:lnTo>
                <a:lnTo>
                  <a:pt x="544348" y="134529"/>
                </a:lnTo>
                <a:close/>
              </a:path>
              <a:path w="727075" h="215900">
                <a:moveTo>
                  <a:pt x="544348" y="134529"/>
                </a:moveTo>
                <a:lnTo>
                  <a:pt x="544348" y="139828"/>
                </a:lnTo>
                <a:lnTo>
                  <a:pt x="544772" y="142515"/>
                </a:lnTo>
                <a:lnTo>
                  <a:pt x="544894" y="143283"/>
                </a:lnTo>
                <a:lnTo>
                  <a:pt x="544966" y="143744"/>
                </a:lnTo>
                <a:lnTo>
                  <a:pt x="545039" y="153603"/>
                </a:lnTo>
                <a:lnTo>
                  <a:pt x="548034" y="145817"/>
                </a:lnTo>
                <a:lnTo>
                  <a:pt x="544348" y="134529"/>
                </a:lnTo>
                <a:close/>
              </a:path>
              <a:path w="727075" h="215900">
                <a:moveTo>
                  <a:pt x="560703" y="102509"/>
                </a:moveTo>
                <a:lnTo>
                  <a:pt x="547573" y="102509"/>
                </a:lnTo>
                <a:lnTo>
                  <a:pt x="547573" y="114719"/>
                </a:lnTo>
                <a:lnTo>
                  <a:pt x="560703" y="114719"/>
                </a:lnTo>
                <a:lnTo>
                  <a:pt x="560703" y="102509"/>
                </a:lnTo>
                <a:close/>
              </a:path>
              <a:path w="727075" h="215900">
                <a:moveTo>
                  <a:pt x="511637" y="48836"/>
                </a:moveTo>
                <a:lnTo>
                  <a:pt x="468483" y="59970"/>
                </a:lnTo>
                <a:lnTo>
                  <a:pt x="462340" y="65191"/>
                </a:lnTo>
                <a:lnTo>
                  <a:pt x="469711" y="77400"/>
                </a:lnTo>
                <a:lnTo>
                  <a:pt x="474626" y="73100"/>
                </a:lnTo>
                <a:lnTo>
                  <a:pt x="480615" y="69645"/>
                </a:lnTo>
                <a:lnTo>
                  <a:pt x="494744" y="64423"/>
                </a:lnTo>
                <a:lnTo>
                  <a:pt x="502192" y="63118"/>
                </a:lnTo>
                <a:lnTo>
                  <a:pt x="549996" y="63118"/>
                </a:lnTo>
                <a:lnTo>
                  <a:pt x="547803" y="60584"/>
                </a:lnTo>
                <a:lnTo>
                  <a:pt x="540792" y="55444"/>
                </a:lnTo>
                <a:lnTo>
                  <a:pt x="532427" y="51773"/>
                </a:lnTo>
                <a:lnTo>
                  <a:pt x="522709" y="49570"/>
                </a:lnTo>
                <a:lnTo>
                  <a:pt x="511637" y="48836"/>
                </a:lnTo>
                <a:close/>
              </a:path>
              <a:path w="727075" h="215900">
                <a:moveTo>
                  <a:pt x="619908" y="49988"/>
                </a:moveTo>
                <a:lnTo>
                  <a:pt x="604243" y="49988"/>
                </a:lnTo>
                <a:lnTo>
                  <a:pt x="604243" y="215616"/>
                </a:lnTo>
                <a:lnTo>
                  <a:pt x="620599" y="215616"/>
                </a:lnTo>
                <a:lnTo>
                  <a:pt x="620599" y="147917"/>
                </a:lnTo>
                <a:lnTo>
                  <a:pt x="618065" y="143974"/>
                </a:lnTo>
                <a:lnTo>
                  <a:pt x="614840" y="136689"/>
                </a:lnTo>
                <a:lnTo>
                  <a:pt x="612536" y="128655"/>
                </a:lnTo>
                <a:lnTo>
                  <a:pt x="611154" y="119873"/>
                </a:lnTo>
                <a:lnTo>
                  <a:pt x="610704" y="110572"/>
                </a:lnTo>
                <a:lnTo>
                  <a:pt x="610693" y="110342"/>
                </a:lnTo>
                <a:lnTo>
                  <a:pt x="611121" y="101516"/>
                </a:lnTo>
                <a:lnTo>
                  <a:pt x="611154" y="100825"/>
                </a:lnTo>
                <a:lnTo>
                  <a:pt x="612354" y="93238"/>
                </a:lnTo>
                <a:lnTo>
                  <a:pt x="612430" y="92758"/>
                </a:lnTo>
                <a:lnTo>
                  <a:pt x="612536" y="92086"/>
                </a:lnTo>
                <a:lnTo>
                  <a:pt x="614840" y="84124"/>
                </a:lnTo>
                <a:lnTo>
                  <a:pt x="618065" y="76940"/>
                </a:lnTo>
                <a:lnTo>
                  <a:pt x="619908" y="73961"/>
                </a:lnTo>
                <a:lnTo>
                  <a:pt x="619908" y="49988"/>
                </a:lnTo>
                <a:close/>
              </a:path>
              <a:path w="727075" h="215900">
                <a:moveTo>
                  <a:pt x="666671" y="48836"/>
                </a:moveTo>
                <a:lnTo>
                  <a:pt x="658175" y="49325"/>
                </a:lnTo>
                <a:lnTo>
                  <a:pt x="658688" y="49325"/>
                </a:lnTo>
                <a:lnTo>
                  <a:pt x="651582" y="50621"/>
                </a:lnTo>
                <a:lnTo>
                  <a:pt x="619908" y="73961"/>
                </a:lnTo>
                <a:lnTo>
                  <a:pt x="619908" y="86384"/>
                </a:lnTo>
                <a:lnTo>
                  <a:pt x="618310" y="110342"/>
                </a:lnTo>
                <a:lnTo>
                  <a:pt x="618295" y="110572"/>
                </a:lnTo>
                <a:lnTo>
                  <a:pt x="620599" y="134990"/>
                </a:lnTo>
                <a:lnTo>
                  <a:pt x="620599" y="147917"/>
                </a:lnTo>
                <a:lnTo>
                  <a:pt x="651755" y="170293"/>
                </a:lnTo>
                <a:lnTo>
                  <a:pt x="666671" y="172078"/>
                </a:lnTo>
                <a:lnTo>
                  <a:pt x="674337" y="171632"/>
                </a:lnTo>
                <a:lnTo>
                  <a:pt x="674845" y="171632"/>
                </a:lnTo>
                <a:lnTo>
                  <a:pt x="706820" y="157565"/>
                </a:lnTo>
                <a:lnTo>
                  <a:pt x="656919" y="157565"/>
                </a:lnTo>
                <a:lnTo>
                  <a:pt x="649163" y="155646"/>
                </a:lnTo>
                <a:lnTo>
                  <a:pt x="626225" y="135393"/>
                </a:lnTo>
                <a:lnTo>
                  <a:pt x="626127" y="135221"/>
                </a:lnTo>
                <a:lnTo>
                  <a:pt x="623608" y="129606"/>
                </a:lnTo>
                <a:lnTo>
                  <a:pt x="621808" y="123587"/>
                </a:lnTo>
                <a:lnTo>
                  <a:pt x="620728" y="117166"/>
                </a:lnTo>
                <a:lnTo>
                  <a:pt x="620381" y="110572"/>
                </a:lnTo>
                <a:lnTo>
                  <a:pt x="620403" y="100825"/>
                </a:lnTo>
                <a:lnTo>
                  <a:pt x="622176" y="93238"/>
                </a:lnTo>
                <a:lnTo>
                  <a:pt x="622288" y="92758"/>
                </a:lnTo>
                <a:lnTo>
                  <a:pt x="649163" y="65114"/>
                </a:lnTo>
                <a:lnTo>
                  <a:pt x="656919" y="63118"/>
                </a:lnTo>
                <a:lnTo>
                  <a:pt x="706670" y="63118"/>
                </a:lnTo>
                <a:lnTo>
                  <a:pt x="704075" y="60872"/>
                </a:lnTo>
                <a:lnTo>
                  <a:pt x="697539" y="56668"/>
                </a:lnTo>
                <a:lnTo>
                  <a:pt x="690513" y="53241"/>
                </a:lnTo>
                <a:lnTo>
                  <a:pt x="683026" y="50794"/>
                </a:lnTo>
                <a:lnTo>
                  <a:pt x="675079" y="49325"/>
                </a:lnTo>
                <a:lnTo>
                  <a:pt x="666671" y="48836"/>
                </a:lnTo>
                <a:close/>
              </a:path>
              <a:path w="727075" h="215900">
                <a:moveTo>
                  <a:pt x="706670" y="63118"/>
                </a:moveTo>
                <a:lnTo>
                  <a:pt x="674119" y="63118"/>
                </a:lnTo>
                <a:lnTo>
                  <a:pt x="681798" y="65114"/>
                </a:lnTo>
                <a:lnTo>
                  <a:pt x="695312" y="73100"/>
                </a:lnTo>
                <a:lnTo>
                  <a:pt x="700687" y="78629"/>
                </a:lnTo>
                <a:lnTo>
                  <a:pt x="708673" y="92758"/>
                </a:lnTo>
                <a:lnTo>
                  <a:pt x="710633" y="100825"/>
                </a:lnTo>
                <a:lnTo>
                  <a:pt x="710657" y="110572"/>
                </a:lnTo>
                <a:lnTo>
                  <a:pt x="710295" y="117166"/>
                </a:lnTo>
                <a:lnTo>
                  <a:pt x="709172" y="123587"/>
                </a:lnTo>
                <a:lnTo>
                  <a:pt x="707300" y="129606"/>
                </a:lnTo>
                <a:lnTo>
                  <a:pt x="704787" y="134990"/>
                </a:lnTo>
                <a:lnTo>
                  <a:pt x="704680" y="135221"/>
                </a:lnTo>
                <a:lnTo>
                  <a:pt x="674119" y="157565"/>
                </a:lnTo>
                <a:lnTo>
                  <a:pt x="706820" y="157565"/>
                </a:lnTo>
                <a:lnTo>
                  <a:pt x="726429" y="119873"/>
                </a:lnTo>
                <a:lnTo>
                  <a:pt x="726535" y="119268"/>
                </a:lnTo>
                <a:lnTo>
                  <a:pt x="727012" y="110572"/>
                </a:lnTo>
                <a:lnTo>
                  <a:pt x="727025" y="110342"/>
                </a:lnTo>
                <a:lnTo>
                  <a:pt x="726535" y="101516"/>
                </a:lnTo>
                <a:lnTo>
                  <a:pt x="725067" y="93238"/>
                </a:lnTo>
                <a:lnTo>
                  <a:pt x="722678" y="85693"/>
                </a:lnTo>
                <a:lnTo>
                  <a:pt x="722619" y="85506"/>
                </a:lnTo>
                <a:lnTo>
                  <a:pt x="719193" y="78322"/>
                </a:lnTo>
                <a:lnTo>
                  <a:pt x="714902" y="71699"/>
                </a:lnTo>
                <a:lnTo>
                  <a:pt x="709863" y="65882"/>
                </a:lnTo>
                <a:lnTo>
                  <a:pt x="706670" y="63118"/>
                </a:lnTo>
                <a:close/>
              </a:path>
              <a:path w="727075" h="215900">
                <a:moveTo>
                  <a:pt x="619908" y="73961"/>
                </a:moveTo>
                <a:lnTo>
                  <a:pt x="610693" y="110342"/>
                </a:lnTo>
                <a:lnTo>
                  <a:pt x="611023" y="117166"/>
                </a:lnTo>
                <a:lnTo>
                  <a:pt x="611125" y="119268"/>
                </a:lnTo>
                <a:lnTo>
                  <a:pt x="620599" y="147917"/>
                </a:lnTo>
                <a:lnTo>
                  <a:pt x="620599" y="134990"/>
                </a:lnTo>
                <a:lnTo>
                  <a:pt x="618295" y="110572"/>
                </a:lnTo>
                <a:lnTo>
                  <a:pt x="619908" y="86384"/>
                </a:lnTo>
                <a:lnTo>
                  <a:pt x="619908" y="73961"/>
                </a:lnTo>
                <a:close/>
              </a:path>
            </a:pathLst>
          </a:custGeom>
          <a:solidFill>
            <a:srgbClr val="08094B"/>
          </a:solidFill>
        </p:spPr>
        <p:txBody>
          <a:bodyPr wrap="square" lIns="0" tIns="0" rIns="0" bIns="0" rtlCol="0"/>
          <a:lstStyle/>
          <a:p>
            <a:endParaRPr sz="900">
              <a:latin typeface="Montserrat" pitchFamily="2" charset="-52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478720" y="4929679"/>
            <a:ext cx="353827" cy="105066"/>
          </a:xfrm>
          <a:custGeom>
            <a:avLst/>
            <a:gdLst/>
            <a:ahLst/>
            <a:cxnLst/>
            <a:rect l="l" t="t" r="r" b="b"/>
            <a:pathLst>
              <a:path w="727075" h="215900">
                <a:moveTo>
                  <a:pt x="16355" y="49988"/>
                </a:moveTo>
                <a:lnTo>
                  <a:pt x="0" y="49988"/>
                </a:lnTo>
                <a:lnTo>
                  <a:pt x="0" y="170926"/>
                </a:lnTo>
                <a:lnTo>
                  <a:pt x="16355" y="170926"/>
                </a:lnTo>
                <a:lnTo>
                  <a:pt x="16355" y="117483"/>
                </a:lnTo>
                <a:lnTo>
                  <a:pt x="108960" y="117483"/>
                </a:lnTo>
                <a:lnTo>
                  <a:pt x="108960" y="103431"/>
                </a:lnTo>
                <a:lnTo>
                  <a:pt x="16355" y="103431"/>
                </a:lnTo>
                <a:lnTo>
                  <a:pt x="16355" y="49988"/>
                </a:lnTo>
                <a:close/>
              </a:path>
              <a:path w="727075" h="215900">
                <a:moveTo>
                  <a:pt x="108960" y="117483"/>
                </a:moveTo>
                <a:lnTo>
                  <a:pt x="92604" y="117483"/>
                </a:lnTo>
                <a:lnTo>
                  <a:pt x="92604" y="170926"/>
                </a:lnTo>
                <a:lnTo>
                  <a:pt x="108960" y="170926"/>
                </a:lnTo>
                <a:lnTo>
                  <a:pt x="108960" y="117483"/>
                </a:lnTo>
                <a:close/>
              </a:path>
              <a:path w="727075" h="215900">
                <a:moveTo>
                  <a:pt x="108960" y="49988"/>
                </a:moveTo>
                <a:lnTo>
                  <a:pt x="92604" y="49988"/>
                </a:lnTo>
                <a:lnTo>
                  <a:pt x="92604" y="103431"/>
                </a:lnTo>
                <a:lnTo>
                  <a:pt x="108960" y="103431"/>
                </a:lnTo>
                <a:lnTo>
                  <a:pt x="108960" y="49988"/>
                </a:lnTo>
                <a:close/>
              </a:path>
              <a:path w="727075" h="215900">
                <a:moveTo>
                  <a:pt x="229853" y="102509"/>
                </a:moveTo>
                <a:lnTo>
                  <a:pt x="191383" y="102509"/>
                </a:lnTo>
                <a:lnTo>
                  <a:pt x="183177" y="102812"/>
                </a:lnTo>
                <a:lnTo>
                  <a:pt x="148997" y="119786"/>
                </a:lnTo>
                <a:lnTo>
                  <a:pt x="144620" y="143744"/>
                </a:lnTo>
                <a:lnTo>
                  <a:pt x="146386" y="149887"/>
                </a:lnTo>
                <a:lnTo>
                  <a:pt x="179788" y="172078"/>
                </a:lnTo>
                <a:lnTo>
                  <a:pt x="188849" y="172078"/>
                </a:lnTo>
                <a:lnTo>
                  <a:pt x="225092" y="160176"/>
                </a:lnTo>
                <a:lnTo>
                  <a:pt x="181708" y="159178"/>
                </a:lnTo>
                <a:lnTo>
                  <a:pt x="174183" y="157105"/>
                </a:lnTo>
                <a:lnTo>
                  <a:pt x="163433" y="148812"/>
                </a:lnTo>
                <a:lnTo>
                  <a:pt x="160745" y="143283"/>
                </a:lnTo>
                <a:lnTo>
                  <a:pt x="160745" y="130229"/>
                </a:lnTo>
                <a:lnTo>
                  <a:pt x="162972" y="125085"/>
                </a:lnTo>
                <a:lnTo>
                  <a:pt x="167426" y="120938"/>
                </a:lnTo>
                <a:lnTo>
                  <a:pt x="172033" y="116792"/>
                </a:lnTo>
                <a:lnTo>
                  <a:pt x="180172" y="114719"/>
                </a:lnTo>
                <a:lnTo>
                  <a:pt x="229853" y="114719"/>
                </a:lnTo>
                <a:lnTo>
                  <a:pt x="229853" y="102509"/>
                </a:lnTo>
                <a:close/>
              </a:path>
              <a:path w="727075" h="215900">
                <a:moveTo>
                  <a:pt x="235501" y="63118"/>
                </a:moveTo>
                <a:lnTo>
                  <a:pt x="195530" y="63118"/>
                </a:lnTo>
                <a:lnTo>
                  <a:pt x="203520" y="63636"/>
                </a:lnTo>
                <a:lnTo>
                  <a:pt x="210445" y="65191"/>
                </a:lnTo>
                <a:lnTo>
                  <a:pt x="216305" y="67783"/>
                </a:lnTo>
                <a:lnTo>
                  <a:pt x="221100" y="71411"/>
                </a:lnTo>
                <a:lnTo>
                  <a:pt x="226935" y="76940"/>
                </a:lnTo>
                <a:lnTo>
                  <a:pt x="229853" y="84849"/>
                </a:lnTo>
                <a:lnTo>
                  <a:pt x="229853" y="134529"/>
                </a:lnTo>
                <a:lnTo>
                  <a:pt x="233539" y="145817"/>
                </a:lnTo>
                <a:lnTo>
                  <a:pt x="230544" y="153603"/>
                </a:lnTo>
                <a:lnTo>
                  <a:pt x="230544" y="170926"/>
                </a:lnTo>
                <a:lnTo>
                  <a:pt x="246209" y="170926"/>
                </a:lnTo>
                <a:lnTo>
                  <a:pt x="246209" y="114719"/>
                </a:lnTo>
                <a:lnTo>
                  <a:pt x="233078" y="114719"/>
                </a:lnTo>
                <a:lnTo>
                  <a:pt x="233078" y="102509"/>
                </a:lnTo>
                <a:lnTo>
                  <a:pt x="246209" y="102509"/>
                </a:lnTo>
                <a:lnTo>
                  <a:pt x="246209" y="95829"/>
                </a:lnTo>
                <a:lnTo>
                  <a:pt x="245411" y="84849"/>
                </a:lnTo>
                <a:lnTo>
                  <a:pt x="242984" y="75154"/>
                </a:lnTo>
                <a:lnTo>
                  <a:pt x="238952" y="67106"/>
                </a:lnTo>
                <a:lnTo>
                  <a:pt x="235501" y="63118"/>
                </a:lnTo>
                <a:close/>
              </a:path>
              <a:path w="727075" h="215900">
                <a:moveTo>
                  <a:pt x="229853" y="134529"/>
                </a:moveTo>
                <a:lnTo>
                  <a:pt x="226782" y="142515"/>
                </a:lnTo>
                <a:lnTo>
                  <a:pt x="221867" y="148658"/>
                </a:lnTo>
                <a:lnTo>
                  <a:pt x="208507" y="157105"/>
                </a:lnTo>
                <a:lnTo>
                  <a:pt x="200598" y="159178"/>
                </a:lnTo>
                <a:lnTo>
                  <a:pt x="225934" y="159178"/>
                </a:lnTo>
                <a:lnTo>
                  <a:pt x="230468" y="153803"/>
                </a:lnTo>
                <a:lnTo>
                  <a:pt x="230399" y="143283"/>
                </a:lnTo>
                <a:lnTo>
                  <a:pt x="229853" y="139828"/>
                </a:lnTo>
                <a:lnTo>
                  <a:pt x="229853" y="134529"/>
                </a:lnTo>
                <a:close/>
              </a:path>
              <a:path w="727075" h="215900">
                <a:moveTo>
                  <a:pt x="229853" y="134529"/>
                </a:moveTo>
                <a:lnTo>
                  <a:pt x="229853" y="139828"/>
                </a:lnTo>
                <a:lnTo>
                  <a:pt x="230278" y="142515"/>
                </a:lnTo>
                <a:lnTo>
                  <a:pt x="230399" y="143283"/>
                </a:lnTo>
                <a:lnTo>
                  <a:pt x="230472" y="143744"/>
                </a:lnTo>
                <a:lnTo>
                  <a:pt x="230544" y="153603"/>
                </a:lnTo>
                <a:lnTo>
                  <a:pt x="233539" y="145817"/>
                </a:lnTo>
                <a:lnTo>
                  <a:pt x="229853" y="134529"/>
                </a:lnTo>
                <a:close/>
              </a:path>
              <a:path w="727075" h="215900">
                <a:moveTo>
                  <a:pt x="246209" y="102509"/>
                </a:moveTo>
                <a:lnTo>
                  <a:pt x="233078" y="102509"/>
                </a:lnTo>
                <a:lnTo>
                  <a:pt x="233078" y="114719"/>
                </a:lnTo>
                <a:lnTo>
                  <a:pt x="246209" y="114719"/>
                </a:lnTo>
                <a:lnTo>
                  <a:pt x="246209" y="102509"/>
                </a:lnTo>
                <a:close/>
              </a:path>
              <a:path w="727075" h="215900">
                <a:moveTo>
                  <a:pt x="197142" y="48836"/>
                </a:moveTo>
                <a:lnTo>
                  <a:pt x="153988" y="59970"/>
                </a:lnTo>
                <a:lnTo>
                  <a:pt x="147845" y="65191"/>
                </a:lnTo>
                <a:lnTo>
                  <a:pt x="155217" y="77400"/>
                </a:lnTo>
                <a:lnTo>
                  <a:pt x="160131" y="73100"/>
                </a:lnTo>
                <a:lnTo>
                  <a:pt x="166120" y="69645"/>
                </a:lnTo>
                <a:lnTo>
                  <a:pt x="180249" y="64423"/>
                </a:lnTo>
                <a:lnTo>
                  <a:pt x="187697" y="63118"/>
                </a:lnTo>
                <a:lnTo>
                  <a:pt x="235501" y="63118"/>
                </a:lnTo>
                <a:lnTo>
                  <a:pt x="233309" y="60584"/>
                </a:lnTo>
                <a:lnTo>
                  <a:pt x="226297" y="55444"/>
                </a:lnTo>
                <a:lnTo>
                  <a:pt x="217932" y="51773"/>
                </a:lnTo>
                <a:lnTo>
                  <a:pt x="208214" y="49570"/>
                </a:lnTo>
                <a:lnTo>
                  <a:pt x="197142" y="48836"/>
                </a:lnTo>
                <a:close/>
              </a:path>
              <a:path w="727075" h="215900">
                <a:moveTo>
                  <a:pt x="348721" y="171977"/>
                </a:moveTo>
                <a:lnTo>
                  <a:pt x="348721" y="215616"/>
                </a:lnTo>
                <a:lnTo>
                  <a:pt x="364615" y="215616"/>
                </a:lnTo>
                <a:lnTo>
                  <a:pt x="364615" y="172308"/>
                </a:lnTo>
                <a:lnTo>
                  <a:pt x="353788" y="172308"/>
                </a:lnTo>
                <a:lnTo>
                  <a:pt x="348721" y="171977"/>
                </a:lnTo>
                <a:close/>
              </a:path>
              <a:path w="727075" h="215900">
                <a:moveTo>
                  <a:pt x="364615" y="63118"/>
                </a:moveTo>
                <a:lnTo>
                  <a:pt x="357474" y="63118"/>
                </a:lnTo>
                <a:lnTo>
                  <a:pt x="367717" y="63478"/>
                </a:lnTo>
                <a:lnTo>
                  <a:pt x="348721" y="63478"/>
                </a:lnTo>
                <a:lnTo>
                  <a:pt x="348721" y="171977"/>
                </a:lnTo>
                <a:lnTo>
                  <a:pt x="353788" y="172308"/>
                </a:lnTo>
                <a:lnTo>
                  <a:pt x="357705" y="172308"/>
                </a:lnTo>
                <a:lnTo>
                  <a:pt x="363454" y="171977"/>
                </a:lnTo>
                <a:lnTo>
                  <a:pt x="364615" y="171977"/>
                </a:lnTo>
                <a:lnTo>
                  <a:pt x="364615" y="158026"/>
                </a:lnTo>
                <a:lnTo>
                  <a:pt x="354940" y="158026"/>
                </a:lnTo>
                <a:lnTo>
                  <a:pt x="349590" y="157775"/>
                </a:lnTo>
                <a:lnTo>
                  <a:pt x="364615" y="157775"/>
                </a:lnTo>
                <a:lnTo>
                  <a:pt x="364615" y="63118"/>
                </a:lnTo>
                <a:close/>
              </a:path>
              <a:path w="727075" h="215900">
                <a:moveTo>
                  <a:pt x="364615" y="171977"/>
                </a:moveTo>
                <a:lnTo>
                  <a:pt x="363454" y="171977"/>
                </a:lnTo>
                <a:lnTo>
                  <a:pt x="357705" y="172308"/>
                </a:lnTo>
                <a:lnTo>
                  <a:pt x="364615" y="172308"/>
                </a:lnTo>
                <a:lnTo>
                  <a:pt x="364615" y="171977"/>
                </a:lnTo>
                <a:close/>
              </a:path>
              <a:path w="727075" h="215900">
                <a:moveTo>
                  <a:pt x="358165" y="48605"/>
                </a:moveTo>
                <a:lnTo>
                  <a:pt x="354710" y="48605"/>
                </a:lnTo>
                <a:lnTo>
                  <a:pt x="337419" y="49714"/>
                </a:lnTo>
                <a:lnTo>
                  <a:pt x="297811" y="64961"/>
                </a:lnTo>
                <a:lnTo>
                  <a:pt x="277770" y="110111"/>
                </a:lnTo>
                <a:lnTo>
                  <a:pt x="278433" y="117526"/>
                </a:lnTo>
                <a:lnTo>
                  <a:pt x="297811" y="155953"/>
                </a:lnTo>
                <a:lnTo>
                  <a:pt x="337302" y="171301"/>
                </a:lnTo>
                <a:lnTo>
                  <a:pt x="338357" y="171301"/>
                </a:lnTo>
                <a:lnTo>
                  <a:pt x="348721" y="171977"/>
                </a:lnTo>
                <a:lnTo>
                  <a:pt x="348721" y="157775"/>
                </a:lnTo>
                <a:lnTo>
                  <a:pt x="346964" y="157775"/>
                </a:lnTo>
                <a:lnTo>
                  <a:pt x="336684" y="156471"/>
                </a:lnTo>
                <a:lnTo>
                  <a:pt x="300806" y="135912"/>
                </a:lnTo>
                <a:lnTo>
                  <a:pt x="297899" y="130541"/>
                </a:lnTo>
                <a:lnTo>
                  <a:pt x="297782" y="130325"/>
                </a:lnTo>
                <a:lnTo>
                  <a:pt x="295683" y="124336"/>
                </a:lnTo>
                <a:lnTo>
                  <a:pt x="294346" y="117526"/>
                </a:lnTo>
                <a:lnTo>
                  <a:pt x="293895" y="110111"/>
                </a:lnTo>
                <a:lnTo>
                  <a:pt x="294327" y="102913"/>
                </a:lnTo>
                <a:lnTo>
                  <a:pt x="321308" y="68877"/>
                </a:lnTo>
                <a:lnTo>
                  <a:pt x="345323" y="63478"/>
                </a:lnTo>
                <a:lnTo>
                  <a:pt x="348721" y="63478"/>
                </a:lnTo>
                <a:lnTo>
                  <a:pt x="348721" y="49016"/>
                </a:lnTo>
                <a:lnTo>
                  <a:pt x="364615" y="49016"/>
                </a:lnTo>
                <a:lnTo>
                  <a:pt x="358165" y="48605"/>
                </a:lnTo>
                <a:close/>
              </a:path>
              <a:path w="727075" h="215900">
                <a:moveTo>
                  <a:pt x="364615" y="49016"/>
                </a:moveTo>
                <a:lnTo>
                  <a:pt x="364615" y="63478"/>
                </a:lnTo>
                <a:lnTo>
                  <a:pt x="367433" y="63478"/>
                </a:lnTo>
                <a:lnTo>
                  <a:pt x="376806" y="64558"/>
                </a:lnTo>
                <a:lnTo>
                  <a:pt x="376578" y="64558"/>
                </a:lnTo>
                <a:lnTo>
                  <a:pt x="384469" y="66228"/>
                </a:lnTo>
                <a:lnTo>
                  <a:pt x="391798" y="68647"/>
                </a:lnTo>
                <a:lnTo>
                  <a:pt x="418122" y="96319"/>
                </a:lnTo>
                <a:lnTo>
                  <a:pt x="419902" y="110111"/>
                </a:lnTo>
                <a:lnTo>
                  <a:pt x="419455" y="117526"/>
                </a:lnTo>
                <a:lnTo>
                  <a:pt x="418116" y="124336"/>
                </a:lnTo>
                <a:lnTo>
                  <a:pt x="415962" y="130325"/>
                </a:lnTo>
                <a:lnTo>
                  <a:pt x="415885" y="130541"/>
                </a:lnTo>
                <a:lnTo>
                  <a:pt x="384469" y="154916"/>
                </a:lnTo>
                <a:lnTo>
                  <a:pt x="366486" y="157775"/>
                </a:lnTo>
                <a:lnTo>
                  <a:pt x="364615" y="157775"/>
                </a:lnTo>
                <a:lnTo>
                  <a:pt x="364615" y="171977"/>
                </a:lnTo>
                <a:lnTo>
                  <a:pt x="363454" y="171977"/>
                </a:lnTo>
                <a:lnTo>
                  <a:pt x="375212" y="171301"/>
                </a:lnTo>
                <a:lnTo>
                  <a:pt x="390646" y="168277"/>
                </a:lnTo>
                <a:lnTo>
                  <a:pt x="424365" y="147257"/>
                </a:lnTo>
                <a:lnTo>
                  <a:pt x="436027" y="110111"/>
                </a:lnTo>
                <a:lnTo>
                  <a:pt x="434745" y="96319"/>
                </a:lnTo>
                <a:lnTo>
                  <a:pt x="404252" y="57892"/>
                </a:lnTo>
                <a:lnTo>
                  <a:pt x="375572" y="49714"/>
                </a:lnTo>
                <a:lnTo>
                  <a:pt x="364615" y="49016"/>
                </a:lnTo>
                <a:close/>
              </a:path>
              <a:path w="727075" h="215900">
                <a:moveTo>
                  <a:pt x="364615" y="157775"/>
                </a:moveTo>
                <a:lnTo>
                  <a:pt x="349590" y="157775"/>
                </a:lnTo>
                <a:lnTo>
                  <a:pt x="354940" y="158026"/>
                </a:lnTo>
                <a:lnTo>
                  <a:pt x="357474" y="158026"/>
                </a:lnTo>
                <a:lnTo>
                  <a:pt x="364615" y="157775"/>
                </a:lnTo>
                <a:close/>
              </a:path>
              <a:path w="727075" h="215900">
                <a:moveTo>
                  <a:pt x="364615" y="157775"/>
                </a:moveTo>
                <a:lnTo>
                  <a:pt x="357474" y="158026"/>
                </a:lnTo>
                <a:lnTo>
                  <a:pt x="364615" y="158026"/>
                </a:lnTo>
                <a:lnTo>
                  <a:pt x="364615" y="157775"/>
                </a:lnTo>
                <a:close/>
              </a:path>
              <a:path w="727075" h="215900">
                <a:moveTo>
                  <a:pt x="364615" y="0"/>
                </a:moveTo>
                <a:lnTo>
                  <a:pt x="348721" y="0"/>
                </a:lnTo>
                <a:lnTo>
                  <a:pt x="348721" y="63478"/>
                </a:lnTo>
                <a:lnTo>
                  <a:pt x="345323" y="63478"/>
                </a:lnTo>
                <a:lnTo>
                  <a:pt x="354940" y="63118"/>
                </a:lnTo>
                <a:lnTo>
                  <a:pt x="364615" y="63118"/>
                </a:lnTo>
                <a:lnTo>
                  <a:pt x="364615" y="49016"/>
                </a:lnTo>
                <a:lnTo>
                  <a:pt x="348303" y="49016"/>
                </a:lnTo>
                <a:lnTo>
                  <a:pt x="354710" y="48605"/>
                </a:lnTo>
                <a:lnTo>
                  <a:pt x="364615" y="48605"/>
                </a:lnTo>
                <a:lnTo>
                  <a:pt x="364615" y="0"/>
                </a:lnTo>
                <a:close/>
              </a:path>
              <a:path w="727075" h="215900">
                <a:moveTo>
                  <a:pt x="357474" y="63118"/>
                </a:moveTo>
                <a:lnTo>
                  <a:pt x="354940" y="63118"/>
                </a:lnTo>
                <a:lnTo>
                  <a:pt x="345323" y="63478"/>
                </a:lnTo>
                <a:lnTo>
                  <a:pt x="367717" y="63478"/>
                </a:lnTo>
                <a:lnTo>
                  <a:pt x="357474" y="63118"/>
                </a:lnTo>
                <a:close/>
              </a:path>
              <a:path w="727075" h="215900">
                <a:moveTo>
                  <a:pt x="364615" y="48605"/>
                </a:moveTo>
                <a:lnTo>
                  <a:pt x="358165" y="48605"/>
                </a:lnTo>
                <a:lnTo>
                  <a:pt x="364615" y="49016"/>
                </a:lnTo>
                <a:lnTo>
                  <a:pt x="364615" y="48605"/>
                </a:lnTo>
                <a:close/>
              </a:path>
              <a:path w="727075" h="215900">
                <a:moveTo>
                  <a:pt x="544348" y="102509"/>
                </a:moveTo>
                <a:lnTo>
                  <a:pt x="505878" y="102509"/>
                </a:lnTo>
                <a:lnTo>
                  <a:pt x="497671" y="102812"/>
                </a:lnTo>
                <a:lnTo>
                  <a:pt x="463492" y="119786"/>
                </a:lnTo>
                <a:lnTo>
                  <a:pt x="459115" y="143744"/>
                </a:lnTo>
                <a:lnTo>
                  <a:pt x="460881" y="149887"/>
                </a:lnTo>
                <a:lnTo>
                  <a:pt x="494283" y="172078"/>
                </a:lnTo>
                <a:lnTo>
                  <a:pt x="503344" y="172078"/>
                </a:lnTo>
                <a:lnTo>
                  <a:pt x="539587" y="160176"/>
                </a:lnTo>
                <a:lnTo>
                  <a:pt x="496203" y="159178"/>
                </a:lnTo>
                <a:lnTo>
                  <a:pt x="488678" y="157105"/>
                </a:lnTo>
                <a:lnTo>
                  <a:pt x="477928" y="148812"/>
                </a:lnTo>
                <a:lnTo>
                  <a:pt x="475240" y="143283"/>
                </a:lnTo>
                <a:lnTo>
                  <a:pt x="475240" y="130229"/>
                </a:lnTo>
                <a:lnTo>
                  <a:pt x="477467" y="125085"/>
                </a:lnTo>
                <a:lnTo>
                  <a:pt x="481921" y="120938"/>
                </a:lnTo>
                <a:lnTo>
                  <a:pt x="486528" y="116792"/>
                </a:lnTo>
                <a:lnTo>
                  <a:pt x="494667" y="114719"/>
                </a:lnTo>
                <a:lnTo>
                  <a:pt x="544348" y="114719"/>
                </a:lnTo>
                <a:lnTo>
                  <a:pt x="544348" y="102509"/>
                </a:lnTo>
                <a:close/>
              </a:path>
              <a:path w="727075" h="215900">
                <a:moveTo>
                  <a:pt x="549996" y="63118"/>
                </a:moveTo>
                <a:lnTo>
                  <a:pt x="510024" y="63118"/>
                </a:lnTo>
                <a:lnTo>
                  <a:pt x="518015" y="63636"/>
                </a:lnTo>
                <a:lnTo>
                  <a:pt x="524940" y="65191"/>
                </a:lnTo>
                <a:lnTo>
                  <a:pt x="530800" y="67783"/>
                </a:lnTo>
                <a:lnTo>
                  <a:pt x="535594" y="71411"/>
                </a:lnTo>
                <a:lnTo>
                  <a:pt x="541430" y="76940"/>
                </a:lnTo>
                <a:lnTo>
                  <a:pt x="544348" y="84849"/>
                </a:lnTo>
                <a:lnTo>
                  <a:pt x="544348" y="134529"/>
                </a:lnTo>
                <a:lnTo>
                  <a:pt x="548034" y="145817"/>
                </a:lnTo>
                <a:lnTo>
                  <a:pt x="545039" y="153603"/>
                </a:lnTo>
                <a:lnTo>
                  <a:pt x="545039" y="170926"/>
                </a:lnTo>
                <a:lnTo>
                  <a:pt x="560703" y="170926"/>
                </a:lnTo>
                <a:lnTo>
                  <a:pt x="560703" y="114719"/>
                </a:lnTo>
                <a:lnTo>
                  <a:pt x="547573" y="114719"/>
                </a:lnTo>
                <a:lnTo>
                  <a:pt x="547573" y="102509"/>
                </a:lnTo>
                <a:lnTo>
                  <a:pt x="560703" y="102509"/>
                </a:lnTo>
                <a:lnTo>
                  <a:pt x="560703" y="95829"/>
                </a:lnTo>
                <a:lnTo>
                  <a:pt x="559906" y="84849"/>
                </a:lnTo>
                <a:lnTo>
                  <a:pt x="557478" y="75154"/>
                </a:lnTo>
                <a:lnTo>
                  <a:pt x="553447" y="67106"/>
                </a:lnTo>
                <a:lnTo>
                  <a:pt x="549996" y="63118"/>
                </a:lnTo>
                <a:close/>
              </a:path>
              <a:path w="727075" h="215900">
                <a:moveTo>
                  <a:pt x="544348" y="134529"/>
                </a:moveTo>
                <a:lnTo>
                  <a:pt x="541276" y="142515"/>
                </a:lnTo>
                <a:lnTo>
                  <a:pt x="536362" y="148658"/>
                </a:lnTo>
                <a:lnTo>
                  <a:pt x="523001" y="157105"/>
                </a:lnTo>
                <a:lnTo>
                  <a:pt x="515092" y="159178"/>
                </a:lnTo>
                <a:lnTo>
                  <a:pt x="540429" y="159178"/>
                </a:lnTo>
                <a:lnTo>
                  <a:pt x="544962" y="153803"/>
                </a:lnTo>
                <a:lnTo>
                  <a:pt x="544894" y="143283"/>
                </a:lnTo>
                <a:lnTo>
                  <a:pt x="544348" y="139828"/>
                </a:lnTo>
                <a:lnTo>
                  <a:pt x="544348" y="134529"/>
                </a:lnTo>
                <a:close/>
              </a:path>
              <a:path w="727075" h="215900">
                <a:moveTo>
                  <a:pt x="544348" y="134529"/>
                </a:moveTo>
                <a:lnTo>
                  <a:pt x="544348" y="139828"/>
                </a:lnTo>
                <a:lnTo>
                  <a:pt x="544772" y="142515"/>
                </a:lnTo>
                <a:lnTo>
                  <a:pt x="544894" y="143283"/>
                </a:lnTo>
                <a:lnTo>
                  <a:pt x="544966" y="143744"/>
                </a:lnTo>
                <a:lnTo>
                  <a:pt x="545039" y="153603"/>
                </a:lnTo>
                <a:lnTo>
                  <a:pt x="548034" y="145817"/>
                </a:lnTo>
                <a:lnTo>
                  <a:pt x="544348" y="134529"/>
                </a:lnTo>
                <a:close/>
              </a:path>
              <a:path w="727075" h="215900">
                <a:moveTo>
                  <a:pt x="560703" y="102509"/>
                </a:moveTo>
                <a:lnTo>
                  <a:pt x="547573" y="102509"/>
                </a:lnTo>
                <a:lnTo>
                  <a:pt x="547573" y="114719"/>
                </a:lnTo>
                <a:lnTo>
                  <a:pt x="560703" y="114719"/>
                </a:lnTo>
                <a:lnTo>
                  <a:pt x="560703" y="102509"/>
                </a:lnTo>
                <a:close/>
              </a:path>
              <a:path w="727075" h="215900">
                <a:moveTo>
                  <a:pt x="511637" y="48836"/>
                </a:moveTo>
                <a:lnTo>
                  <a:pt x="468483" y="59970"/>
                </a:lnTo>
                <a:lnTo>
                  <a:pt x="462340" y="65191"/>
                </a:lnTo>
                <a:lnTo>
                  <a:pt x="469711" y="77400"/>
                </a:lnTo>
                <a:lnTo>
                  <a:pt x="474626" y="73100"/>
                </a:lnTo>
                <a:lnTo>
                  <a:pt x="480615" y="69645"/>
                </a:lnTo>
                <a:lnTo>
                  <a:pt x="494744" y="64423"/>
                </a:lnTo>
                <a:lnTo>
                  <a:pt x="502192" y="63118"/>
                </a:lnTo>
                <a:lnTo>
                  <a:pt x="549996" y="63118"/>
                </a:lnTo>
                <a:lnTo>
                  <a:pt x="547803" y="60584"/>
                </a:lnTo>
                <a:lnTo>
                  <a:pt x="540792" y="55444"/>
                </a:lnTo>
                <a:lnTo>
                  <a:pt x="532427" y="51773"/>
                </a:lnTo>
                <a:lnTo>
                  <a:pt x="522709" y="49570"/>
                </a:lnTo>
                <a:lnTo>
                  <a:pt x="511637" y="48836"/>
                </a:lnTo>
                <a:close/>
              </a:path>
              <a:path w="727075" h="215900">
                <a:moveTo>
                  <a:pt x="619908" y="49988"/>
                </a:moveTo>
                <a:lnTo>
                  <a:pt x="604243" y="49988"/>
                </a:lnTo>
                <a:lnTo>
                  <a:pt x="604243" y="215616"/>
                </a:lnTo>
                <a:lnTo>
                  <a:pt x="620599" y="215616"/>
                </a:lnTo>
                <a:lnTo>
                  <a:pt x="620599" y="147917"/>
                </a:lnTo>
                <a:lnTo>
                  <a:pt x="618065" y="143974"/>
                </a:lnTo>
                <a:lnTo>
                  <a:pt x="614840" y="136689"/>
                </a:lnTo>
                <a:lnTo>
                  <a:pt x="612536" y="128655"/>
                </a:lnTo>
                <a:lnTo>
                  <a:pt x="611154" y="119873"/>
                </a:lnTo>
                <a:lnTo>
                  <a:pt x="610704" y="110572"/>
                </a:lnTo>
                <a:lnTo>
                  <a:pt x="610693" y="110342"/>
                </a:lnTo>
                <a:lnTo>
                  <a:pt x="611121" y="101516"/>
                </a:lnTo>
                <a:lnTo>
                  <a:pt x="611154" y="100825"/>
                </a:lnTo>
                <a:lnTo>
                  <a:pt x="612354" y="93238"/>
                </a:lnTo>
                <a:lnTo>
                  <a:pt x="612430" y="92758"/>
                </a:lnTo>
                <a:lnTo>
                  <a:pt x="612536" y="92086"/>
                </a:lnTo>
                <a:lnTo>
                  <a:pt x="614840" y="84124"/>
                </a:lnTo>
                <a:lnTo>
                  <a:pt x="618065" y="76940"/>
                </a:lnTo>
                <a:lnTo>
                  <a:pt x="619908" y="73961"/>
                </a:lnTo>
                <a:lnTo>
                  <a:pt x="619908" y="49988"/>
                </a:lnTo>
                <a:close/>
              </a:path>
              <a:path w="727075" h="215900">
                <a:moveTo>
                  <a:pt x="666671" y="48836"/>
                </a:moveTo>
                <a:lnTo>
                  <a:pt x="658175" y="49325"/>
                </a:lnTo>
                <a:lnTo>
                  <a:pt x="658688" y="49325"/>
                </a:lnTo>
                <a:lnTo>
                  <a:pt x="651582" y="50621"/>
                </a:lnTo>
                <a:lnTo>
                  <a:pt x="619908" y="73961"/>
                </a:lnTo>
                <a:lnTo>
                  <a:pt x="619908" y="86384"/>
                </a:lnTo>
                <a:lnTo>
                  <a:pt x="618310" y="110342"/>
                </a:lnTo>
                <a:lnTo>
                  <a:pt x="618295" y="110572"/>
                </a:lnTo>
                <a:lnTo>
                  <a:pt x="620599" y="134990"/>
                </a:lnTo>
                <a:lnTo>
                  <a:pt x="620599" y="147917"/>
                </a:lnTo>
                <a:lnTo>
                  <a:pt x="651755" y="170293"/>
                </a:lnTo>
                <a:lnTo>
                  <a:pt x="666671" y="172078"/>
                </a:lnTo>
                <a:lnTo>
                  <a:pt x="674337" y="171632"/>
                </a:lnTo>
                <a:lnTo>
                  <a:pt x="674845" y="171632"/>
                </a:lnTo>
                <a:lnTo>
                  <a:pt x="706820" y="157565"/>
                </a:lnTo>
                <a:lnTo>
                  <a:pt x="656919" y="157565"/>
                </a:lnTo>
                <a:lnTo>
                  <a:pt x="649163" y="155646"/>
                </a:lnTo>
                <a:lnTo>
                  <a:pt x="621808" y="123587"/>
                </a:lnTo>
                <a:lnTo>
                  <a:pt x="620381" y="110572"/>
                </a:lnTo>
                <a:lnTo>
                  <a:pt x="620403" y="100825"/>
                </a:lnTo>
                <a:lnTo>
                  <a:pt x="622176" y="93238"/>
                </a:lnTo>
                <a:lnTo>
                  <a:pt x="622288" y="92758"/>
                </a:lnTo>
                <a:lnTo>
                  <a:pt x="649163" y="65114"/>
                </a:lnTo>
                <a:lnTo>
                  <a:pt x="656919" y="63118"/>
                </a:lnTo>
                <a:lnTo>
                  <a:pt x="706670" y="63118"/>
                </a:lnTo>
                <a:lnTo>
                  <a:pt x="704075" y="60872"/>
                </a:lnTo>
                <a:lnTo>
                  <a:pt x="697539" y="56668"/>
                </a:lnTo>
                <a:lnTo>
                  <a:pt x="690513" y="53241"/>
                </a:lnTo>
                <a:lnTo>
                  <a:pt x="683026" y="50794"/>
                </a:lnTo>
                <a:lnTo>
                  <a:pt x="675079" y="49325"/>
                </a:lnTo>
                <a:lnTo>
                  <a:pt x="666671" y="48836"/>
                </a:lnTo>
                <a:close/>
              </a:path>
              <a:path w="727075" h="215900">
                <a:moveTo>
                  <a:pt x="706670" y="63118"/>
                </a:moveTo>
                <a:lnTo>
                  <a:pt x="674119" y="63118"/>
                </a:lnTo>
                <a:lnTo>
                  <a:pt x="681798" y="65114"/>
                </a:lnTo>
                <a:lnTo>
                  <a:pt x="695312" y="73100"/>
                </a:lnTo>
                <a:lnTo>
                  <a:pt x="700687" y="78629"/>
                </a:lnTo>
                <a:lnTo>
                  <a:pt x="708673" y="92758"/>
                </a:lnTo>
                <a:lnTo>
                  <a:pt x="710633" y="100825"/>
                </a:lnTo>
                <a:lnTo>
                  <a:pt x="710657" y="110572"/>
                </a:lnTo>
                <a:lnTo>
                  <a:pt x="710295" y="117166"/>
                </a:lnTo>
                <a:lnTo>
                  <a:pt x="709172" y="123587"/>
                </a:lnTo>
                <a:lnTo>
                  <a:pt x="707300" y="129606"/>
                </a:lnTo>
                <a:lnTo>
                  <a:pt x="704787" y="134990"/>
                </a:lnTo>
                <a:lnTo>
                  <a:pt x="704680" y="135221"/>
                </a:lnTo>
                <a:lnTo>
                  <a:pt x="674119" y="157565"/>
                </a:lnTo>
                <a:lnTo>
                  <a:pt x="706820" y="157565"/>
                </a:lnTo>
                <a:lnTo>
                  <a:pt x="726429" y="119873"/>
                </a:lnTo>
                <a:lnTo>
                  <a:pt x="726535" y="119268"/>
                </a:lnTo>
                <a:lnTo>
                  <a:pt x="727012" y="110572"/>
                </a:lnTo>
                <a:lnTo>
                  <a:pt x="727025" y="110342"/>
                </a:lnTo>
                <a:lnTo>
                  <a:pt x="726535" y="101516"/>
                </a:lnTo>
                <a:lnTo>
                  <a:pt x="725067" y="93238"/>
                </a:lnTo>
                <a:lnTo>
                  <a:pt x="722678" y="85693"/>
                </a:lnTo>
                <a:lnTo>
                  <a:pt x="722619" y="85506"/>
                </a:lnTo>
                <a:lnTo>
                  <a:pt x="719193" y="78322"/>
                </a:lnTo>
                <a:lnTo>
                  <a:pt x="714902" y="71699"/>
                </a:lnTo>
                <a:lnTo>
                  <a:pt x="709863" y="65882"/>
                </a:lnTo>
                <a:lnTo>
                  <a:pt x="706670" y="63118"/>
                </a:lnTo>
                <a:close/>
              </a:path>
              <a:path w="727075" h="215900">
                <a:moveTo>
                  <a:pt x="619908" y="73961"/>
                </a:moveTo>
                <a:lnTo>
                  <a:pt x="610693" y="110342"/>
                </a:lnTo>
                <a:lnTo>
                  <a:pt x="611023" y="117166"/>
                </a:lnTo>
                <a:lnTo>
                  <a:pt x="611125" y="119268"/>
                </a:lnTo>
                <a:lnTo>
                  <a:pt x="620599" y="147917"/>
                </a:lnTo>
                <a:lnTo>
                  <a:pt x="620599" y="134990"/>
                </a:lnTo>
                <a:lnTo>
                  <a:pt x="618295" y="110572"/>
                </a:lnTo>
                <a:lnTo>
                  <a:pt x="619908" y="86384"/>
                </a:lnTo>
                <a:lnTo>
                  <a:pt x="619908" y="73961"/>
                </a:lnTo>
                <a:close/>
              </a:path>
            </a:pathLst>
          </a:custGeom>
          <a:solidFill>
            <a:srgbClr val="08094B"/>
          </a:solidFill>
        </p:spPr>
        <p:txBody>
          <a:bodyPr wrap="square" lIns="0" tIns="0" rIns="0" bIns="0" rtlCol="0"/>
          <a:lstStyle/>
          <a:p>
            <a:endParaRPr sz="900">
              <a:latin typeface="Montserrat" pitchFamily="2" charset="-52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478720" y="5493764"/>
            <a:ext cx="353827" cy="105066"/>
          </a:xfrm>
          <a:custGeom>
            <a:avLst/>
            <a:gdLst/>
            <a:ahLst/>
            <a:cxnLst/>
            <a:rect l="l" t="t" r="r" b="b"/>
            <a:pathLst>
              <a:path w="727075" h="215900">
                <a:moveTo>
                  <a:pt x="16355" y="49988"/>
                </a:moveTo>
                <a:lnTo>
                  <a:pt x="0" y="49988"/>
                </a:lnTo>
                <a:lnTo>
                  <a:pt x="0" y="170926"/>
                </a:lnTo>
                <a:lnTo>
                  <a:pt x="16355" y="170926"/>
                </a:lnTo>
                <a:lnTo>
                  <a:pt x="16355" y="117483"/>
                </a:lnTo>
                <a:lnTo>
                  <a:pt x="108960" y="117483"/>
                </a:lnTo>
                <a:lnTo>
                  <a:pt x="108960" y="103431"/>
                </a:lnTo>
                <a:lnTo>
                  <a:pt x="16355" y="103431"/>
                </a:lnTo>
                <a:lnTo>
                  <a:pt x="16355" y="49988"/>
                </a:lnTo>
                <a:close/>
              </a:path>
              <a:path w="727075" h="215900">
                <a:moveTo>
                  <a:pt x="108960" y="117483"/>
                </a:moveTo>
                <a:lnTo>
                  <a:pt x="92604" y="117483"/>
                </a:lnTo>
                <a:lnTo>
                  <a:pt x="92604" y="170926"/>
                </a:lnTo>
                <a:lnTo>
                  <a:pt x="108960" y="170926"/>
                </a:lnTo>
                <a:lnTo>
                  <a:pt x="108960" y="117483"/>
                </a:lnTo>
                <a:close/>
              </a:path>
              <a:path w="727075" h="215900">
                <a:moveTo>
                  <a:pt x="108960" y="49988"/>
                </a:moveTo>
                <a:lnTo>
                  <a:pt x="92604" y="49988"/>
                </a:lnTo>
                <a:lnTo>
                  <a:pt x="92604" y="103431"/>
                </a:lnTo>
                <a:lnTo>
                  <a:pt x="108960" y="103431"/>
                </a:lnTo>
                <a:lnTo>
                  <a:pt x="108960" y="49988"/>
                </a:lnTo>
                <a:close/>
              </a:path>
              <a:path w="727075" h="215900">
                <a:moveTo>
                  <a:pt x="229853" y="102509"/>
                </a:moveTo>
                <a:lnTo>
                  <a:pt x="191383" y="102509"/>
                </a:lnTo>
                <a:lnTo>
                  <a:pt x="183177" y="102812"/>
                </a:lnTo>
                <a:lnTo>
                  <a:pt x="148997" y="119786"/>
                </a:lnTo>
                <a:lnTo>
                  <a:pt x="144620" y="143744"/>
                </a:lnTo>
                <a:lnTo>
                  <a:pt x="146386" y="149887"/>
                </a:lnTo>
                <a:lnTo>
                  <a:pt x="179788" y="172078"/>
                </a:lnTo>
                <a:lnTo>
                  <a:pt x="188849" y="172078"/>
                </a:lnTo>
                <a:lnTo>
                  <a:pt x="225092" y="160176"/>
                </a:lnTo>
                <a:lnTo>
                  <a:pt x="181708" y="159178"/>
                </a:lnTo>
                <a:lnTo>
                  <a:pt x="174183" y="157105"/>
                </a:lnTo>
                <a:lnTo>
                  <a:pt x="163433" y="148812"/>
                </a:lnTo>
                <a:lnTo>
                  <a:pt x="160745" y="143283"/>
                </a:lnTo>
                <a:lnTo>
                  <a:pt x="160745" y="130229"/>
                </a:lnTo>
                <a:lnTo>
                  <a:pt x="162972" y="125085"/>
                </a:lnTo>
                <a:lnTo>
                  <a:pt x="167426" y="120938"/>
                </a:lnTo>
                <a:lnTo>
                  <a:pt x="172033" y="116792"/>
                </a:lnTo>
                <a:lnTo>
                  <a:pt x="180172" y="114719"/>
                </a:lnTo>
                <a:lnTo>
                  <a:pt x="229853" y="114719"/>
                </a:lnTo>
                <a:lnTo>
                  <a:pt x="229853" y="102509"/>
                </a:lnTo>
                <a:close/>
              </a:path>
              <a:path w="727075" h="215900">
                <a:moveTo>
                  <a:pt x="235501" y="63118"/>
                </a:moveTo>
                <a:lnTo>
                  <a:pt x="195530" y="63118"/>
                </a:lnTo>
                <a:lnTo>
                  <a:pt x="203520" y="63636"/>
                </a:lnTo>
                <a:lnTo>
                  <a:pt x="210445" y="65191"/>
                </a:lnTo>
                <a:lnTo>
                  <a:pt x="216305" y="67783"/>
                </a:lnTo>
                <a:lnTo>
                  <a:pt x="221100" y="71411"/>
                </a:lnTo>
                <a:lnTo>
                  <a:pt x="226935" y="76940"/>
                </a:lnTo>
                <a:lnTo>
                  <a:pt x="229853" y="84849"/>
                </a:lnTo>
                <a:lnTo>
                  <a:pt x="229853" y="134529"/>
                </a:lnTo>
                <a:lnTo>
                  <a:pt x="233539" y="145817"/>
                </a:lnTo>
                <a:lnTo>
                  <a:pt x="230544" y="153603"/>
                </a:lnTo>
                <a:lnTo>
                  <a:pt x="230544" y="170926"/>
                </a:lnTo>
                <a:lnTo>
                  <a:pt x="246209" y="170926"/>
                </a:lnTo>
                <a:lnTo>
                  <a:pt x="246209" y="114719"/>
                </a:lnTo>
                <a:lnTo>
                  <a:pt x="233078" y="114719"/>
                </a:lnTo>
                <a:lnTo>
                  <a:pt x="233078" y="102509"/>
                </a:lnTo>
                <a:lnTo>
                  <a:pt x="246209" y="102509"/>
                </a:lnTo>
                <a:lnTo>
                  <a:pt x="246209" y="95829"/>
                </a:lnTo>
                <a:lnTo>
                  <a:pt x="245411" y="84849"/>
                </a:lnTo>
                <a:lnTo>
                  <a:pt x="242984" y="75154"/>
                </a:lnTo>
                <a:lnTo>
                  <a:pt x="238952" y="67106"/>
                </a:lnTo>
                <a:lnTo>
                  <a:pt x="235501" y="63118"/>
                </a:lnTo>
                <a:close/>
              </a:path>
              <a:path w="727075" h="215900">
                <a:moveTo>
                  <a:pt x="229853" y="134529"/>
                </a:moveTo>
                <a:lnTo>
                  <a:pt x="226782" y="142515"/>
                </a:lnTo>
                <a:lnTo>
                  <a:pt x="221867" y="148658"/>
                </a:lnTo>
                <a:lnTo>
                  <a:pt x="208507" y="157105"/>
                </a:lnTo>
                <a:lnTo>
                  <a:pt x="200598" y="159178"/>
                </a:lnTo>
                <a:lnTo>
                  <a:pt x="225934" y="159178"/>
                </a:lnTo>
                <a:lnTo>
                  <a:pt x="230468" y="153803"/>
                </a:lnTo>
                <a:lnTo>
                  <a:pt x="230399" y="143283"/>
                </a:lnTo>
                <a:lnTo>
                  <a:pt x="229853" y="139828"/>
                </a:lnTo>
                <a:lnTo>
                  <a:pt x="229853" y="134529"/>
                </a:lnTo>
                <a:close/>
              </a:path>
              <a:path w="727075" h="215900">
                <a:moveTo>
                  <a:pt x="229853" y="134529"/>
                </a:moveTo>
                <a:lnTo>
                  <a:pt x="229853" y="139828"/>
                </a:lnTo>
                <a:lnTo>
                  <a:pt x="230278" y="142515"/>
                </a:lnTo>
                <a:lnTo>
                  <a:pt x="230399" y="143283"/>
                </a:lnTo>
                <a:lnTo>
                  <a:pt x="230472" y="143744"/>
                </a:lnTo>
                <a:lnTo>
                  <a:pt x="230544" y="153603"/>
                </a:lnTo>
                <a:lnTo>
                  <a:pt x="233539" y="145817"/>
                </a:lnTo>
                <a:lnTo>
                  <a:pt x="229853" y="134529"/>
                </a:lnTo>
                <a:close/>
              </a:path>
              <a:path w="727075" h="215900">
                <a:moveTo>
                  <a:pt x="246209" y="102509"/>
                </a:moveTo>
                <a:lnTo>
                  <a:pt x="233078" y="102509"/>
                </a:lnTo>
                <a:lnTo>
                  <a:pt x="233078" y="114719"/>
                </a:lnTo>
                <a:lnTo>
                  <a:pt x="246209" y="114719"/>
                </a:lnTo>
                <a:lnTo>
                  <a:pt x="246209" y="102509"/>
                </a:lnTo>
                <a:close/>
              </a:path>
              <a:path w="727075" h="215900">
                <a:moveTo>
                  <a:pt x="197142" y="48836"/>
                </a:moveTo>
                <a:lnTo>
                  <a:pt x="153988" y="59970"/>
                </a:lnTo>
                <a:lnTo>
                  <a:pt x="147845" y="65191"/>
                </a:lnTo>
                <a:lnTo>
                  <a:pt x="155217" y="77400"/>
                </a:lnTo>
                <a:lnTo>
                  <a:pt x="160131" y="73100"/>
                </a:lnTo>
                <a:lnTo>
                  <a:pt x="166120" y="69645"/>
                </a:lnTo>
                <a:lnTo>
                  <a:pt x="180249" y="64423"/>
                </a:lnTo>
                <a:lnTo>
                  <a:pt x="187697" y="63118"/>
                </a:lnTo>
                <a:lnTo>
                  <a:pt x="235501" y="63118"/>
                </a:lnTo>
                <a:lnTo>
                  <a:pt x="233309" y="60584"/>
                </a:lnTo>
                <a:lnTo>
                  <a:pt x="226297" y="55444"/>
                </a:lnTo>
                <a:lnTo>
                  <a:pt x="217932" y="51773"/>
                </a:lnTo>
                <a:lnTo>
                  <a:pt x="208214" y="49570"/>
                </a:lnTo>
                <a:lnTo>
                  <a:pt x="197142" y="48836"/>
                </a:lnTo>
                <a:close/>
              </a:path>
              <a:path w="727075" h="215900">
                <a:moveTo>
                  <a:pt x="348721" y="171977"/>
                </a:moveTo>
                <a:lnTo>
                  <a:pt x="348721" y="215616"/>
                </a:lnTo>
                <a:lnTo>
                  <a:pt x="364615" y="215616"/>
                </a:lnTo>
                <a:lnTo>
                  <a:pt x="364615" y="172308"/>
                </a:lnTo>
                <a:lnTo>
                  <a:pt x="353788" y="172308"/>
                </a:lnTo>
                <a:lnTo>
                  <a:pt x="348721" y="171977"/>
                </a:lnTo>
                <a:close/>
              </a:path>
              <a:path w="727075" h="215900">
                <a:moveTo>
                  <a:pt x="364615" y="63118"/>
                </a:moveTo>
                <a:lnTo>
                  <a:pt x="357474" y="63118"/>
                </a:lnTo>
                <a:lnTo>
                  <a:pt x="367717" y="63478"/>
                </a:lnTo>
                <a:lnTo>
                  <a:pt x="348721" y="63478"/>
                </a:lnTo>
                <a:lnTo>
                  <a:pt x="348721" y="171977"/>
                </a:lnTo>
                <a:lnTo>
                  <a:pt x="353788" y="172308"/>
                </a:lnTo>
                <a:lnTo>
                  <a:pt x="357705" y="172308"/>
                </a:lnTo>
                <a:lnTo>
                  <a:pt x="363454" y="171977"/>
                </a:lnTo>
                <a:lnTo>
                  <a:pt x="364615" y="171977"/>
                </a:lnTo>
                <a:lnTo>
                  <a:pt x="364615" y="158026"/>
                </a:lnTo>
                <a:lnTo>
                  <a:pt x="354940" y="158026"/>
                </a:lnTo>
                <a:lnTo>
                  <a:pt x="349590" y="157775"/>
                </a:lnTo>
                <a:lnTo>
                  <a:pt x="364615" y="157775"/>
                </a:lnTo>
                <a:lnTo>
                  <a:pt x="364615" y="63118"/>
                </a:lnTo>
                <a:close/>
              </a:path>
              <a:path w="727075" h="215900">
                <a:moveTo>
                  <a:pt x="364615" y="171977"/>
                </a:moveTo>
                <a:lnTo>
                  <a:pt x="363454" y="171977"/>
                </a:lnTo>
                <a:lnTo>
                  <a:pt x="357705" y="172308"/>
                </a:lnTo>
                <a:lnTo>
                  <a:pt x="364615" y="172308"/>
                </a:lnTo>
                <a:lnTo>
                  <a:pt x="364615" y="171977"/>
                </a:lnTo>
                <a:close/>
              </a:path>
              <a:path w="727075" h="215900">
                <a:moveTo>
                  <a:pt x="358165" y="48605"/>
                </a:moveTo>
                <a:lnTo>
                  <a:pt x="354710" y="48605"/>
                </a:lnTo>
                <a:lnTo>
                  <a:pt x="337419" y="49714"/>
                </a:lnTo>
                <a:lnTo>
                  <a:pt x="297811" y="64961"/>
                </a:lnTo>
                <a:lnTo>
                  <a:pt x="277770" y="110111"/>
                </a:lnTo>
                <a:lnTo>
                  <a:pt x="278433" y="117526"/>
                </a:lnTo>
                <a:lnTo>
                  <a:pt x="297811" y="155953"/>
                </a:lnTo>
                <a:lnTo>
                  <a:pt x="337302" y="171301"/>
                </a:lnTo>
                <a:lnTo>
                  <a:pt x="338357" y="171301"/>
                </a:lnTo>
                <a:lnTo>
                  <a:pt x="348721" y="171977"/>
                </a:lnTo>
                <a:lnTo>
                  <a:pt x="348721" y="157775"/>
                </a:lnTo>
                <a:lnTo>
                  <a:pt x="346964" y="157775"/>
                </a:lnTo>
                <a:lnTo>
                  <a:pt x="336684" y="156471"/>
                </a:lnTo>
                <a:lnTo>
                  <a:pt x="300806" y="135912"/>
                </a:lnTo>
                <a:lnTo>
                  <a:pt x="297899" y="130541"/>
                </a:lnTo>
                <a:lnTo>
                  <a:pt x="297782" y="130325"/>
                </a:lnTo>
                <a:lnTo>
                  <a:pt x="295683" y="124336"/>
                </a:lnTo>
                <a:lnTo>
                  <a:pt x="294346" y="117526"/>
                </a:lnTo>
                <a:lnTo>
                  <a:pt x="293895" y="110111"/>
                </a:lnTo>
                <a:lnTo>
                  <a:pt x="294327" y="102913"/>
                </a:lnTo>
                <a:lnTo>
                  <a:pt x="321308" y="68877"/>
                </a:lnTo>
                <a:lnTo>
                  <a:pt x="345323" y="63478"/>
                </a:lnTo>
                <a:lnTo>
                  <a:pt x="348721" y="63478"/>
                </a:lnTo>
                <a:lnTo>
                  <a:pt x="348721" y="49016"/>
                </a:lnTo>
                <a:lnTo>
                  <a:pt x="364615" y="49016"/>
                </a:lnTo>
                <a:lnTo>
                  <a:pt x="358165" y="48605"/>
                </a:lnTo>
                <a:close/>
              </a:path>
              <a:path w="727075" h="215900">
                <a:moveTo>
                  <a:pt x="364615" y="49016"/>
                </a:moveTo>
                <a:lnTo>
                  <a:pt x="364615" y="63478"/>
                </a:lnTo>
                <a:lnTo>
                  <a:pt x="367433" y="63478"/>
                </a:lnTo>
                <a:lnTo>
                  <a:pt x="376806" y="64558"/>
                </a:lnTo>
                <a:lnTo>
                  <a:pt x="376578" y="64558"/>
                </a:lnTo>
                <a:lnTo>
                  <a:pt x="384469" y="66228"/>
                </a:lnTo>
                <a:lnTo>
                  <a:pt x="391798" y="68647"/>
                </a:lnTo>
                <a:lnTo>
                  <a:pt x="418122" y="96319"/>
                </a:lnTo>
                <a:lnTo>
                  <a:pt x="419902" y="110111"/>
                </a:lnTo>
                <a:lnTo>
                  <a:pt x="419455" y="117526"/>
                </a:lnTo>
                <a:lnTo>
                  <a:pt x="418116" y="124336"/>
                </a:lnTo>
                <a:lnTo>
                  <a:pt x="415962" y="130325"/>
                </a:lnTo>
                <a:lnTo>
                  <a:pt x="415885" y="130541"/>
                </a:lnTo>
                <a:lnTo>
                  <a:pt x="384469" y="154916"/>
                </a:lnTo>
                <a:lnTo>
                  <a:pt x="366486" y="157775"/>
                </a:lnTo>
                <a:lnTo>
                  <a:pt x="364615" y="157775"/>
                </a:lnTo>
                <a:lnTo>
                  <a:pt x="364615" y="171977"/>
                </a:lnTo>
                <a:lnTo>
                  <a:pt x="363454" y="171977"/>
                </a:lnTo>
                <a:lnTo>
                  <a:pt x="375212" y="171301"/>
                </a:lnTo>
                <a:lnTo>
                  <a:pt x="390646" y="168277"/>
                </a:lnTo>
                <a:lnTo>
                  <a:pt x="424365" y="147257"/>
                </a:lnTo>
                <a:lnTo>
                  <a:pt x="436027" y="110111"/>
                </a:lnTo>
                <a:lnTo>
                  <a:pt x="434745" y="96319"/>
                </a:lnTo>
                <a:lnTo>
                  <a:pt x="404252" y="57892"/>
                </a:lnTo>
                <a:lnTo>
                  <a:pt x="375572" y="49714"/>
                </a:lnTo>
                <a:lnTo>
                  <a:pt x="364615" y="49016"/>
                </a:lnTo>
                <a:close/>
              </a:path>
              <a:path w="727075" h="215900">
                <a:moveTo>
                  <a:pt x="364615" y="157775"/>
                </a:moveTo>
                <a:lnTo>
                  <a:pt x="349590" y="157775"/>
                </a:lnTo>
                <a:lnTo>
                  <a:pt x="354940" y="158026"/>
                </a:lnTo>
                <a:lnTo>
                  <a:pt x="357474" y="158026"/>
                </a:lnTo>
                <a:lnTo>
                  <a:pt x="364615" y="157775"/>
                </a:lnTo>
                <a:close/>
              </a:path>
              <a:path w="727075" h="215900">
                <a:moveTo>
                  <a:pt x="364615" y="157775"/>
                </a:moveTo>
                <a:lnTo>
                  <a:pt x="357474" y="158026"/>
                </a:lnTo>
                <a:lnTo>
                  <a:pt x="364615" y="158026"/>
                </a:lnTo>
                <a:lnTo>
                  <a:pt x="364615" y="157775"/>
                </a:lnTo>
                <a:close/>
              </a:path>
              <a:path w="727075" h="215900">
                <a:moveTo>
                  <a:pt x="364615" y="0"/>
                </a:moveTo>
                <a:lnTo>
                  <a:pt x="348721" y="0"/>
                </a:lnTo>
                <a:lnTo>
                  <a:pt x="348721" y="63478"/>
                </a:lnTo>
                <a:lnTo>
                  <a:pt x="345323" y="63478"/>
                </a:lnTo>
                <a:lnTo>
                  <a:pt x="354940" y="63118"/>
                </a:lnTo>
                <a:lnTo>
                  <a:pt x="364615" y="63118"/>
                </a:lnTo>
                <a:lnTo>
                  <a:pt x="364615" y="49016"/>
                </a:lnTo>
                <a:lnTo>
                  <a:pt x="348303" y="49016"/>
                </a:lnTo>
                <a:lnTo>
                  <a:pt x="354710" y="48605"/>
                </a:lnTo>
                <a:lnTo>
                  <a:pt x="364615" y="48605"/>
                </a:lnTo>
                <a:lnTo>
                  <a:pt x="364615" y="0"/>
                </a:lnTo>
                <a:close/>
              </a:path>
              <a:path w="727075" h="215900">
                <a:moveTo>
                  <a:pt x="357474" y="63118"/>
                </a:moveTo>
                <a:lnTo>
                  <a:pt x="354940" y="63118"/>
                </a:lnTo>
                <a:lnTo>
                  <a:pt x="345323" y="63478"/>
                </a:lnTo>
                <a:lnTo>
                  <a:pt x="367717" y="63478"/>
                </a:lnTo>
                <a:lnTo>
                  <a:pt x="357474" y="63118"/>
                </a:lnTo>
                <a:close/>
              </a:path>
              <a:path w="727075" h="215900">
                <a:moveTo>
                  <a:pt x="364615" y="48605"/>
                </a:moveTo>
                <a:lnTo>
                  <a:pt x="358165" y="48605"/>
                </a:lnTo>
                <a:lnTo>
                  <a:pt x="364615" y="49016"/>
                </a:lnTo>
                <a:lnTo>
                  <a:pt x="364615" y="48605"/>
                </a:lnTo>
                <a:close/>
              </a:path>
              <a:path w="727075" h="215900">
                <a:moveTo>
                  <a:pt x="544348" y="102509"/>
                </a:moveTo>
                <a:lnTo>
                  <a:pt x="505878" y="102509"/>
                </a:lnTo>
                <a:lnTo>
                  <a:pt x="497671" y="102812"/>
                </a:lnTo>
                <a:lnTo>
                  <a:pt x="463492" y="119786"/>
                </a:lnTo>
                <a:lnTo>
                  <a:pt x="459115" y="143744"/>
                </a:lnTo>
                <a:lnTo>
                  <a:pt x="460881" y="149887"/>
                </a:lnTo>
                <a:lnTo>
                  <a:pt x="494283" y="172078"/>
                </a:lnTo>
                <a:lnTo>
                  <a:pt x="503344" y="172078"/>
                </a:lnTo>
                <a:lnTo>
                  <a:pt x="539587" y="160176"/>
                </a:lnTo>
                <a:lnTo>
                  <a:pt x="496203" y="159178"/>
                </a:lnTo>
                <a:lnTo>
                  <a:pt x="488678" y="157105"/>
                </a:lnTo>
                <a:lnTo>
                  <a:pt x="477928" y="148812"/>
                </a:lnTo>
                <a:lnTo>
                  <a:pt x="475240" y="143283"/>
                </a:lnTo>
                <a:lnTo>
                  <a:pt x="475240" y="130229"/>
                </a:lnTo>
                <a:lnTo>
                  <a:pt x="477467" y="125085"/>
                </a:lnTo>
                <a:lnTo>
                  <a:pt x="481921" y="120938"/>
                </a:lnTo>
                <a:lnTo>
                  <a:pt x="486528" y="116792"/>
                </a:lnTo>
                <a:lnTo>
                  <a:pt x="494667" y="114719"/>
                </a:lnTo>
                <a:lnTo>
                  <a:pt x="544348" y="114719"/>
                </a:lnTo>
                <a:lnTo>
                  <a:pt x="544348" y="102509"/>
                </a:lnTo>
                <a:close/>
              </a:path>
              <a:path w="727075" h="215900">
                <a:moveTo>
                  <a:pt x="549996" y="63118"/>
                </a:moveTo>
                <a:lnTo>
                  <a:pt x="510024" y="63118"/>
                </a:lnTo>
                <a:lnTo>
                  <a:pt x="518015" y="63636"/>
                </a:lnTo>
                <a:lnTo>
                  <a:pt x="524940" y="65191"/>
                </a:lnTo>
                <a:lnTo>
                  <a:pt x="530800" y="67783"/>
                </a:lnTo>
                <a:lnTo>
                  <a:pt x="535594" y="71411"/>
                </a:lnTo>
                <a:lnTo>
                  <a:pt x="541430" y="76940"/>
                </a:lnTo>
                <a:lnTo>
                  <a:pt x="544348" y="84849"/>
                </a:lnTo>
                <a:lnTo>
                  <a:pt x="544348" y="134529"/>
                </a:lnTo>
                <a:lnTo>
                  <a:pt x="548034" y="145817"/>
                </a:lnTo>
                <a:lnTo>
                  <a:pt x="545039" y="153603"/>
                </a:lnTo>
                <a:lnTo>
                  <a:pt x="545039" y="170926"/>
                </a:lnTo>
                <a:lnTo>
                  <a:pt x="560703" y="170926"/>
                </a:lnTo>
                <a:lnTo>
                  <a:pt x="560703" y="114719"/>
                </a:lnTo>
                <a:lnTo>
                  <a:pt x="547573" y="114719"/>
                </a:lnTo>
                <a:lnTo>
                  <a:pt x="547573" y="102509"/>
                </a:lnTo>
                <a:lnTo>
                  <a:pt x="560703" y="102509"/>
                </a:lnTo>
                <a:lnTo>
                  <a:pt x="560703" y="95829"/>
                </a:lnTo>
                <a:lnTo>
                  <a:pt x="559906" y="84849"/>
                </a:lnTo>
                <a:lnTo>
                  <a:pt x="557478" y="75154"/>
                </a:lnTo>
                <a:lnTo>
                  <a:pt x="553447" y="67106"/>
                </a:lnTo>
                <a:lnTo>
                  <a:pt x="549996" y="63118"/>
                </a:lnTo>
                <a:close/>
              </a:path>
              <a:path w="727075" h="215900">
                <a:moveTo>
                  <a:pt x="544348" y="134529"/>
                </a:moveTo>
                <a:lnTo>
                  <a:pt x="541276" y="142515"/>
                </a:lnTo>
                <a:lnTo>
                  <a:pt x="536362" y="148658"/>
                </a:lnTo>
                <a:lnTo>
                  <a:pt x="523001" y="157105"/>
                </a:lnTo>
                <a:lnTo>
                  <a:pt x="515092" y="159178"/>
                </a:lnTo>
                <a:lnTo>
                  <a:pt x="540429" y="159178"/>
                </a:lnTo>
                <a:lnTo>
                  <a:pt x="544962" y="153803"/>
                </a:lnTo>
                <a:lnTo>
                  <a:pt x="544894" y="143283"/>
                </a:lnTo>
                <a:lnTo>
                  <a:pt x="544348" y="139828"/>
                </a:lnTo>
                <a:lnTo>
                  <a:pt x="544348" y="134529"/>
                </a:lnTo>
                <a:close/>
              </a:path>
              <a:path w="727075" h="215900">
                <a:moveTo>
                  <a:pt x="544348" y="134529"/>
                </a:moveTo>
                <a:lnTo>
                  <a:pt x="544348" y="139828"/>
                </a:lnTo>
                <a:lnTo>
                  <a:pt x="544772" y="142515"/>
                </a:lnTo>
                <a:lnTo>
                  <a:pt x="544894" y="143283"/>
                </a:lnTo>
                <a:lnTo>
                  <a:pt x="544966" y="143744"/>
                </a:lnTo>
                <a:lnTo>
                  <a:pt x="545039" y="153603"/>
                </a:lnTo>
                <a:lnTo>
                  <a:pt x="548034" y="145817"/>
                </a:lnTo>
                <a:lnTo>
                  <a:pt x="544348" y="134529"/>
                </a:lnTo>
                <a:close/>
              </a:path>
              <a:path w="727075" h="215900">
                <a:moveTo>
                  <a:pt x="560703" y="102509"/>
                </a:moveTo>
                <a:lnTo>
                  <a:pt x="547573" y="102509"/>
                </a:lnTo>
                <a:lnTo>
                  <a:pt x="547573" y="114719"/>
                </a:lnTo>
                <a:lnTo>
                  <a:pt x="560703" y="114719"/>
                </a:lnTo>
                <a:lnTo>
                  <a:pt x="560703" y="102509"/>
                </a:lnTo>
                <a:close/>
              </a:path>
              <a:path w="727075" h="215900">
                <a:moveTo>
                  <a:pt x="511637" y="48836"/>
                </a:moveTo>
                <a:lnTo>
                  <a:pt x="468483" y="59970"/>
                </a:lnTo>
                <a:lnTo>
                  <a:pt x="462340" y="65191"/>
                </a:lnTo>
                <a:lnTo>
                  <a:pt x="469711" y="77400"/>
                </a:lnTo>
                <a:lnTo>
                  <a:pt x="474626" y="73100"/>
                </a:lnTo>
                <a:lnTo>
                  <a:pt x="480615" y="69645"/>
                </a:lnTo>
                <a:lnTo>
                  <a:pt x="494744" y="64423"/>
                </a:lnTo>
                <a:lnTo>
                  <a:pt x="502192" y="63118"/>
                </a:lnTo>
                <a:lnTo>
                  <a:pt x="549996" y="63118"/>
                </a:lnTo>
                <a:lnTo>
                  <a:pt x="547803" y="60584"/>
                </a:lnTo>
                <a:lnTo>
                  <a:pt x="540792" y="55444"/>
                </a:lnTo>
                <a:lnTo>
                  <a:pt x="532427" y="51773"/>
                </a:lnTo>
                <a:lnTo>
                  <a:pt x="522709" y="49570"/>
                </a:lnTo>
                <a:lnTo>
                  <a:pt x="511637" y="48836"/>
                </a:lnTo>
                <a:close/>
              </a:path>
              <a:path w="727075" h="215900">
                <a:moveTo>
                  <a:pt x="619908" y="49988"/>
                </a:moveTo>
                <a:lnTo>
                  <a:pt x="604243" y="49988"/>
                </a:lnTo>
                <a:lnTo>
                  <a:pt x="604243" y="215616"/>
                </a:lnTo>
                <a:lnTo>
                  <a:pt x="620599" y="215616"/>
                </a:lnTo>
                <a:lnTo>
                  <a:pt x="620599" y="147917"/>
                </a:lnTo>
                <a:lnTo>
                  <a:pt x="618065" y="143974"/>
                </a:lnTo>
                <a:lnTo>
                  <a:pt x="614840" y="136689"/>
                </a:lnTo>
                <a:lnTo>
                  <a:pt x="612536" y="128655"/>
                </a:lnTo>
                <a:lnTo>
                  <a:pt x="611154" y="119873"/>
                </a:lnTo>
                <a:lnTo>
                  <a:pt x="610704" y="110572"/>
                </a:lnTo>
                <a:lnTo>
                  <a:pt x="610693" y="110342"/>
                </a:lnTo>
                <a:lnTo>
                  <a:pt x="611121" y="101516"/>
                </a:lnTo>
                <a:lnTo>
                  <a:pt x="611154" y="100825"/>
                </a:lnTo>
                <a:lnTo>
                  <a:pt x="612354" y="93238"/>
                </a:lnTo>
                <a:lnTo>
                  <a:pt x="612430" y="92758"/>
                </a:lnTo>
                <a:lnTo>
                  <a:pt x="612536" y="92086"/>
                </a:lnTo>
                <a:lnTo>
                  <a:pt x="614840" y="84124"/>
                </a:lnTo>
                <a:lnTo>
                  <a:pt x="618065" y="76940"/>
                </a:lnTo>
                <a:lnTo>
                  <a:pt x="619908" y="73961"/>
                </a:lnTo>
                <a:lnTo>
                  <a:pt x="619908" y="49988"/>
                </a:lnTo>
                <a:close/>
              </a:path>
              <a:path w="727075" h="215900">
                <a:moveTo>
                  <a:pt x="666671" y="48836"/>
                </a:moveTo>
                <a:lnTo>
                  <a:pt x="658175" y="49325"/>
                </a:lnTo>
                <a:lnTo>
                  <a:pt x="658688" y="49325"/>
                </a:lnTo>
                <a:lnTo>
                  <a:pt x="651582" y="50621"/>
                </a:lnTo>
                <a:lnTo>
                  <a:pt x="619908" y="73961"/>
                </a:lnTo>
                <a:lnTo>
                  <a:pt x="619908" y="86384"/>
                </a:lnTo>
                <a:lnTo>
                  <a:pt x="618310" y="110342"/>
                </a:lnTo>
                <a:lnTo>
                  <a:pt x="618295" y="110572"/>
                </a:lnTo>
                <a:lnTo>
                  <a:pt x="620599" y="134990"/>
                </a:lnTo>
                <a:lnTo>
                  <a:pt x="620599" y="147917"/>
                </a:lnTo>
                <a:lnTo>
                  <a:pt x="651755" y="170293"/>
                </a:lnTo>
                <a:lnTo>
                  <a:pt x="666671" y="172078"/>
                </a:lnTo>
                <a:lnTo>
                  <a:pt x="674337" y="171632"/>
                </a:lnTo>
                <a:lnTo>
                  <a:pt x="674845" y="171632"/>
                </a:lnTo>
                <a:lnTo>
                  <a:pt x="706820" y="157565"/>
                </a:lnTo>
                <a:lnTo>
                  <a:pt x="656919" y="157565"/>
                </a:lnTo>
                <a:lnTo>
                  <a:pt x="649163" y="155646"/>
                </a:lnTo>
                <a:lnTo>
                  <a:pt x="621808" y="123587"/>
                </a:lnTo>
                <a:lnTo>
                  <a:pt x="620381" y="110572"/>
                </a:lnTo>
                <a:lnTo>
                  <a:pt x="620403" y="100825"/>
                </a:lnTo>
                <a:lnTo>
                  <a:pt x="622176" y="93238"/>
                </a:lnTo>
                <a:lnTo>
                  <a:pt x="622288" y="92758"/>
                </a:lnTo>
                <a:lnTo>
                  <a:pt x="649163" y="65114"/>
                </a:lnTo>
                <a:lnTo>
                  <a:pt x="656919" y="63118"/>
                </a:lnTo>
                <a:lnTo>
                  <a:pt x="706670" y="63118"/>
                </a:lnTo>
                <a:lnTo>
                  <a:pt x="704075" y="60872"/>
                </a:lnTo>
                <a:lnTo>
                  <a:pt x="697539" y="56668"/>
                </a:lnTo>
                <a:lnTo>
                  <a:pt x="690513" y="53241"/>
                </a:lnTo>
                <a:lnTo>
                  <a:pt x="683026" y="50794"/>
                </a:lnTo>
                <a:lnTo>
                  <a:pt x="675079" y="49325"/>
                </a:lnTo>
                <a:lnTo>
                  <a:pt x="666671" y="48836"/>
                </a:lnTo>
                <a:close/>
              </a:path>
              <a:path w="727075" h="215900">
                <a:moveTo>
                  <a:pt x="706670" y="63118"/>
                </a:moveTo>
                <a:lnTo>
                  <a:pt x="674119" y="63118"/>
                </a:lnTo>
                <a:lnTo>
                  <a:pt x="681798" y="65114"/>
                </a:lnTo>
                <a:lnTo>
                  <a:pt x="695312" y="73100"/>
                </a:lnTo>
                <a:lnTo>
                  <a:pt x="700687" y="78629"/>
                </a:lnTo>
                <a:lnTo>
                  <a:pt x="708673" y="92758"/>
                </a:lnTo>
                <a:lnTo>
                  <a:pt x="710633" y="100825"/>
                </a:lnTo>
                <a:lnTo>
                  <a:pt x="710657" y="110572"/>
                </a:lnTo>
                <a:lnTo>
                  <a:pt x="710295" y="117166"/>
                </a:lnTo>
                <a:lnTo>
                  <a:pt x="709172" y="123587"/>
                </a:lnTo>
                <a:lnTo>
                  <a:pt x="707300" y="129606"/>
                </a:lnTo>
                <a:lnTo>
                  <a:pt x="704787" y="134990"/>
                </a:lnTo>
                <a:lnTo>
                  <a:pt x="704680" y="135221"/>
                </a:lnTo>
                <a:lnTo>
                  <a:pt x="674119" y="157565"/>
                </a:lnTo>
                <a:lnTo>
                  <a:pt x="706820" y="157565"/>
                </a:lnTo>
                <a:lnTo>
                  <a:pt x="726429" y="119873"/>
                </a:lnTo>
                <a:lnTo>
                  <a:pt x="726535" y="119268"/>
                </a:lnTo>
                <a:lnTo>
                  <a:pt x="727012" y="110572"/>
                </a:lnTo>
                <a:lnTo>
                  <a:pt x="727025" y="110342"/>
                </a:lnTo>
                <a:lnTo>
                  <a:pt x="726535" y="101516"/>
                </a:lnTo>
                <a:lnTo>
                  <a:pt x="725067" y="93238"/>
                </a:lnTo>
                <a:lnTo>
                  <a:pt x="722678" y="85693"/>
                </a:lnTo>
                <a:lnTo>
                  <a:pt x="722619" y="85506"/>
                </a:lnTo>
                <a:lnTo>
                  <a:pt x="719193" y="78322"/>
                </a:lnTo>
                <a:lnTo>
                  <a:pt x="714902" y="71699"/>
                </a:lnTo>
                <a:lnTo>
                  <a:pt x="709863" y="65882"/>
                </a:lnTo>
                <a:lnTo>
                  <a:pt x="706670" y="63118"/>
                </a:lnTo>
                <a:close/>
              </a:path>
              <a:path w="727075" h="215900">
                <a:moveTo>
                  <a:pt x="619908" y="73961"/>
                </a:moveTo>
                <a:lnTo>
                  <a:pt x="610693" y="110342"/>
                </a:lnTo>
                <a:lnTo>
                  <a:pt x="611023" y="117166"/>
                </a:lnTo>
                <a:lnTo>
                  <a:pt x="611125" y="119268"/>
                </a:lnTo>
                <a:lnTo>
                  <a:pt x="620599" y="147917"/>
                </a:lnTo>
                <a:lnTo>
                  <a:pt x="620599" y="134990"/>
                </a:lnTo>
                <a:lnTo>
                  <a:pt x="618295" y="110572"/>
                </a:lnTo>
                <a:lnTo>
                  <a:pt x="619908" y="86384"/>
                </a:lnTo>
                <a:lnTo>
                  <a:pt x="619908" y="73961"/>
                </a:lnTo>
                <a:close/>
              </a:path>
            </a:pathLst>
          </a:custGeom>
          <a:solidFill>
            <a:srgbClr val="08094B"/>
          </a:solidFill>
        </p:spPr>
        <p:txBody>
          <a:bodyPr wrap="square" lIns="0" tIns="0" rIns="0" bIns="0" rtlCol="0"/>
          <a:lstStyle/>
          <a:p>
            <a:endParaRPr sz="900">
              <a:latin typeface="Montserrat" pitchFamily="2" charset="-52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478720" y="5788415"/>
            <a:ext cx="353827" cy="105066"/>
          </a:xfrm>
          <a:custGeom>
            <a:avLst/>
            <a:gdLst/>
            <a:ahLst/>
            <a:cxnLst/>
            <a:rect l="l" t="t" r="r" b="b"/>
            <a:pathLst>
              <a:path w="727075" h="215900">
                <a:moveTo>
                  <a:pt x="16355" y="49988"/>
                </a:moveTo>
                <a:lnTo>
                  <a:pt x="0" y="49988"/>
                </a:lnTo>
                <a:lnTo>
                  <a:pt x="0" y="170926"/>
                </a:lnTo>
                <a:lnTo>
                  <a:pt x="16355" y="170926"/>
                </a:lnTo>
                <a:lnTo>
                  <a:pt x="16355" y="117483"/>
                </a:lnTo>
                <a:lnTo>
                  <a:pt x="108960" y="117483"/>
                </a:lnTo>
                <a:lnTo>
                  <a:pt x="108960" y="103431"/>
                </a:lnTo>
                <a:lnTo>
                  <a:pt x="16355" y="103431"/>
                </a:lnTo>
                <a:lnTo>
                  <a:pt x="16355" y="49988"/>
                </a:lnTo>
                <a:close/>
              </a:path>
              <a:path w="727075" h="215900">
                <a:moveTo>
                  <a:pt x="108960" y="117483"/>
                </a:moveTo>
                <a:lnTo>
                  <a:pt x="92604" y="117483"/>
                </a:lnTo>
                <a:lnTo>
                  <a:pt x="92604" y="170926"/>
                </a:lnTo>
                <a:lnTo>
                  <a:pt x="108960" y="170926"/>
                </a:lnTo>
                <a:lnTo>
                  <a:pt x="108960" y="117483"/>
                </a:lnTo>
                <a:close/>
              </a:path>
              <a:path w="727075" h="215900">
                <a:moveTo>
                  <a:pt x="108960" y="49988"/>
                </a:moveTo>
                <a:lnTo>
                  <a:pt x="92604" y="49988"/>
                </a:lnTo>
                <a:lnTo>
                  <a:pt x="92604" y="103431"/>
                </a:lnTo>
                <a:lnTo>
                  <a:pt x="108960" y="103431"/>
                </a:lnTo>
                <a:lnTo>
                  <a:pt x="108960" y="49988"/>
                </a:lnTo>
                <a:close/>
              </a:path>
              <a:path w="727075" h="215900">
                <a:moveTo>
                  <a:pt x="229853" y="102509"/>
                </a:moveTo>
                <a:lnTo>
                  <a:pt x="191383" y="102509"/>
                </a:lnTo>
                <a:lnTo>
                  <a:pt x="183177" y="102812"/>
                </a:lnTo>
                <a:lnTo>
                  <a:pt x="148997" y="119786"/>
                </a:lnTo>
                <a:lnTo>
                  <a:pt x="144620" y="143744"/>
                </a:lnTo>
                <a:lnTo>
                  <a:pt x="146386" y="149887"/>
                </a:lnTo>
                <a:lnTo>
                  <a:pt x="179788" y="172078"/>
                </a:lnTo>
                <a:lnTo>
                  <a:pt x="188849" y="172078"/>
                </a:lnTo>
                <a:lnTo>
                  <a:pt x="225092" y="160176"/>
                </a:lnTo>
                <a:lnTo>
                  <a:pt x="181708" y="159178"/>
                </a:lnTo>
                <a:lnTo>
                  <a:pt x="174183" y="157105"/>
                </a:lnTo>
                <a:lnTo>
                  <a:pt x="163433" y="148812"/>
                </a:lnTo>
                <a:lnTo>
                  <a:pt x="160745" y="143283"/>
                </a:lnTo>
                <a:lnTo>
                  <a:pt x="160745" y="130229"/>
                </a:lnTo>
                <a:lnTo>
                  <a:pt x="162972" y="125085"/>
                </a:lnTo>
                <a:lnTo>
                  <a:pt x="167426" y="120938"/>
                </a:lnTo>
                <a:lnTo>
                  <a:pt x="172033" y="116792"/>
                </a:lnTo>
                <a:lnTo>
                  <a:pt x="180172" y="114719"/>
                </a:lnTo>
                <a:lnTo>
                  <a:pt x="229853" y="114719"/>
                </a:lnTo>
                <a:lnTo>
                  <a:pt x="229853" y="102509"/>
                </a:lnTo>
                <a:close/>
              </a:path>
              <a:path w="727075" h="215900">
                <a:moveTo>
                  <a:pt x="235501" y="63118"/>
                </a:moveTo>
                <a:lnTo>
                  <a:pt x="195530" y="63118"/>
                </a:lnTo>
                <a:lnTo>
                  <a:pt x="203520" y="63636"/>
                </a:lnTo>
                <a:lnTo>
                  <a:pt x="210445" y="65191"/>
                </a:lnTo>
                <a:lnTo>
                  <a:pt x="216305" y="67783"/>
                </a:lnTo>
                <a:lnTo>
                  <a:pt x="221100" y="71411"/>
                </a:lnTo>
                <a:lnTo>
                  <a:pt x="226935" y="76940"/>
                </a:lnTo>
                <a:lnTo>
                  <a:pt x="229853" y="84849"/>
                </a:lnTo>
                <a:lnTo>
                  <a:pt x="229853" y="134529"/>
                </a:lnTo>
                <a:lnTo>
                  <a:pt x="233539" y="145817"/>
                </a:lnTo>
                <a:lnTo>
                  <a:pt x="230544" y="153603"/>
                </a:lnTo>
                <a:lnTo>
                  <a:pt x="230544" y="170926"/>
                </a:lnTo>
                <a:lnTo>
                  <a:pt x="246209" y="170926"/>
                </a:lnTo>
                <a:lnTo>
                  <a:pt x="246209" y="114719"/>
                </a:lnTo>
                <a:lnTo>
                  <a:pt x="233078" y="114719"/>
                </a:lnTo>
                <a:lnTo>
                  <a:pt x="233078" y="102509"/>
                </a:lnTo>
                <a:lnTo>
                  <a:pt x="246209" y="102509"/>
                </a:lnTo>
                <a:lnTo>
                  <a:pt x="246209" y="95829"/>
                </a:lnTo>
                <a:lnTo>
                  <a:pt x="245411" y="84849"/>
                </a:lnTo>
                <a:lnTo>
                  <a:pt x="242984" y="75154"/>
                </a:lnTo>
                <a:lnTo>
                  <a:pt x="238952" y="67106"/>
                </a:lnTo>
                <a:lnTo>
                  <a:pt x="235501" y="63118"/>
                </a:lnTo>
                <a:close/>
              </a:path>
              <a:path w="727075" h="215900">
                <a:moveTo>
                  <a:pt x="229853" y="134529"/>
                </a:moveTo>
                <a:lnTo>
                  <a:pt x="226782" y="142515"/>
                </a:lnTo>
                <a:lnTo>
                  <a:pt x="221867" y="148658"/>
                </a:lnTo>
                <a:lnTo>
                  <a:pt x="208507" y="157105"/>
                </a:lnTo>
                <a:lnTo>
                  <a:pt x="200598" y="159178"/>
                </a:lnTo>
                <a:lnTo>
                  <a:pt x="225934" y="159178"/>
                </a:lnTo>
                <a:lnTo>
                  <a:pt x="230468" y="153803"/>
                </a:lnTo>
                <a:lnTo>
                  <a:pt x="230399" y="143283"/>
                </a:lnTo>
                <a:lnTo>
                  <a:pt x="229853" y="139828"/>
                </a:lnTo>
                <a:lnTo>
                  <a:pt x="229853" y="134529"/>
                </a:lnTo>
                <a:close/>
              </a:path>
              <a:path w="727075" h="215900">
                <a:moveTo>
                  <a:pt x="229853" y="134529"/>
                </a:moveTo>
                <a:lnTo>
                  <a:pt x="229853" y="139828"/>
                </a:lnTo>
                <a:lnTo>
                  <a:pt x="230278" y="142515"/>
                </a:lnTo>
                <a:lnTo>
                  <a:pt x="230399" y="143283"/>
                </a:lnTo>
                <a:lnTo>
                  <a:pt x="230472" y="143744"/>
                </a:lnTo>
                <a:lnTo>
                  <a:pt x="230544" y="153603"/>
                </a:lnTo>
                <a:lnTo>
                  <a:pt x="233539" y="145817"/>
                </a:lnTo>
                <a:lnTo>
                  <a:pt x="229853" y="134529"/>
                </a:lnTo>
                <a:close/>
              </a:path>
              <a:path w="727075" h="215900">
                <a:moveTo>
                  <a:pt x="246209" y="102509"/>
                </a:moveTo>
                <a:lnTo>
                  <a:pt x="233078" y="102509"/>
                </a:lnTo>
                <a:lnTo>
                  <a:pt x="233078" y="114719"/>
                </a:lnTo>
                <a:lnTo>
                  <a:pt x="246209" y="114719"/>
                </a:lnTo>
                <a:lnTo>
                  <a:pt x="246209" y="102509"/>
                </a:lnTo>
                <a:close/>
              </a:path>
              <a:path w="727075" h="215900">
                <a:moveTo>
                  <a:pt x="197142" y="48836"/>
                </a:moveTo>
                <a:lnTo>
                  <a:pt x="153988" y="59970"/>
                </a:lnTo>
                <a:lnTo>
                  <a:pt x="147845" y="65191"/>
                </a:lnTo>
                <a:lnTo>
                  <a:pt x="155217" y="77400"/>
                </a:lnTo>
                <a:lnTo>
                  <a:pt x="160131" y="73100"/>
                </a:lnTo>
                <a:lnTo>
                  <a:pt x="166120" y="69645"/>
                </a:lnTo>
                <a:lnTo>
                  <a:pt x="180249" y="64423"/>
                </a:lnTo>
                <a:lnTo>
                  <a:pt x="187697" y="63118"/>
                </a:lnTo>
                <a:lnTo>
                  <a:pt x="235501" y="63118"/>
                </a:lnTo>
                <a:lnTo>
                  <a:pt x="233309" y="60584"/>
                </a:lnTo>
                <a:lnTo>
                  <a:pt x="226297" y="55444"/>
                </a:lnTo>
                <a:lnTo>
                  <a:pt x="217932" y="51773"/>
                </a:lnTo>
                <a:lnTo>
                  <a:pt x="208214" y="49570"/>
                </a:lnTo>
                <a:lnTo>
                  <a:pt x="197142" y="48836"/>
                </a:lnTo>
                <a:close/>
              </a:path>
              <a:path w="727075" h="215900">
                <a:moveTo>
                  <a:pt x="348721" y="171977"/>
                </a:moveTo>
                <a:lnTo>
                  <a:pt x="348721" y="215616"/>
                </a:lnTo>
                <a:lnTo>
                  <a:pt x="364615" y="215616"/>
                </a:lnTo>
                <a:lnTo>
                  <a:pt x="364615" y="172308"/>
                </a:lnTo>
                <a:lnTo>
                  <a:pt x="353788" y="172308"/>
                </a:lnTo>
                <a:lnTo>
                  <a:pt x="348721" y="171977"/>
                </a:lnTo>
                <a:close/>
              </a:path>
              <a:path w="727075" h="215900">
                <a:moveTo>
                  <a:pt x="364615" y="63118"/>
                </a:moveTo>
                <a:lnTo>
                  <a:pt x="357474" y="63118"/>
                </a:lnTo>
                <a:lnTo>
                  <a:pt x="367717" y="63478"/>
                </a:lnTo>
                <a:lnTo>
                  <a:pt x="348721" y="63478"/>
                </a:lnTo>
                <a:lnTo>
                  <a:pt x="348721" y="171977"/>
                </a:lnTo>
                <a:lnTo>
                  <a:pt x="353788" y="172308"/>
                </a:lnTo>
                <a:lnTo>
                  <a:pt x="357705" y="172308"/>
                </a:lnTo>
                <a:lnTo>
                  <a:pt x="363454" y="171977"/>
                </a:lnTo>
                <a:lnTo>
                  <a:pt x="364615" y="171977"/>
                </a:lnTo>
                <a:lnTo>
                  <a:pt x="364615" y="158026"/>
                </a:lnTo>
                <a:lnTo>
                  <a:pt x="354940" y="158026"/>
                </a:lnTo>
                <a:lnTo>
                  <a:pt x="349590" y="157775"/>
                </a:lnTo>
                <a:lnTo>
                  <a:pt x="364615" y="157775"/>
                </a:lnTo>
                <a:lnTo>
                  <a:pt x="364615" y="63118"/>
                </a:lnTo>
                <a:close/>
              </a:path>
              <a:path w="727075" h="215900">
                <a:moveTo>
                  <a:pt x="364615" y="171977"/>
                </a:moveTo>
                <a:lnTo>
                  <a:pt x="363454" y="171977"/>
                </a:lnTo>
                <a:lnTo>
                  <a:pt x="357705" y="172308"/>
                </a:lnTo>
                <a:lnTo>
                  <a:pt x="364615" y="172308"/>
                </a:lnTo>
                <a:lnTo>
                  <a:pt x="364615" y="171977"/>
                </a:lnTo>
                <a:close/>
              </a:path>
              <a:path w="727075" h="215900">
                <a:moveTo>
                  <a:pt x="358165" y="48605"/>
                </a:moveTo>
                <a:lnTo>
                  <a:pt x="354710" y="48605"/>
                </a:lnTo>
                <a:lnTo>
                  <a:pt x="337419" y="49714"/>
                </a:lnTo>
                <a:lnTo>
                  <a:pt x="297811" y="64961"/>
                </a:lnTo>
                <a:lnTo>
                  <a:pt x="277770" y="110111"/>
                </a:lnTo>
                <a:lnTo>
                  <a:pt x="278433" y="117526"/>
                </a:lnTo>
                <a:lnTo>
                  <a:pt x="297811" y="155953"/>
                </a:lnTo>
                <a:lnTo>
                  <a:pt x="337302" y="171301"/>
                </a:lnTo>
                <a:lnTo>
                  <a:pt x="338357" y="171301"/>
                </a:lnTo>
                <a:lnTo>
                  <a:pt x="348721" y="171977"/>
                </a:lnTo>
                <a:lnTo>
                  <a:pt x="348721" y="157775"/>
                </a:lnTo>
                <a:lnTo>
                  <a:pt x="346964" y="157775"/>
                </a:lnTo>
                <a:lnTo>
                  <a:pt x="336684" y="156471"/>
                </a:lnTo>
                <a:lnTo>
                  <a:pt x="300806" y="135912"/>
                </a:lnTo>
                <a:lnTo>
                  <a:pt x="297899" y="130541"/>
                </a:lnTo>
                <a:lnTo>
                  <a:pt x="297782" y="130325"/>
                </a:lnTo>
                <a:lnTo>
                  <a:pt x="295683" y="124336"/>
                </a:lnTo>
                <a:lnTo>
                  <a:pt x="294346" y="117526"/>
                </a:lnTo>
                <a:lnTo>
                  <a:pt x="293895" y="110111"/>
                </a:lnTo>
                <a:lnTo>
                  <a:pt x="294327" y="102913"/>
                </a:lnTo>
                <a:lnTo>
                  <a:pt x="321308" y="68877"/>
                </a:lnTo>
                <a:lnTo>
                  <a:pt x="345323" y="63478"/>
                </a:lnTo>
                <a:lnTo>
                  <a:pt x="348721" y="63478"/>
                </a:lnTo>
                <a:lnTo>
                  <a:pt x="348721" y="49016"/>
                </a:lnTo>
                <a:lnTo>
                  <a:pt x="364615" y="49016"/>
                </a:lnTo>
                <a:lnTo>
                  <a:pt x="358165" y="48605"/>
                </a:lnTo>
                <a:close/>
              </a:path>
              <a:path w="727075" h="215900">
                <a:moveTo>
                  <a:pt x="364615" y="49016"/>
                </a:moveTo>
                <a:lnTo>
                  <a:pt x="364615" y="63478"/>
                </a:lnTo>
                <a:lnTo>
                  <a:pt x="367433" y="63478"/>
                </a:lnTo>
                <a:lnTo>
                  <a:pt x="376806" y="64558"/>
                </a:lnTo>
                <a:lnTo>
                  <a:pt x="376578" y="64558"/>
                </a:lnTo>
                <a:lnTo>
                  <a:pt x="384469" y="66228"/>
                </a:lnTo>
                <a:lnTo>
                  <a:pt x="391798" y="68647"/>
                </a:lnTo>
                <a:lnTo>
                  <a:pt x="418122" y="96319"/>
                </a:lnTo>
                <a:lnTo>
                  <a:pt x="419902" y="110111"/>
                </a:lnTo>
                <a:lnTo>
                  <a:pt x="419455" y="117526"/>
                </a:lnTo>
                <a:lnTo>
                  <a:pt x="418116" y="124336"/>
                </a:lnTo>
                <a:lnTo>
                  <a:pt x="415962" y="130325"/>
                </a:lnTo>
                <a:lnTo>
                  <a:pt x="415885" y="130541"/>
                </a:lnTo>
                <a:lnTo>
                  <a:pt x="384469" y="154916"/>
                </a:lnTo>
                <a:lnTo>
                  <a:pt x="366486" y="157775"/>
                </a:lnTo>
                <a:lnTo>
                  <a:pt x="364615" y="157775"/>
                </a:lnTo>
                <a:lnTo>
                  <a:pt x="364615" y="171977"/>
                </a:lnTo>
                <a:lnTo>
                  <a:pt x="363454" y="171977"/>
                </a:lnTo>
                <a:lnTo>
                  <a:pt x="375212" y="171301"/>
                </a:lnTo>
                <a:lnTo>
                  <a:pt x="390646" y="168277"/>
                </a:lnTo>
                <a:lnTo>
                  <a:pt x="424365" y="147257"/>
                </a:lnTo>
                <a:lnTo>
                  <a:pt x="436027" y="110111"/>
                </a:lnTo>
                <a:lnTo>
                  <a:pt x="434745" y="96319"/>
                </a:lnTo>
                <a:lnTo>
                  <a:pt x="404252" y="57892"/>
                </a:lnTo>
                <a:lnTo>
                  <a:pt x="375572" y="49714"/>
                </a:lnTo>
                <a:lnTo>
                  <a:pt x="364615" y="49016"/>
                </a:lnTo>
                <a:close/>
              </a:path>
              <a:path w="727075" h="215900">
                <a:moveTo>
                  <a:pt x="364615" y="157775"/>
                </a:moveTo>
                <a:lnTo>
                  <a:pt x="349590" y="157775"/>
                </a:lnTo>
                <a:lnTo>
                  <a:pt x="354940" y="158026"/>
                </a:lnTo>
                <a:lnTo>
                  <a:pt x="357474" y="158026"/>
                </a:lnTo>
                <a:lnTo>
                  <a:pt x="364615" y="157775"/>
                </a:lnTo>
                <a:close/>
              </a:path>
              <a:path w="727075" h="215900">
                <a:moveTo>
                  <a:pt x="364615" y="157775"/>
                </a:moveTo>
                <a:lnTo>
                  <a:pt x="357474" y="158026"/>
                </a:lnTo>
                <a:lnTo>
                  <a:pt x="364615" y="158026"/>
                </a:lnTo>
                <a:lnTo>
                  <a:pt x="364615" y="157775"/>
                </a:lnTo>
                <a:close/>
              </a:path>
              <a:path w="727075" h="215900">
                <a:moveTo>
                  <a:pt x="364615" y="0"/>
                </a:moveTo>
                <a:lnTo>
                  <a:pt x="348721" y="0"/>
                </a:lnTo>
                <a:lnTo>
                  <a:pt x="348721" y="63478"/>
                </a:lnTo>
                <a:lnTo>
                  <a:pt x="345323" y="63478"/>
                </a:lnTo>
                <a:lnTo>
                  <a:pt x="354940" y="63118"/>
                </a:lnTo>
                <a:lnTo>
                  <a:pt x="364615" y="63118"/>
                </a:lnTo>
                <a:lnTo>
                  <a:pt x="364615" y="49016"/>
                </a:lnTo>
                <a:lnTo>
                  <a:pt x="348303" y="49016"/>
                </a:lnTo>
                <a:lnTo>
                  <a:pt x="354710" y="48605"/>
                </a:lnTo>
                <a:lnTo>
                  <a:pt x="364615" y="48605"/>
                </a:lnTo>
                <a:lnTo>
                  <a:pt x="364615" y="0"/>
                </a:lnTo>
                <a:close/>
              </a:path>
              <a:path w="727075" h="215900">
                <a:moveTo>
                  <a:pt x="357474" y="63118"/>
                </a:moveTo>
                <a:lnTo>
                  <a:pt x="354940" y="63118"/>
                </a:lnTo>
                <a:lnTo>
                  <a:pt x="345323" y="63478"/>
                </a:lnTo>
                <a:lnTo>
                  <a:pt x="367717" y="63478"/>
                </a:lnTo>
                <a:lnTo>
                  <a:pt x="357474" y="63118"/>
                </a:lnTo>
                <a:close/>
              </a:path>
              <a:path w="727075" h="215900">
                <a:moveTo>
                  <a:pt x="364615" y="48605"/>
                </a:moveTo>
                <a:lnTo>
                  <a:pt x="358165" y="48605"/>
                </a:lnTo>
                <a:lnTo>
                  <a:pt x="364615" y="49016"/>
                </a:lnTo>
                <a:lnTo>
                  <a:pt x="364615" y="48605"/>
                </a:lnTo>
                <a:close/>
              </a:path>
              <a:path w="727075" h="215900">
                <a:moveTo>
                  <a:pt x="544348" y="102509"/>
                </a:moveTo>
                <a:lnTo>
                  <a:pt x="505878" y="102509"/>
                </a:lnTo>
                <a:lnTo>
                  <a:pt x="497671" y="102812"/>
                </a:lnTo>
                <a:lnTo>
                  <a:pt x="463492" y="119786"/>
                </a:lnTo>
                <a:lnTo>
                  <a:pt x="459115" y="143744"/>
                </a:lnTo>
                <a:lnTo>
                  <a:pt x="460881" y="149887"/>
                </a:lnTo>
                <a:lnTo>
                  <a:pt x="494283" y="172078"/>
                </a:lnTo>
                <a:lnTo>
                  <a:pt x="503344" y="172078"/>
                </a:lnTo>
                <a:lnTo>
                  <a:pt x="539587" y="160176"/>
                </a:lnTo>
                <a:lnTo>
                  <a:pt x="496203" y="159178"/>
                </a:lnTo>
                <a:lnTo>
                  <a:pt x="488678" y="157105"/>
                </a:lnTo>
                <a:lnTo>
                  <a:pt x="477928" y="148812"/>
                </a:lnTo>
                <a:lnTo>
                  <a:pt x="475240" y="143283"/>
                </a:lnTo>
                <a:lnTo>
                  <a:pt x="475240" y="130229"/>
                </a:lnTo>
                <a:lnTo>
                  <a:pt x="477467" y="125085"/>
                </a:lnTo>
                <a:lnTo>
                  <a:pt x="481921" y="120938"/>
                </a:lnTo>
                <a:lnTo>
                  <a:pt x="486528" y="116792"/>
                </a:lnTo>
                <a:lnTo>
                  <a:pt x="494667" y="114719"/>
                </a:lnTo>
                <a:lnTo>
                  <a:pt x="544348" y="114719"/>
                </a:lnTo>
                <a:lnTo>
                  <a:pt x="544348" y="102509"/>
                </a:lnTo>
                <a:close/>
              </a:path>
              <a:path w="727075" h="215900">
                <a:moveTo>
                  <a:pt x="549996" y="63118"/>
                </a:moveTo>
                <a:lnTo>
                  <a:pt x="510024" y="63118"/>
                </a:lnTo>
                <a:lnTo>
                  <a:pt x="518015" y="63636"/>
                </a:lnTo>
                <a:lnTo>
                  <a:pt x="524940" y="65191"/>
                </a:lnTo>
                <a:lnTo>
                  <a:pt x="530800" y="67783"/>
                </a:lnTo>
                <a:lnTo>
                  <a:pt x="535594" y="71411"/>
                </a:lnTo>
                <a:lnTo>
                  <a:pt x="541430" y="76940"/>
                </a:lnTo>
                <a:lnTo>
                  <a:pt x="544348" y="84849"/>
                </a:lnTo>
                <a:lnTo>
                  <a:pt x="544348" y="134529"/>
                </a:lnTo>
                <a:lnTo>
                  <a:pt x="548034" y="145817"/>
                </a:lnTo>
                <a:lnTo>
                  <a:pt x="545039" y="153603"/>
                </a:lnTo>
                <a:lnTo>
                  <a:pt x="545039" y="170926"/>
                </a:lnTo>
                <a:lnTo>
                  <a:pt x="560703" y="170926"/>
                </a:lnTo>
                <a:lnTo>
                  <a:pt x="560703" y="114719"/>
                </a:lnTo>
                <a:lnTo>
                  <a:pt x="547573" y="114719"/>
                </a:lnTo>
                <a:lnTo>
                  <a:pt x="547573" y="102509"/>
                </a:lnTo>
                <a:lnTo>
                  <a:pt x="560703" y="102509"/>
                </a:lnTo>
                <a:lnTo>
                  <a:pt x="560703" y="95829"/>
                </a:lnTo>
                <a:lnTo>
                  <a:pt x="559906" y="84849"/>
                </a:lnTo>
                <a:lnTo>
                  <a:pt x="557478" y="75154"/>
                </a:lnTo>
                <a:lnTo>
                  <a:pt x="553447" y="67106"/>
                </a:lnTo>
                <a:lnTo>
                  <a:pt x="549996" y="63118"/>
                </a:lnTo>
                <a:close/>
              </a:path>
              <a:path w="727075" h="215900">
                <a:moveTo>
                  <a:pt x="544348" y="134529"/>
                </a:moveTo>
                <a:lnTo>
                  <a:pt x="541276" y="142515"/>
                </a:lnTo>
                <a:lnTo>
                  <a:pt x="536362" y="148658"/>
                </a:lnTo>
                <a:lnTo>
                  <a:pt x="523001" y="157105"/>
                </a:lnTo>
                <a:lnTo>
                  <a:pt x="515092" y="159178"/>
                </a:lnTo>
                <a:lnTo>
                  <a:pt x="540429" y="159178"/>
                </a:lnTo>
                <a:lnTo>
                  <a:pt x="544962" y="153803"/>
                </a:lnTo>
                <a:lnTo>
                  <a:pt x="544894" y="143283"/>
                </a:lnTo>
                <a:lnTo>
                  <a:pt x="544348" y="139828"/>
                </a:lnTo>
                <a:lnTo>
                  <a:pt x="544348" y="134529"/>
                </a:lnTo>
                <a:close/>
              </a:path>
              <a:path w="727075" h="215900">
                <a:moveTo>
                  <a:pt x="544348" y="134529"/>
                </a:moveTo>
                <a:lnTo>
                  <a:pt x="544348" y="139828"/>
                </a:lnTo>
                <a:lnTo>
                  <a:pt x="544772" y="142515"/>
                </a:lnTo>
                <a:lnTo>
                  <a:pt x="544894" y="143283"/>
                </a:lnTo>
                <a:lnTo>
                  <a:pt x="544966" y="143744"/>
                </a:lnTo>
                <a:lnTo>
                  <a:pt x="545039" y="153603"/>
                </a:lnTo>
                <a:lnTo>
                  <a:pt x="548034" y="145817"/>
                </a:lnTo>
                <a:lnTo>
                  <a:pt x="544348" y="134529"/>
                </a:lnTo>
                <a:close/>
              </a:path>
              <a:path w="727075" h="215900">
                <a:moveTo>
                  <a:pt x="560703" y="102509"/>
                </a:moveTo>
                <a:lnTo>
                  <a:pt x="547573" y="102509"/>
                </a:lnTo>
                <a:lnTo>
                  <a:pt x="547573" y="114719"/>
                </a:lnTo>
                <a:lnTo>
                  <a:pt x="560703" y="114719"/>
                </a:lnTo>
                <a:lnTo>
                  <a:pt x="560703" y="102509"/>
                </a:lnTo>
                <a:close/>
              </a:path>
              <a:path w="727075" h="215900">
                <a:moveTo>
                  <a:pt x="511637" y="48836"/>
                </a:moveTo>
                <a:lnTo>
                  <a:pt x="468483" y="59970"/>
                </a:lnTo>
                <a:lnTo>
                  <a:pt x="462340" y="65191"/>
                </a:lnTo>
                <a:lnTo>
                  <a:pt x="469711" y="77400"/>
                </a:lnTo>
                <a:lnTo>
                  <a:pt x="474626" y="73100"/>
                </a:lnTo>
                <a:lnTo>
                  <a:pt x="480615" y="69645"/>
                </a:lnTo>
                <a:lnTo>
                  <a:pt x="494744" y="64423"/>
                </a:lnTo>
                <a:lnTo>
                  <a:pt x="502192" y="63118"/>
                </a:lnTo>
                <a:lnTo>
                  <a:pt x="549996" y="63118"/>
                </a:lnTo>
                <a:lnTo>
                  <a:pt x="547803" y="60584"/>
                </a:lnTo>
                <a:lnTo>
                  <a:pt x="540792" y="55444"/>
                </a:lnTo>
                <a:lnTo>
                  <a:pt x="532427" y="51773"/>
                </a:lnTo>
                <a:lnTo>
                  <a:pt x="522709" y="49570"/>
                </a:lnTo>
                <a:lnTo>
                  <a:pt x="511637" y="48836"/>
                </a:lnTo>
                <a:close/>
              </a:path>
              <a:path w="727075" h="215900">
                <a:moveTo>
                  <a:pt x="619908" y="49988"/>
                </a:moveTo>
                <a:lnTo>
                  <a:pt x="604243" y="49988"/>
                </a:lnTo>
                <a:lnTo>
                  <a:pt x="604243" y="215616"/>
                </a:lnTo>
                <a:lnTo>
                  <a:pt x="620599" y="215616"/>
                </a:lnTo>
                <a:lnTo>
                  <a:pt x="620599" y="147917"/>
                </a:lnTo>
                <a:lnTo>
                  <a:pt x="618065" y="143974"/>
                </a:lnTo>
                <a:lnTo>
                  <a:pt x="614840" y="136689"/>
                </a:lnTo>
                <a:lnTo>
                  <a:pt x="612536" y="128655"/>
                </a:lnTo>
                <a:lnTo>
                  <a:pt x="611154" y="119873"/>
                </a:lnTo>
                <a:lnTo>
                  <a:pt x="610704" y="110572"/>
                </a:lnTo>
                <a:lnTo>
                  <a:pt x="610693" y="110342"/>
                </a:lnTo>
                <a:lnTo>
                  <a:pt x="611121" y="101516"/>
                </a:lnTo>
                <a:lnTo>
                  <a:pt x="611154" y="100825"/>
                </a:lnTo>
                <a:lnTo>
                  <a:pt x="612354" y="93238"/>
                </a:lnTo>
                <a:lnTo>
                  <a:pt x="612430" y="92758"/>
                </a:lnTo>
                <a:lnTo>
                  <a:pt x="612536" y="92086"/>
                </a:lnTo>
                <a:lnTo>
                  <a:pt x="614840" y="84124"/>
                </a:lnTo>
                <a:lnTo>
                  <a:pt x="618065" y="76940"/>
                </a:lnTo>
                <a:lnTo>
                  <a:pt x="619908" y="73961"/>
                </a:lnTo>
                <a:lnTo>
                  <a:pt x="619908" y="49988"/>
                </a:lnTo>
                <a:close/>
              </a:path>
              <a:path w="727075" h="215900">
                <a:moveTo>
                  <a:pt x="666671" y="48836"/>
                </a:moveTo>
                <a:lnTo>
                  <a:pt x="658175" y="49325"/>
                </a:lnTo>
                <a:lnTo>
                  <a:pt x="658688" y="49325"/>
                </a:lnTo>
                <a:lnTo>
                  <a:pt x="651582" y="50621"/>
                </a:lnTo>
                <a:lnTo>
                  <a:pt x="619908" y="73961"/>
                </a:lnTo>
                <a:lnTo>
                  <a:pt x="619908" y="86384"/>
                </a:lnTo>
                <a:lnTo>
                  <a:pt x="618310" y="110342"/>
                </a:lnTo>
                <a:lnTo>
                  <a:pt x="618295" y="110572"/>
                </a:lnTo>
                <a:lnTo>
                  <a:pt x="620599" y="134990"/>
                </a:lnTo>
                <a:lnTo>
                  <a:pt x="620599" y="147917"/>
                </a:lnTo>
                <a:lnTo>
                  <a:pt x="651755" y="170293"/>
                </a:lnTo>
                <a:lnTo>
                  <a:pt x="666671" y="172078"/>
                </a:lnTo>
                <a:lnTo>
                  <a:pt x="674337" y="171632"/>
                </a:lnTo>
                <a:lnTo>
                  <a:pt x="674845" y="171632"/>
                </a:lnTo>
                <a:lnTo>
                  <a:pt x="706820" y="157565"/>
                </a:lnTo>
                <a:lnTo>
                  <a:pt x="656919" y="157565"/>
                </a:lnTo>
                <a:lnTo>
                  <a:pt x="649163" y="155646"/>
                </a:lnTo>
                <a:lnTo>
                  <a:pt x="621808" y="123587"/>
                </a:lnTo>
                <a:lnTo>
                  <a:pt x="620381" y="110572"/>
                </a:lnTo>
                <a:lnTo>
                  <a:pt x="620403" y="100825"/>
                </a:lnTo>
                <a:lnTo>
                  <a:pt x="622176" y="93238"/>
                </a:lnTo>
                <a:lnTo>
                  <a:pt x="622288" y="92758"/>
                </a:lnTo>
                <a:lnTo>
                  <a:pt x="649163" y="65114"/>
                </a:lnTo>
                <a:lnTo>
                  <a:pt x="656919" y="63118"/>
                </a:lnTo>
                <a:lnTo>
                  <a:pt x="706670" y="63118"/>
                </a:lnTo>
                <a:lnTo>
                  <a:pt x="704075" y="60872"/>
                </a:lnTo>
                <a:lnTo>
                  <a:pt x="697539" y="56668"/>
                </a:lnTo>
                <a:lnTo>
                  <a:pt x="690513" y="53241"/>
                </a:lnTo>
                <a:lnTo>
                  <a:pt x="683026" y="50794"/>
                </a:lnTo>
                <a:lnTo>
                  <a:pt x="675079" y="49325"/>
                </a:lnTo>
                <a:lnTo>
                  <a:pt x="666671" y="48836"/>
                </a:lnTo>
                <a:close/>
              </a:path>
              <a:path w="727075" h="215900">
                <a:moveTo>
                  <a:pt x="706670" y="63118"/>
                </a:moveTo>
                <a:lnTo>
                  <a:pt x="674119" y="63118"/>
                </a:lnTo>
                <a:lnTo>
                  <a:pt x="681798" y="65114"/>
                </a:lnTo>
                <a:lnTo>
                  <a:pt x="695312" y="73100"/>
                </a:lnTo>
                <a:lnTo>
                  <a:pt x="700687" y="78629"/>
                </a:lnTo>
                <a:lnTo>
                  <a:pt x="708673" y="92758"/>
                </a:lnTo>
                <a:lnTo>
                  <a:pt x="710633" y="100825"/>
                </a:lnTo>
                <a:lnTo>
                  <a:pt x="710657" y="110572"/>
                </a:lnTo>
                <a:lnTo>
                  <a:pt x="710295" y="117166"/>
                </a:lnTo>
                <a:lnTo>
                  <a:pt x="709172" y="123587"/>
                </a:lnTo>
                <a:lnTo>
                  <a:pt x="707300" y="129606"/>
                </a:lnTo>
                <a:lnTo>
                  <a:pt x="704787" y="134990"/>
                </a:lnTo>
                <a:lnTo>
                  <a:pt x="704680" y="135221"/>
                </a:lnTo>
                <a:lnTo>
                  <a:pt x="674119" y="157565"/>
                </a:lnTo>
                <a:lnTo>
                  <a:pt x="706820" y="157565"/>
                </a:lnTo>
                <a:lnTo>
                  <a:pt x="726429" y="119873"/>
                </a:lnTo>
                <a:lnTo>
                  <a:pt x="726535" y="119268"/>
                </a:lnTo>
                <a:lnTo>
                  <a:pt x="727012" y="110572"/>
                </a:lnTo>
                <a:lnTo>
                  <a:pt x="727025" y="110342"/>
                </a:lnTo>
                <a:lnTo>
                  <a:pt x="726535" y="101516"/>
                </a:lnTo>
                <a:lnTo>
                  <a:pt x="725067" y="93238"/>
                </a:lnTo>
                <a:lnTo>
                  <a:pt x="722678" y="85693"/>
                </a:lnTo>
                <a:lnTo>
                  <a:pt x="722619" y="85506"/>
                </a:lnTo>
                <a:lnTo>
                  <a:pt x="719193" y="78322"/>
                </a:lnTo>
                <a:lnTo>
                  <a:pt x="714902" y="71699"/>
                </a:lnTo>
                <a:lnTo>
                  <a:pt x="709863" y="65882"/>
                </a:lnTo>
                <a:lnTo>
                  <a:pt x="706670" y="63118"/>
                </a:lnTo>
                <a:close/>
              </a:path>
              <a:path w="727075" h="215900">
                <a:moveTo>
                  <a:pt x="619908" y="73961"/>
                </a:moveTo>
                <a:lnTo>
                  <a:pt x="610693" y="110342"/>
                </a:lnTo>
                <a:lnTo>
                  <a:pt x="611023" y="117166"/>
                </a:lnTo>
                <a:lnTo>
                  <a:pt x="611125" y="119268"/>
                </a:lnTo>
                <a:lnTo>
                  <a:pt x="620599" y="147917"/>
                </a:lnTo>
                <a:lnTo>
                  <a:pt x="620599" y="134990"/>
                </a:lnTo>
                <a:lnTo>
                  <a:pt x="618295" y="110572"/>
                </a:lnTo>
                <a:lnTo>
                  <a:pt x="619908" y="86384"/>
                </a:lnTo>
                <a:lnTo>
                  <a:pt x="619908" y="73961"/>
                </a:lnTo>
                <a:close/>
              </a:path>
            </a:pathLst>
          </a:custGeom>
          <a:solidFill>
            <a:srgbClr val="08094B"/>
          </a:solidFill>
        </p:spPr>
        <p:txBody>
          <a:bodyPr wrap="square" lIns="0" tIns="0" rIns="0" bIns="0" rtlCol="0"/>
          <a:lstStyle/>
          <a:p>
            <a:endParaRPr sz="900">
              <a:latin typeface="Montserrat" pitchFamily="2" charset="-52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178424" y="2865141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900" b="1" dirty="0">
                <a:solidFill>
                  <a:srgbClr val="002060"/>
                </a:solidFill>
                <a:latin typeface="Montserrat" pitchFamily="2" charset="-52"/>
              </a:rPr>
              <a:t>9 845</a:t>
            </a:r>
            <a:endParaRPr lang="ru-RU" sz="900" b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195256" y="3144059"/>
            <a:ext cx="4828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900" b="1" dirty="0">
                <a:solidFill>
                  <a:srgbClr val="002060"/>
                </a:solidFill>
                <a:latin typeface="Montserrat" pitchFamily="2" charset="-52"/>
              </a:rPr>
              <a:t>1</a:t>
            </a:r>
            <a:r>
              <a:rPr lang="en-US" sz="900" b="1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uz-Cyrl-UZ" sz="900" b="1" dirty="0">
                <a:solidFill>
                  <a:srgbClr val="002060"/>
                </a:solidFill>
                <a:latin typeface="Montserrat" pitchFamily="2" charset="-52"/>
              </a:rPr>
              <a:t>950</a:t>
            </a:r>
            <a:endParaRPr lang="ru-RU" sz="900" b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4196057" y="3471331"/>
            <a:ext cx="4812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900" b="1" dirty="0">
                <a:solidFill>
                  <a:srgbClr val="002060"/>
                </a:solidFill>
                <a:latin typeface="Montserrat" pitchFamily="2" charset="-52"/>
              </a:rPr>
              <a:t>2 601</a:t>
            </a:r>
            <a:endParaRPr lang="ru-RU" sz="900" b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4188042" y="3755069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900" b="1" dirty="0">
                <a:solidFill>
                  <a:srgbClr val="002060"/>
                </a:solidFill>
                <a:latin typeface="Montserrat" pitchFamily="2" charset="-52"/>
              </a:rPr>
              <a:t>3 635</a:t>
            </a:r>
            <a:endParaRPr lang="ru-RU" sz="900" b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4309870" y="4038349"/>
            <a:ext cx="2295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900" b="1" dirty="0">
                <a:solidFill>
                  <a:srgbClr val="002060"/>
                </a:solidFill>
                <a:latin typeface="Montserrat" pitchFamily="2" charset="-52"/>
              </a:rPr>
              <a:t>-</a:t>
            </a:r>
            <a:endParaRPr lang="ru-RU" sz="900" b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4245750" y="4316052"/>
            <a:ext cx="357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900" b="1" dirty="0">
                <a:solidFill>
                  <a:srgbClr val="002060"/>
                </a:solidFill>
                <a:latin typeface="Montserrat" pitchFamily="2" charset="-52"/>
              </a:rPr>
              <a:t>150</a:t>
            </a:r>
            <a:endParaRPr lang="ru-RU" sz="900" b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4275406" y="4881909"/>
            <a:ext cx="322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900" b="1" dirty="0">
                <a:solidFill>
                  <a:srgbClr val="002060"/>
                </a:solidFill>
                <a:latin typeface="Montserrat" pitchFamily="2" charset="-52"/>
              </a:rPr>
              <a:t>55</a:t>
            </a:r>
            <a:endParaRPr lang="ru-RU" sz="900" b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4321893" y="5451302"/>
            <a:ext cx="2295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900" b="1" dirty="0">
                <a:solidFill>
                  <a:srgbClr val="002060"/>
                </a:solidFill>
                <a:latin typeface="Montserrat" pitchFamily="2" charset="-52"/>
              </a:rPr>
              <a:t>-</a:t>
            </a:r>
            <a:endParaRPr lang="ru-RU" sz="900" b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4322890" y="5732977"/>
            <a:ext cx="2275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900" b="1" dirty="0">
                <a:solidFill>
                  <a:srgbClr val="002060"/>
                </a:solidFill>
                <a:latin typeface="Montserrat" pitchFamily="2" charset="-52"/>
              </a:rPr>
              <a:t>-</a:t>
            </a:r>
            <a:endParaRPr lang="ru-RU" sz="900" b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22C07E1-53D1-42A3-9747-0FE18AAA10DF}"/>
              </a:ext>
            </a:extLst>
          </p:cNvPr>
          <p:cNvSpPr txBox="1"/>
          <p:nvPr/>
        </p:nvSpPr>
        <p:spPr>
          <a:xfrm>
            <a:off x="4184035" y="5148413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900" b="1" dirty="0">
                <a:solidFill>
                  <a:srgbClr val="002060"/>
                </a:solidFill>
                <a:latin typeface="Montserrat" pitchFamily="2" charset="-52"/>
              </a:rPr>
              <a:t>2 969</a:t>
            </a:r>
            <a:endParaRPr lang="ru-RU" sz="900" b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189" name="object 74">
            <a:extLst>
              <a:ext uri="{FF2B5EF4-FFF2-40B4-BE49-F238E27FC236}">
                <a16:creationId xmlns:a16="http://schemas.microsoft.com/office/drawing/2014/main" id="{BABA9137-D118-4AFF-AAD6-C3B89C10E96F}"/>
              </a:ext>
            </a:extLst>
          </p:cNvPr>
          <p:cNvSpPr/>
          <p:nvPr/>
        </p:nvSpPr>
        <p:spPr>
          <a:xfrm>
            <a:off x="3478720" y="5207129"/>
            <a:ext cx="353827" cy="105066"/>
          </a:xfrm>
          <a:custGeom>
            <a:avLst/>
            <a:gdLst/>
            <a:ahLst/>
            <a:cxnLst/>
            <a:rect l="l" t="t" r="r" b="b"/>
            <a:pathLst>
              <a:path w="727075" h="215900">
                <a:moveTo>
                  <a:pt x="16355" y="49988"/>
                </a:moveTo>
                <a:lnTo>
                  <a:pt x="0" y="49988"/>
                </a:lnTo>
                <a:lnTo>
                  <a:pt x="0" y="170926"/>
                </a:lnTo>
                <a:lnTo>
                  <a:pt x="16355" y="170926"/>
                </a:lnTo>
                <a:lnTo>
                  <a:pt x="16355" y="117483"/>
                </a:lnTo>
                <a:lnTo>
                  <a:pt x="108960" y="117483"/>
                </a:lnTo>
                <a:lnTo>
                  <a:pt x="108960" y="103431"/>
                </a:lnTo>
                <a:lnTo>
                  <a:pt x="16355" y="103431"/>
                </a:lnTo>
                <a:lnTo>
                  <a:pt x="16355" y="49988"/>
                </a:lnTo>
                <a:close/>
              </a:path>
              <a:path w="727075" h="215900">
                <a:moveTo>
                  <a:pt x="108960" y="117483"/>
                </a:moveTo>
                <a:lnTo>
                  <a:pt x="92604" y="117483"/>
                </a:lnTo>
                <a:lnTo>
                  <a:pt x="92604" y="170926"/>
                </a:lnTo>
                <a:lnTo>
                  <a:pt x="108960" y="170926"/>
                </a:lnTo>
                <a:lnTo>
                  <a:pt x="108960" y="117483"/>
                </a:lnTo>
                <a:close/>
              </a:path>
              <a:path w="727075" h="215900">
                <a:moveTo>
                  <a:pt x="108960" y="49988"/>
                </a:moveTo>
                <a:lnTo>
                  <a:pt x="92604" y="49988"/>
                </a:lnTo>
                <a:lnTo>
                  <a:pt x="92604" y="103431"/>
                </a:lnTo>
                <a:lnTo>
                  <a:pt x="108960" y="103431"/>
                </a:lnTo>
                <a:lnTo>
                  <a:pt x="108960" y="49988"/>
                </a:lnTo>
                <a:close/>
              </a:path>
              <a:path w="727075" h="215900">
                <a:moveTo>
                  <a:pt x="229853" y="102509"/>
                </a:moveTo>
                <a:lnTo>
                  <a:pt x="191383" y="102509"/>
                </a:lnTo>
                <a:lnTo>
                  <a:pt x="183177" y="102812"/>
                </a:lnTo>
                <a:lnTo>
                  <a:pt x="148997" y="119786"/>
                </a:lnTo>
                <a:lnTo>
                  <a:pt x="144620" y="143744"/>
                </a:lnTo>
                <a:lnTo>
                  <a:pt x="146386" y="149887"/>
                </a:lnTo>
                <a:lnTo>
                  <a:pt x="179788" y="172078"/>
                </a:lnTo>
                <a:lnTo>
                  <a:pt x="188849" y="172078"/>
                </a:lnTo>
                <a:lnTo>
                  <a:pt x="225092" y="160176"/>
                </a:lnTo>
                <a:lnTo>
                  <a:pt x="181708" y="159178"/>
                </a:lnTo>
                <a:lnTo>
                  <a:pt x="174183" y="157105"/>
                </a:lnTo>
                <a:lnTo>
                  <a:pt x="163433" y="148812"/>
                </a:lnTo>
                <a:lnTo>
                  <a:pt x="160745" y="143283"/>
                </a:lnTo>
                <a:lnTo>
                  <a:pt x="160745" y="130229"/>
                </a:lnTo>
                <a:lnTo>
                  <a:pt x="162972" y="125085"/>
                </a:lnTo>
                <a:lnTo>
                  <a:pt x="167426" y="120938"/>
                </a:lnTo>
                <a:lnTo>
                  <a:pt x="172033" y="116792"/>
                </a:lnTo>
                <a:lnTo>
                  <a:pt x="180172" y="114719"/>
                </a:lnTo>
                <a:lnTo>
                  <a:pt x="229853" y="114719"/>
                </a:lnTo>
                <a:lnTo>
                  <a:pt x="229853" y="102509"/>
                </a:lnTo>
                <a:close/>
              </a:path>
              <a:path w="727075" h="215900">
                <a:moveTo>
                  <a:pt x="235501" y="63118"/>
                </a:moveTo>
                <a:lnTo>
                  <a:pt x="195530" y="63118"/>
                </a:lnTo>
                <a:lnTo>
                  <a:pt x="203520" y="63636"/>
                </a:lnTo>
                <a:lnTo>
                  <a:pt x="210445" y="65191"/>
                </a:lnTo>
                <a:lnTo>
                  <a:pt x="216305" y="67783"/>
                </a:lnTo>
                <a:lnTo>
                  <a:pt x="221100" y="71411"/>
                </a:lnTo>
                <a:lnTo>
                  <a:pt x="226935" y="76940"/>
                </a:lnTo>
                <a:lnTo>
                  <a:pt x="229853" y="84849"/>
                </a:lnTo>
                <a:lnTo>
                  <a:pt x="229853" y="134529"/>
                </a:lnTo>
                <a:lnTo>
                  <a:pt x="233539" y="145817"/>
                </a:lnTo>
                <a:lnTo>
                  <a:pt x="230544" y="153603"/>
                </a:lnTo>
                <a:lnTo>
                  <a:pt x="230544" y="170926"/>
                </a:lnTo>
                <a:lnTo>
                  <a:pt x="246209" y="170926"/>
                </a:lnTo>
                <a:lnTo>
                  <a:pt x="246209" y="114719"/>
                </a:lnTo>
                <a:lnTo>
                  <a:pt x="233078" y="114719"/>
                </a:lnTo>
                <a:lnTo>
                  <a:pt x="233078" y="102509"/>
                </a:lnTo>
                <a:lnTo>
                  <a:pt x="246209" y="102509"/>
                </a:lnTo>
                <a:lnTo>
                  <a:pt x="246209" y="95829"/>
                </a:lnTo>
                <a:lnTo>
                  <a:pt x="245411" y="84849"/>
                </a:lnTo>
                <a:lnTo>
                  <a:pt x="242984" y="75154"/>
                </a:lnTo>
                <a:lnTo>
                  <a:pt x="238952" y="67106"/>
                </a:lnTo>
                <a:lnTo>
                  <a:pt x="235501" y="63118"/>
                </a:lnTo>
                <a:close/>
              </a:path>
              <a:path w="727075" h="215900">
                <a:moveTo>
                  <a:pt x="229853" y="134529"/>
                </a:moveTo>
                <a:lnTo>
                  <a:pt x="226782" y="142515"/>
                </a:lnTo>
                <a:lnTo>
                  <a:pt x="221867" y="148658"/>
                </a:lnTo>
                <a:lnTo>
                  <a:pt x="208507" y="157105"/>
                </a:lnTo>
                <a:lnTo>
                  <a:pt x="200598" y="159178"/>
                </a:lnTo>
                <a:lnTo>
                  <a:pt x="225934" y="159178"/>
                </a:lnTo>
                <a:lnTo>
                  <a:pt x="230468" y="153803"/>
                </a:lnTo>
                <a:lnTo>
                  <a:pt x="230399" y="143283"/>
                </a:lnTo>
                <a:lnTo>
                  <a:pt x="229853" y="139828"/>
                </a:lnTo>
                <a:lnTo>
                  <a:pt x="229853" y="134529"/>
                </a:lnTo>
                <a:close/>
              </a:path>
              <a:path w="727075" h="215900">
                <a:moveTo>
                  <a:pt x="229853" y="134529"/>
                </a:moveTo>
                <a:lnTo>
                  <a:pt x="229853" y="139828"/>
                </a:lnTo>
                <a:lnTo>
                  <a:pt x="230278" y="142515"/>
                </a:lnTo>
                <a:lnTo>
                  <a:pt x="230399" y="143283"/>
                </a:lnTo>
                <a:lnTo>
                  <a:pt x="230472" y="143744"/>
                </a:lnTo>
                <a:lnTo>
                  <a:pt x="230544" y="153603"/>
                </a:lnTo>
                <a:lnTo>
                  <a:pt x="233539" y="145817"/>
                </a:lnTo>
                <a:lnTo>
                  <a:pt x="229853" y="134529"/>
                </a:lnTo>
                <a:close/>
              </a:path>
              <a:path w="727075" h="215900">
                <a:moveTo>
                  <a:pt x="246209" y="102509"/>
                </a:moveTo>
                <a:lnTo>
                  <a:pt x="233078" y="102509"/>
                </a:lnTo>
                <a:lnTo>
                  <a:pt x="233078" y="114719"/>
                </a:lnTo>
                <a:lnTo>
                  <a:pt x="246209" y="114719"/>
                </a:lnTo>
                <a:lnTo>
                  <a:pt x="246209" y="102509"/>
                </a:lnTo>
                <a:close/>
              </a:path>
              <a:path w="727075" h="215900">
                <a:moveTo>
                  <a:pt x="197142" y="48836"/>
                </a:moveTo>
                <a:lnTo>
                  <a:pt x="153988" y="59970"/>
                </a:lnTo>
                <a:lnTo>
                  <a:pt x="147845" y="65191"/>
                </a:lnTo>
                <a:lnTo>
                  <a:pt x="155217" y="77400"/>
                </a:lnTo>
                <a:lnTo>
                  <a:pt x="160131" y="73100"/>
                </a:lnTo>
                <a:lnTo>
                  <a:pt x="166120" y="69645"/>
                </a:lnTo>
                <a:lnTo>
                  <a:pt x="180249" y="64423"/>
                </a:lnTo>
                <a:lnTo>
                  <a:pt x="187697" y="63118"/>
                </a:lnTo>
                <a:lnTo>
                  <a:pt x="235501" y="63118"/>
                </a:lnTo>
                <a:lnTo>
                  <a:pt x="233309" y="60584"/>
                </a:lnTo>
                <a:lnTo>
                  <a:pt x="226297" y="55444"/>
                </a:lnTo>
                <a:lnTo>
                  <a:pt x="217932" y="51773"/>
                </a:lnTo>
                <a:lnTo>
                  <a:pt x="208214" y="49570"/>
                </a:lnTo>
                <a:lnTo>
                  <a:pt x="197142" y="48836"/>
                </a:lnTo>
                <a:close/>
              </a:path>
              <a:path w="727075" h="215900">
                <a:moveTo>
                  <a:pt x="348721" y="171977"/>
                </a:moveTo>
                <a:lnTo>
                  <a:pt x="348721" y="215616"/>
                </a:lnTo>
                <a:lnTo>
                  <a:pt x="364615" y="215616"/>
                </a:lnTo>
                <a:lnTo>
                  <a:pt x="364615" y="172308"/>
                </a:lnTo>
                <a:lnTo>
                  <a:pt x="353788" y="172308"/>
                </a:lnTo>
                <a:lnTo>
                  <a:pt x="348721" y="171977"/>
                </a:lnTo>
                <a:close/>
              </a:path>
              <a:path w="727075" h="215900">
                <a:moveTo>
                  <a:pt x="364615" y="63118"/>
                </a:moveTo>
                <a:lnTo>
                  <a:pt x="357474" y="63118"/>
                </a:lnTo>
                <a:lnTo>
                  <a:pt x="367717" y="63478"/>
                </a:lnTo>
                <a:lnTo>
                  <a:pt x="348721" y="63478"/>
                </a:lnTo>
                <a:lnTo>
                  <a:pt x="348721" y="171977"/>
                </a:lnTo>
                <a:lnTo>
                  <a:pt x="353788" y="172308"/>
                </a:lnTo>
                <a:lnTo>
                  <a:pt x="357705" y="172308"/>
                </a:lnTo>
                <a:lnTo>
                  <a:pt x="363454" y="171977"/>
                </a:lnTo>
                <a:lnTo>
                  <a:pt x="364615" y="171977"/>
                </a:lnTo>
                <a:lnTo>
                  <a:pt x="364615" y="158026"/>
                </a:lnTo>
                <a:lnTo>
                  <a:pt x="354940" y="158026"/>
                </a:lnTo>
                <a:lnTo>
                  <a:pt x="349590" y="157775"/>
                </a:lnTo>
                <a:lnTo>
                  <a:pt x="364615" y="157775"/>
                </a:lnTo>
                <a:lnTo>
                  <a:pt x="364615" y="63118"/>
                </a:lnTo>
                <a:close/>
              </a:path>
              <a:path w="727075" h="215900">
                <a:moveTo>
                  <a:pt x="364615" y="171977"/>
                </a:moveTo>
                <a:lnTo>
                  <a:pt x="363454" y="171977"/>
                </a:lnTo>
                <a:lnTo>
                  <a:pt x="357705" y="172308"/>
                </a:lnTo>
                <a:lnTo>
                  <a:pt x="364615" y="172308"/>
                </a:lnTo>
                <a:lnTo>
                  <a:pt x="364615" y="171977"/>
                </a:lnTo>
                <a:close/>
              </a:path>
              <a:path w="727075" h="215900">
                <a:moveTo>
                  <a:pt x="358165" y="48605"/>
                </a:moveTo>
                <a:lnTo>
                  <a:pt x="354710" y="48605"/>
                </a:lnTo>
                <a:lnTo>
                  <a:pt x="337419" y="49714"/>
                </a:lnTo>
                <a:lnTo>
                  <a:pt x="297811" y="64961"/>
                </a:lnTo>
                <a:lnTo>
                  <a:pt x="277770" y="110111"/>
                </a:lnTo>
                <a:lnTo>
                  <a:pt x="278433" y="117526"/>
                </a:lnTo>
                <a:lnTo>
                  <a:pt x="297811" y="155953"/>
                </a:lnTo>
                <a:lnTo>
                  <a:pt x="337302" y="171301"/>
                </a:lnTo>
                <a:lnTo>
                  <a:pt x="338357" y="171301"/>
                </a:lnTo>
                <a:lnTo>
                  <a:pt x="348721" y="171977"/>
                </a:lnTo>
                <a:lnTo>
                  <a:pt x="348721" y="157775"/>
                </a:lnTo>
                <a:lnTo>
                  <a:pt x="346964" y="157775"/>
                </a:lnTo>
                <a:lnTo>
                  <a:pt x="336684" y="156471"/>
                </a:lnTo>
                <a:lnTo>
                  <a:pt x="300806" y="135912"/>
                </a:lnTo>
                <a:lnTo>
                  <a:pt x="297899" y="130541"/>
                </a:lnTo>
                <a:lnTo>
                  <a:pt x="297782" y="130325"/>
                </a:lnTo>
                <a:lnTo>
                  <a:pt x="295683" y="124336"/>
                </a:lnTo>
                <a:lnTo>
                  <a:pt x="294346" y="117526"/>
                </a:lnTo>
                <a:lnTo>
                  <a:pt x="293895" y="110111"/>
                </a:lnTo>
                <a:lnTo>
                  <a:pt x="294327" y="102913"/>
                </a:lnTo>
                <a:lnTo>
                  <a:pt x="321308" y="68877"/>
                </a:lnTo>
                <a:lnTo>
                  <a:pt x="345323" y="63478"/>
                </a:lnTo>
                <a:lnTo>
                  <a:pt x="348721" y="63478"/>
                </a:lnTo>
                <a:lnTo>
                  <a:pt x="348721" y="49016"/>
                </a:lnTo>
                <a:lnTo>
                  <a:pt x="364615" y="49016"/>
                </a:lnTo>
                <a:lnTo>
                  <a:pt x="358165" y="48605"/>
                </a:lnTo>
                <a:close/>
              </a:path>
              <a:path w="727075" h="215900">
                <a:moveTo>
                  <a:pt x="364615" y="49016"/>
                </a:moveTo>
                <a:lnTo>
                  <a:pt x="364615" y="63478"/>
                </a:lnTo>
                <a:lnTo>
                  <a:pt x="367433" y="63478"/>
                </a:lnTo>
                <a:lnTo>
                  <a:pt x="376806" y="64558"/>
                </a:lnTo>
                <a:lnTo>
                  <a:pt x="376578" y="64558"/>
                </a:lnTo>
                <a:lnTo>
                  <a:pt x="384469" y="66228"/>
                </a:lnTo>
                <a:lnTo>
                  <a:pt x="391798" y="68647"/>
                </a:lnTo>
                <a:lnTo>
                  <a:pt x="418122" y="96319"/>
                </a:lnTo>
                <a:lnTo>
                  <a:pt x="419902" y="110111"/>
                </a:lnTo>
                <a:lnTo>
                  <a:pt x="419455" y="117526"/>
                </a:lnTo>
                <a:lnTo>
                  <a:pt x="418116" y="124336"/>
                </a:lnTo>
                <a:lnTo>
                  <a:pt x="415962" y="130325"/>
                </a:lnTo>
                <a:lnTo>
                  <a:pt x="415885" y="130541"/>
                </a:lnTo>
                <a:lnTo>
                  <a:pt x="384469" y="154916"/>
                </a:lnTo>
                <a:lnTo>
                  <a:pt x="366486" y="157775"/>
                </a:lnTo>
                <a:lnTo>
                  <a:pt x="364615" y="157775"/>
                </a:lnTo>
                <a:lnTo>
                  <a:pt x="364615" y="171977"/>
                </a:lnTo>
                <a:lnTo>
                  <a:pt x="363454" y="171977"/>
                </a:lnTo>
                <a:lnTo>
                  <a:pt x="375212" y="171301"/>
                </a:lnTo>
                <a:lnTo>
                  <a:pt x="390646" y="168277"/>
                </a:lnTo>
                <a:lnTo>
                  <a:pt x="424365" y="147257"/>
                </a:lnTo>
                <a:lnTo>
                  <a:pt x="436027" y="110111"/>
                </a:lnTo>
                <a:lnTo>
                  <a:pt x="434745" y="96319"/>
                </a:lnTo>
                <a:lnTo>
                  <a:pt x="404252" y="57892"/>
                </a:lnTo>
                <a:lnTo>
                  <a:pt x="375572" y="49714"/>
                </a:lnTo>
                <a:lnTo>
                  <a:pt x="364615" y="49016"/>
                </a:lnTo>
                <a:close/>
              </a:path>
              <a:path w="727075" h="215900">
                <a:moveTo>
                  <a:pt x="364615" y="157775"/>
                </a:moveTo>
                <a:lnTo>
                  <a:pt x="349590" y="157775"/>
                </a:lnTo>
                <a:lnTo>
                  <a:pt x="354940" y="158026"/>
                </a:lnTo>
                <a:lnTo>
                  <a:pt x="357474" y="158026"/>
                </a:lnTo>
                <a:lnTo>
                  <a:pt x="364615" y="157775"/>
                </a:lnTo>
                <a:close/>
              </a:path>
              <a:path w="727075" h="215900">
                <a:moveTo>
                  <a:pt x="364615" y="157775"/>
                </a:moveTo>
                <a:lnTo>
                  <a:pt x="357474" y="158026"/>
                </a:lnTo>
                <a:lnTo>
                  <a:pt x="364615" y="158026"/>
                </a:lnTo>
                <a:lnTo>
                  <a:pt x="364615" y="157775"/>
                </a:lnTo>
                <a:close/>
              </a:path>
              <a:path w="727075" h="215900">
                <a:moveTo>
                  <a:pt x="364615" y="0"/>
                </a:moveTo>
                <a:lnTo>
                  <a:pt x="348721" y="0"/>
                </a:lnTo>
                <a:lnTo>
                  <a:pt x="348721" y="63478"/>
                </a:lnTo>
                <a:lnTo>
                  <a:pt x="345323" y="63478"/>
                </a:lnTo>
                <a:lnTo>
                  <a:pt x="354940" y="63118"/>
                </a:lnTo>
                <a:lnTo>
                  <a:pt x="364615" y="63118"/>
                </a:lnTo>
                <a:lnTo>
                  <a:pt x="364615" y="49016"/>
                </a:lnTo>
                <a:lnTo>
                  <a:pt x="348303" y="49016"/>
                </a:lnTo>
                <a:lnTo>
                  <a:pt x="354710" y="48605"/>
                </a:lnTo>
                <a:lnTo>
                  <a:pt x="364615" y="48605"/>
                </a:lnTo>
                <a:lnTo>
                  <a:pt x="364615" y="0"/>
                </a:lnTo>
                <a:close/>
              </a:path>
              <a:path w="727075" h="215900">
                <a:moveTo>
                  <a:pt x="357474" y="63118"/>
                </a:moveTo>
                <a:lnTo>
                  <a:pt x="354940" y="63118"/>
                </a:lnTo>
                <a:lnTo>
                  <a:pt x="345323" y="63478"/>
                </a:lnTo>
                <a:lnTo>
                  <a:pt x="367717" y="63478"/>
                </a:lnTo>
                <a:lnTo>
                  <a:pt x="357474" y="63118"/>
                </a:lnTo>
                <a:close/>
              </a:path>
              <a:path w="727075" h="215900">
                <a:moveTo>
                  <a:pt x="364615" y="48605"/>
                </a:moveTo>
                <a:lnTo>
                  <a:pt x="358165" y="48605"/>
                </a:lnTo>
                <a:lnTo>
                  <a:pt x="364615" y="49016"/>
                </a:lnTo>
                <a:lnTo>
                  <a:pt x="364615" y="48605"/>
                </a:lnTo>
                <a:close/>
              </a:path>
              <a:path w="727075" h="215900">
                <a:moveTo>
                  <a:pt x="544348" y="102509"/>
                </a:moveTo>
                <a:lnTo>
                  <a:pt x="505878" y="102509"/>
                </a:lnTo>
                <a:lnTo>
                  <a:pt x="497671" y="102812"/>
                </a:lnTo>
                <a:lnTo>
                  <a:pt x="463492" y="119786"/>
                </a:lnTo>
                <a:lnTo>
                  <a:pt x="459115" y="143744"/>
                </a:lnTo>
                <a:lnTo>
                  <a:pt x="460881" y="149887"/>
                </a:lnTo>
                <a:lnTo>
                  <a:pt x="494283" y="172078"/>
                </a:lnTo>
                <a:lnTo>
                  <a:pt x="503344" y="172078"/>
                </a:lnTo>
                <a:lnTo>
                  <a:pt x="539587" y="160176"/>
                </a:lnTo>
                <a:lnTo>
                  <a:pt x="496203" y="159178"/>
                </a:lnTo>
                <a:lnTo>
                  <a:pt x="488678" y="157105"/>
                </a:lnTo>
                <a:lnTo>
                  <a:pt x="477928" y="148812"/>
                </a:lnTo>
                <a:lnTo>
                  <a:pt x="475240" y="143283"/>
                </a:lnTo>
                <a:lnTo>
                  <a:pt x="475240" y="130229"/>
                </a:lnTo>
                <a:lnTo>
                  <a:pt x="477467" y="125085"/>
                </a:lnTo>
                <a:lnTo>
                  <a:pt x="481921" y="120938"/>
                </a:lnTo>
                <a:lnTo>
                  <a:pt x="486528" y="116792"/>
                </a:lnTo>
                <a:lnTo>
                  <a:pt x="494667" y="114719"/>
                </a:lnTo>
                <a:lnTo>
                  <a:pt x="544348" y="114719"/>
                </a:lnTo>
                <a:lnTo>
                  <a:pt x="544348" y="102509"/>
                </a:lnTo>
                <a:close/>
              </a:path>
              <a:path w="727075" h="215900">
                <a:moveTo>
                  <a:pt x="549996" y="63118"/>
                </a:moveTo>
                <a:lnTo>
                  <a:pt x="510024" y="63118"/>
                </a:lnTo>
                <a:lnTo>
                  <a:pt x="518015" y="63636"/>
                </a:lnTo>
                <a:lnTo>
                  <a:pt x="524940" y="65191"/>
                </a:lnTo>
                <a:lnTo>
                  <a:pt x="530800" y="67783"/>
                </a:lnTo>
                <a:lnTo>
                  <a:pt x="535594" y="71411"/>
                </a:lnTo>
                <a:lnTo>
                  <a:pt x="541430" y="76940"/>
                </a:lnTo>
                <a:lnTo>
                  <a:pt x="544348" y="84849"/>
                </a:lnTo>
                <a:lnTo>
                  <a:pt x="544348" y="134529"/>
                </a:lnTo>
                <a:lnTo>
                  <a:pt x="548034" y="145817"/>
                </a:lnTo>
                <a:lnTo>
                  <a:pt x="545039" y="153603"/>
                </a:lnTo>
                <a:lnTo>
                  <a:pt x="545039" y="170926"/>
                </a:lnTo>
                <a:lnTo>
                  <a:pt x="560703" y="170926"/>
                </a:lnTo>
                <a:lnTo>
                  <a:pt x="560703" y="114719"/>
                </a:lnTo>
                <a:lnTo>
                  <a:pt x="547573" y="114719"/>
                </a:lnTo>
                <a:lnTo>
                  <a:pt x="547573" y="102509"/>
                </a:lnTo>
                <a:lnTo>
                  <a:pt x="560703" y="102509"/>
                </a:lnTo>
                <a:lnTo>
                  <a:pt x="560703" y="95829"/>
                </a:lnTo>
                <a:lnTo>
                  <a:pt x="559906" y="84849"/>
                </a:lnTo>
                <a:lnTo>
                  <a:pt x="557478" y="75154"/>
                </a:lnTo>
                <a:lnTo>
                  <a:pt x="553447" y="67106"/>
                </a:lnTo>
                <a:lnTo>
                  <a:pt x="549996" y="63118"/>
                </a:lnTo>
                <a:close/>
              </a:path>
              <a:path w="727075" h="215900">
                <a:moveTo>
                  <a:pt x="544348" y="134529"/>
                </a:moveTo>
                <a:lnTo>
                  <a:pt x="541276" y="142515"/>
                </a:lnTo>
                <a:lnTo>
                  <a:pt x="536362" y="148658"/>
                </a:lnTo>
                <a:lnTo>
                  <a:pt x="523001" y="157105"/>
                </a:lnTo>
                <a:lnTo>
                  <a:pt x="515092" y="159178"/>
                </a:lnTo>
                <a:lnTo>
                  <a:pt x="540429" y="159178"/>
                </a:lnTo>
                <a:lnTo>
                  <a:pt x="544962" y="153803"/>
                </a:lnTo>
                <a:lnTo>
                  <a:pt x="544894" y="143283"/>
                </a:lnTo>
                <a:lnTo>
                  <a:pt x="544348" y="139828"/>
                </a:lnTo>
                <a:lnTo>
                  <a:pt x="544348" y="134529"/>
                </a:lnTo>
                <a:close/>
              </a:path>
              <a:path w="727075" h="215900">
                <a:moveTo>
                  <a:pt x="544348" y="134529"/>
                </a:moveTo>
                <a:lnTo>
                  <a:pt x="544348" y="139828"/>
                </a:lnTo>
                <a:lnTo>
                  <a:pt x="544772" y="142515"/>
                </a:lnTo>
                <a:lnTo>
                  <a:pt x="544894" y="143283"/>
                </a:lnTo>
                <a:lnTo>
                  <a:pt x="544966" y="143744"/>
                </a:lnTo>
                <a:lnTo>
                  <a:pt x="545039" y="153603"/>
                </a:lnTo>
                <a:lnTo>
                  <a:pt x="548034" y="145817"/>
                </a:lnTo>
                <a:lnTo>
                  <a:pt x="544348" y="134529"/>
                </a:lnTo>
                <a:close/>
              </a:path>
              <a:path w="727075" h="215900">
                <a:moveTo>
                  <a:pt x="560703" y="102509"/>
                </a:moveTo>
                <a:lnTo>
                  <a:pt x="547573" y="102509"/>
                </a:lnTo>
                <a:lnTo>
                  <a:pt x="547573" y="114719"/>
                </a:lnTo>
                <a:lnTo>
                  <a:pt x="560703" y="114719"/>
                </a:lnTo>
                <a:lnTo>
                  <a:pt x="560703" y="102509"/>
                </a:lnTo>
                <a:close/>
              </a:path>
              <a:path w="727075" h="215900">
                <a:moveTo>
                  <a:pt x="511637" y="48836"/>
                </a:moveTo>
                <a:lnTo>
                  <a:pt x="468483" y="59970"/>
                </a:lnTo>
                <a:lnTo>
                  <a:pt x="462340" y="65191"/>
                </a:lnTo>
                <a:lnTo>
                  <a:pt x="469711" y="77400"/>
                </a:lnTo>
                <a:lnTo>
                  <a:pt x="474626" y="73100"/>
                </a:lnTo>
                <a:lnTo>
                  <a:pt x="480615" y="69645"/>
                </a:lnTo>
                <a:lnTo>
                  <a:pt x="494744" y="64423"/>
                </a:lnTo>
                <a:lnTo>
                  <a:pt x="502192" y="63118"/>
                </a:lnTo>
                <a:lnTo>
                  <a:pt x="549996" y="63118"/>
                </a:lnTo>
                <a:lnTo>
                  <a:pt x="547803" y="60584"/>
                </a:lnTo>
                <a:lnTo>
                  <a:pt x="540792" y="55444"/>
                </a:lnTo>
                <a:lnTo>
                  <a:pt x="532427" y="51773"/>
                </a:lnTo>
                <a:lnTo>
                  <a:pt x="522709" y="49570"/>
                </a:lnTo>
                <a:lnTo>
                  <a:pt x="511637" y="48836"/>
                </a:lnTo>
                <a:close/>
              </a:path>
              <a:path w="727075" h="215900">
                <a:moveTo>
                  <a:pt x="619908" y="49988"/>
                </a:moveTo>
                <a:lnTo>
                  <a:pt x="604243" y="49988"/>
                </a:lnTo>
                <a:lnTo>
                  <a:pt x="604243" y="215616"/>
                </a:lnTo>
                <a:lnTo>
                  <a:pt x="620599" y="215616"/>
                </a:lnTo>
                <a:lnTo>
                  <a:pt x="620599" y="147917"/>
                </a:lnTo>
                <a:lnTo>
                  <a:pt x="618065" y="143974"/>
                </a:lnTo>
                <a:lnTo>
                  <a:pt x="614840" y="136689"/>
                </a:lnTo>
                <a:lnTo>
                  <a:pt x="612536" y="128655"/>
                </a:lnTo>
                <a:lnTo>
                  <a:pt x="611154" y="119873"/>
                </a:lnTo>
                <a:lnTo>
                  <a:pt x="610704" y="110572"/>
                </a:lnTo>
                <a:lnTo>
                  <a:pt x="610693" y="110342"/>
                </a:lnTo>
                <a:lnTo>
                  <a:pt x="611121" y="101516"/>
                </a:lnTo>
                <a:lnTo>
                  <a:pt x="611154" y="100825"/>
                </a:lnTo>
                <a:lnTo>
                  <a:pt x="612354" y="93238"/>
                </a:lnTo>
                <a:lnTo>
                  <a:pt x="612430" y="92758"/>
                </a:lnTo>
                <a:lnTo>
                  <a:pt x="612536" y="92086"/>
                </a:lnTo>
                <a:lnTo>
                  <a:pt x="614840" y="84124"/>
                </a:lnTo>
                <a:lnTo>
                  <a:pt x="618065" y="76940"/>
                </a:lnTo>
                <a:lnTo>
                  <a:pt x="619908" y="73961"/>
                </a:lnTo>
                <a:lnTo>
                  <a:pt x="619908" y="49988"/>
                </a:lnTo>
                <a:close/>
              </a:path>
              <a:path w="727075" h="215900">
                <a:moveTo>
                  <a:pt x="666671" y="48836"/>
                </a:moveTo>
                <a:lnTo>
                  <a:pt x="658175" y="49325"/>
                </a:lnTo>
                <a:lnTo>
                  <a:pt x="658688" y="49325"/>
                </a:lnTo>
                <a:lnTo>
                  <a:pt x="651582" y="50621"/>
                </a:lnTo>
                <a:lnTo>
                  <a:pt x="619908" y="73961"/>
                </a:lnTo>
                <a:lnTo>
                  <a:pt x="619908" y="86384"/>
                </a:lnTo>
                <a:lnTo>
                  <a:pt x="618310" y="110342"/>
                </a:lnTo>
                <a:lnTo>
                  <a:pt x="618295" y="110572"/>
                </a:lnTo>
                <a:lnTo>
                  <a:pt x="620599" y="134990"/>
                </a:lnTo>
                <a:lnTo>
                  <a:pt x="620599" y="147917"/>
                </a:lnTo>
                <a:lnTo>
                  <a:pt x="651755" y="170293"/>
                </a:lnTo>
                <a:lnTo>
                  <a:pt x="666671" y="172078"/>
                </a:lnTo>
                <a:lnTo>
                  <a:pt x="674337" y="171632"/>
                </a:lnTo>
                <a:lnTo>
                  <a:pt x="674845" y="171632"/>
                </a:lnTo>
                <a:lnTo>
                  <a:pt x="706820" y="157565"/>
                </a:lnTo>
                <a:lnTo>
                  <a:pt x="656919" y="157565"/>
                </a:lnTo>
                <a:lnTo>
                  <a:pt x="649163" y="155646"/>
                </a:lnTo>
                <a:lnTo>
                  <a:pt x="621808" y="123587"/>
                </a:lnTo>
                <a:lnTo>
                  <a:pt x="620381" y="110572"/>
                </a:lnTo>
                <a:lnTo>
                  <a:pt x="620403" y="100825"/>
                </a:lnTo>
                <a:lnTo>
                  <a:pt x="622176" y="93238"/>
                </a:lnTo>
                <a:lnTo>
                  <a:pt x="622288" y="92758"/>
                </a:lnTo>
                <a:lnTo>
                  <a:pt x="649163" y="65114"/>
                </a:lnTo>
                <a:lnTo>
                  <a:pt x="656919" y="63118"/>
                </a:lnTo>
                <a:lnTo>
                  <a:pt x="706670" y="63118"/>
                </a:lnTo>
                <a:lnTo>
                  <a:pt x="704075" y="60872"/>
                </a:lnTo>
                <a:lnTo>
                  <a:pt x="697539" y="56668"/>
                </a:lnTo>
                <a:lnTo>
                  <a:pt x="690513" y="53241"/>
                </a:lnTo>
                <a:lnTo>
                  <a:pt x="683026" y="50794"/>
                </a:lnTo>
                <a:lnTo>
                  <a:pt x="675079" y="49325"/>
                </a:lnTo>
                <a:lnTo>
                  <a:pt x="666671" y="48836"/>
                </a:lnTo>
                <a:close/>
              </a:path>
              <a:path w="727075" h="215900">
                <a:moveTo>
                  <a:pt x="706670" y="63118"/>
                </a:moveTo>
                <a:lnTo>
                  <a:pt x="674119" y="63118"/>
                </a:lnTo>
                <a:lnTo>
                  <a:pt x="681798" y="65114"/>
                </a:lnTo>
                <a:lnTo>
                  <a:pt x="695312" y="73100"/>
                </a:lnTo>
                <a:lnTo>
                  <a:pt x="700687" y="78629"/>
                </a:lnTo>
                <a:lnTo>
                  <a:pt x="708673" y="92758"/>
                </a:lnTo>
                <a:lnTo>
                  <a:pt x="710633" y="100825"/>
                </a:lnTo>
                <a:lnTo>
                  <a:pt x="710657" y="110572"/>
                </a:lnTo>
                <a:lnTo>
                  <a:pt x="710295" y="117166"/>
                </a:lnTo>
                <a:lnTo>
                  <a:pt x="709172" y="123587"/>
                </a:lnTo>
                <a:lnTo>
                  <a:pt x="707300" y="129606"/>
                </a:lnTo>
                <a:lnTo>
                  <a:pt x="704787" y="134990"/>
                </a:lnTo>
                <a:lnTo>
                  <a:pt x="704680" y="135221"/>
                </a:lnTo>
                <a:lnTo>
                  <a:pt x="674119" y="157565"/>
                </a:lnTo>
                <a:lnTo>
                  <a:pt x="706820" y="157565"/>
                </a:lnTo>
                <a:lnTo>
                  <a:pt x="726429" y="119873"/>
                </a:lnTo>
                <a:lnTo>
                  <a:pt x="726535" y="119268"/>
                </a:lnTo>
                <a:lnTo>
                  <a:pt x="727012" y="110572"/>
                </a:lnTo>
                <a:lnTo>
                  <a:pt x="727025" y="110342"/>
                </a:lnTo>
                <a:lnTo>
                  <a:pt x="726535" y="101516"/>
                </a:lnTo>
                <a:lnTo>
                  <a:pt x="725067" y="93238"/>
                </a:lnTo>
                <a:lnTo>
                  <a:pt x="722678" y="85693"/>
                </a:lnTo>
                <a:lnTo>
                  <a:pt x="722619" y="85506"/>
                </a:lnTo>
                <a:lnTo>
                  <a:pt x="719193" y="78322"/>
                </a:lnTo>
                <a:lnTo>
                  <a:pt x="714902" y="71699"/>
                </a:lnTo>
                <a:lnTo>
                  <a:pt x="709863" y="65882"/>
                </a:lnTo>
                <a:lnTo>
                  <a:pt x="706670" y="63118"/>
                </a:lnTo>
                <a:close/>
              </a:path>
              <a:path w="727075" h="215900">
                <a:moveTo>
                  <a:pt x="619908" y="73961"/>
                </a:moveTo>
                <a:lnTo>
                  <a:pt x="610693" y="110342"/>
                </a:lnTo>
                <a:lnTo>
                  <a:pt x="611023" y="117166"/>
                </a:lnTo>
                <a:lnTo>
                  <a:pt x="611125" y="119268"/>
                </a:lnTo>
                <a:lnTo>
                  <a:pt x="620599" y="147917"/>
                </a:lnTo>
                <a:lnTo>
                  <a:pt x="620599" y="134990"/>
                </a:lnTo>
                <a:lnTo>
                  <a:pt x="618295" y="110572"/>
                </a:lnTo>
                <a:lnTo>
                  <a:pt x="619908" y="86384"/>
                </a:lnTo>
                <a:lnTo>
                  <a:pt x="619908" y="73961"/>
                </a:lnTo>
                <a:close/>
              </a:path>
            </a:pathLst>
          </a:custGeom>
          <a:solidFill>
            <a:srgbClr val="08094B"/>
          </a:solidFill>
        </p:spPr>
        <p:txBody>
          <a:bodyPr wrap="square" lIns="0" tIns="0" rIns="0" bIns="0" rtlCol="0"/>
          <a:lstStyle/>
          <a:p>
            <a:endParaRPr sz="900">
              <a:latin typeface="Montserrat" pitchFamily="2" charset="-52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9378676-D400-4828-BE97-473CAD3CDA00}"/>
              </a:ext>
            </a:extLst>
          </p:cNvPr>
          <p:cNvSpPr txBox="1"/>
          <p:nvPr/>
        </p:nvSpPr>
        <p:spPr>
          <a:xfrm>
            <a:off x="4861500" y="2870857"/>
            <a:ext cx="5693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  <a:latin typeface="Montserrat" pitchFamily="2" charset="-52"/>
              </a:rPr>
              <a:t>22 857</a:t>
            </a:r>
            <a:endParaRPr lang="ru-RU" sz="900" b="1" dirty="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D11B026-1395-4F62-92CF-3A67D69DF1F1}"/>
              </a:ext>
            </a:extLst>
          </p:cNvPr>
          <p:cNvSpPr txBox="1"/>
          <p:nvPr/>
        </p:nvSpPr>
        <p:spPr>
          <a:xfrm>
            <a:off x="4890354" y="3147866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900" b="1" dirty="0">
                <a:solidFill>
                  <a:srgbClr val="0070C0"/>
                </a:solidFill>
                <a:latin typeface="Montserrat" pitchFamily="2" charset="-52"/>
              </a:rPr>
              <a:t>4</a:t>
            </a:r>
            <a:r>
              <a:rPr lang="en-US" sz="900" b="1" dirty="0">
                <a:solidFill>
                  <a:srgbClr val="0070C0"/>
                </a:solidFill>
                <a:latin typeface="Montserrat" pitchFamily="2" charset="-52"/>
              </a:rPr>
              <a:t> </a:t>
            </a:r>
            <a:r>
              <a:rPr lang="uz-Cyrl-UZ" sz="900" b="1" dirty="0">
                <a:solidFill>
                  <a:srgbClr val="0070C0"/>
                </a:solidFill>
                <a:latin typeface="Montserrat" pitchFamily="2" charset="-52"/>
              </a:rPr>
              <a:t>833</a:t>
            </a:r>
            <a:endParaRPr lang="ru-RU" sz="900" b="1" dirty="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E8C366E6-B007-443C-B459-E2A293B31FD1}"/>
              </a:ext>
            </a:extLst>
          </p:cNvPr>
          <p:cNvSpPr txBox="1"/>
          <p:nvPr/>
        </p:nvSpPr>
        <p:spPr>
          <a:xfrm>
            <a:off x="4899170" y="3475138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900" b="1" dirty="0">
                <a:solidFill>
                  <a:srgbClr val="0070C0"/>
                </a:solidFill>
                <a:latin typeface="Montserrat" pitchFamily="2" charset="-52"/>
              </a:rPr>
              <a:t>11 591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D2732EF-11BF-422F-BD08-95DA504FE294}"/>
              </a:ext>
            </a:extLst>
          </p:cNvPr>
          <p:cNvSpPr txBox="1"/>
          <p:nvPr/>
        </p:nvSpPr>
        <p:spPr>
          <a:xfrm>
            <a:off x="4906384" y="3758876"/>
            <a:ext cx="4796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900" b="1" dirty="0">
                <a:solidFill>
                  <a:srgbClr val="0070C0"/>
                </a:solidFill>
                <a:latin typeface="Montserrat" pitchFamily="2" charset="-52"/>
              </a:rPr>
              <a:t>9</a:t>
            </a:r>
            <a:r>
              <a:rPr lang="en-US" sz="900" b="1" dirty="0">
                <a:solidFill>
                  <a:srgbClr val="0070C0"/>
                </a:solidFill>
                <a:latin typeface="Montserrat" pitchFamily="2" charset="-52"/>
              </a:rPr>
              <a:t> </a:t>
            </a:r>
            <a:r>
              <a:rPr lang="uz-Cyrl-UZ" sz="900" b="1" dirty="0">
                <a:solidFill>
                  <a:srgbClr val="0070C0"/>
                </a:solidFill>
                <a:latin typeface="Montserrat" pitchFamily="2" charset="-52"/>
              </a:rPr>
              <a:t>218</a:t>
            </a:r>
            <a:endParaRPr lang="ru-RU" sz="900" b="1" dirty="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226" name="Прямоугольник: скругленные углы 225">
            <a:extLst>
              <a:ext uri="{FF2B5EF4-FFF2-40B4-BE49-F238E27FC236}">
                <a16:creationId xmlns:a16="http://schemas.microsoft.com/office/drawing/2014/main" id="{0BF5B078-7C47-4109-B649-799576CE362E}"/>
              </a:ext>
            </a:extLst>
          </p:cNvPr>
          <p:cNvSpPr/>
          <p:nvPr/>
        </p:nvSpPr>
        <p:spPr>
          <a:xfrm>
            <a:off x="-118665" y="6057311"/>
            <a:ext cx="6216175" cy="296659"/>
          </a:xfrm>
          <a:prstGeom prst="roundRect">
            <a:avLst>
              <a:gd name="adj" fmla="val 2018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Montserrat" pitchFamily="2" charset="-52"/>
            </a:endParaRPr>
          </a:p>
        </p:txBody>
      </p:sp>
      <p:sp>
        <p:nvSpPr>
          <p:cNvPr id="227" name="Прямоугольник: скругленные углы 226">
            <a:extLst>
              <a:ext uri="{FF2B5EF4-FFF2-40B4-BE49-F238E27FC236}">
                <a16:creationId xmlns:a16="http://schemas.microsoft.com/office/drawing/2014/main" id="{50ECA8B1-A5EC-4075-A91D-CA6311C7BCEC}"/>
              </a:ext>
            </a:extLst>
          </p:cNvPr>
          <p:cNvSpPr/>
          <p:nvPr/>
        </p:nvSpPr>
        <p:spPr>
          <a:xfrm>
            <a:off x="-118665" y="6411244"/>
            <a:ext cx="6216175" cy="296659"/>
          </a:xfrm>
          <a:prstGeom prst="roundRect">
            <a:avLst>
              <a:gd name="adj" fmla="val 2018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Montserrat" pitchFamily="2" charset="-52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CECACCD-A8E4-43A3-A383-016D55519DBF}"/>
              </a:ext>
            </a:extLst>
          </p:cNvPr>
          <p:cNvSpPr txBox="1"/>
          <p:nvPr/>
        </p:nvSpPr>
        <p:spPr>
          <a:xfrm>
            <a:off x="4980122" y="404215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900" b="1" dirty="0">
                <a:solidFill>
                  <a:srgbClr val="0070C0"/>
                </a:solidFill>
                <a:latin typeface="Montserrat" pitchFamily="2" charset="-52"/>
              </a:rPr>
              <a:t>97</a:t>
            </a:r>
            <a:endParaRPr lang="ru-RU" sz="900" b="1" dirty="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FE62431-ABC1-4C89-A023-D659D94C67AF}"/>
              </a:ext>
            </a:extLst>
          </p:cNvPr>
          <p:cNvSpPr txBox="1"/>
          <p:nvPr/>
        </p:nvSpPr>
        <p:spPr>
          <a:xfrm>
            <a:off x="4946459" y="4311459"/>
            <a:ext cx="3994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900" b="1" dirty="0">
                <a:solidFill>
                  <a:srgbClr val="0070C0"/>
                </a:solidFill>
                <a:latin typeface="Montserrat" pitchFamily="2" charset="-52"/>
              </a:rPr>
              <a:t>266</a:t>
            </a:r>
            <a:endParaRPr lang="ru-RU" sz="900" b="1" dirty="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06760F7-12B2-4332-A59E-668B1FFCC3CB}"/>
              </a:ext>
            </a:extLst>
          </p:cNvPr>
          <p:cNvSpPr txBox="1"/>
          <p:nvPr/>
        </p:nvSpPr>
        <p:spPr>
          <a:xfrm>
            <a:off x="4991343" y="4885716"/>
            <a:ext cx="3097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900" b="1" dirty="0">
                <a:solidFill>
                  <a:srgbClr val="0070C0"/>
                </a:solidFill>
                <a:latin typeface="Montserrat" pitchFamily="2" charset="-52"/>
              </a:rPr>
              <a:t>41</a:t>
            </a:r>
            <a:endParaRPr lang="ru-RU" sz="900" b="1" dirty="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E01F60E-397A-4504-81C3-2CD8FC3230DB}"/>
              </a:ext>
            </a:extLst>
          </p:cNvPr>
          <p:cNvSpPr txBox="1"/>
          <p:nvPr/>
        </p:nvSpPr>
        <p:spPr>
          <a:xfrm>
            <a:off x="4920811" y="5451725"/>
            <a:ext cx="450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  <a:latin typeface="Montserrat" pitchFamily="2" charset="-52"/>
              </a:rPr>
              <a:t>1 177</a:t>
            </a:r>
            <a:endParaRPr lang="ru-RU" sz="900" b="1" dirty="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F1C512F4-0A42-4D38-8E9D-2866F833D2DA}"/>
              </a:ext>
            </a:extLst>
          </p:cNvPr>
          <p:cNvSpPr txBox="1"/>
          <p:nvPr/>
        </p:nvSpPr>
        <p:spPr>
          <a:xfrm>
            <a:off x="4936039" y="5732977"/>
            <a:ext cx="4203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900" b="1" dirty="0">
                <a:solidFill>
                  <a:srgbClr val="0070C0"/>
                </a:solidFill>
                <a:latin typeface="Montserrat" pitchFamily="2" charset="-52"/>
              </a:rPr>
              <a:t>506</a:t>
            </a:r>
            <a:endParaRPr lang="ru-RU" sz="900" b="1" dirty="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07FA8DDD-7874-4B7A-B11E-2E68BAA2A6AD}"/>
              </a:ext>
            </a:extLst>
          </p:cNvPr>
          <p:cNvSpPr txBox="1"/>
          <p:nvPr/>
        </p:nvSpPr>
        <p:spPr>
          <a:xfrm>
            <a:off x="4896766" y="5152220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900" b="1" dirty="0">
                <a:solidFill>
                  <a:srgbClr val="0070C0"/>
                </a:solidFill>
                <a:latin typeface="Montserrat" pitchFamily="2" charset="-52"/>
              </a:rPr>
              <a:t>3 152 </a:t>
            </a:r>
            <a:endParaRPr lang="ru-RU" sz="900" b="1" dirty="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E4A14C02-6851-4DF1-B7F4-F05D585737D4}"/>
              </a:ext>
            </a:extLst>
          </p:cNvPr>
          <p:cNvSpPr txBox="1"/>
          <p:nvPr/>
        </p:nvSpPr>
        <p:spPr>
          <a:xfrm>
            <a:off x="5516172" y="2866723"/>
            <a:ext cx="5212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900" i="1" dirty="0">
                <a:solidFill>
                  <a:srgbClr val="002060"/>
                </a:solidFill>
                <a:latin typeface="Montserrat" pitchFamily="2" charset="-52"/>
              </a:rPr>
              <a:t>232 %</a:t>
            </a:r>
            <a:endParaRPr lang="ru-RU" sz="900" i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A811F1F4-6B85-4D56-9534-AC00156AEF14}"/>
              </a:ext>
            </a:extLst>
          </p:cNvPr>
          <p:cNvSpPr txBox="1"/>
          <p:nvPr/>
        </p:nvSpPr>
        <p:spPr>
          <a:xfrm>
            <a:off x="5505752" y="3150087"/>
            <a:ext cx="5421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900" i="1" dirty="0">
                <a:solidFill>
                  <a:srgbClr val="002060"/>
                </a:solidFill>
                <a:latin typeface="Montserrat" pitchFamily="2" charset="-52"/>
              </a:rPr>
              <a:t>248 %</a:t>
            </a:r>
            <a:endParaRPr lang="ru-RU" sz="900" i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8BEF7FC-2D7C-43A2-B8A5-F933C2B71C49}"/>
              </a:ext>
            </a:extLst>
          </p:cNvPr>
          <p:cNvSpPr txBox="1"/>
          <p:nvPr/>
        </p:nvSpPr>
        <p:spPr>
          <a:xfrm>
            <a:off x="5544224" y="3477359"/>
            <a:ext cx="4651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900" i="1" dirty="0">
                <a:solidFill>
                  <a:srgbClr val="002060"/>
                </a:solidFill>
                <a:latin typeface="Montserrat" pitchFamily="2" charset="-52"/>
              </a:rPr>
              <a:t>445 %</a:t>
            </a:r>
            <a:endParaRPr lang="ru-RU" sz="900" i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A3E8F000-7860-4BB2-B1EC-FA9D21831788}"/>
              </a:ext>
            </a:extLst>
          </p:cNvPr>
          <p:cNvSpPr txBox="1"/>
          <p:nvPr/>
        </p:nvSpPr>
        <p:spPr>
          <a:xfrm>
            <a:off x="5509760" y="3761097"/>
            <a:ext cx="5341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900" i="1" dirty="0">
                <a:solidFill>
                  <a:srgbClr val="002060"/>
                </a:solidFill>
                <a:latin typeface="Montserrat" pitchFamily="2" charset="-52"/>
              </a:rPr>
              <a:t>254 %</a:t>
            </a:r>
            <a:endParaRPr lang="ru-RU" sz="900" i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005D6BAA-B003-4C91-82AB-11623E63AA11}"/>
              </a:ext>
            </a:extLst>
          </p:cNvPr>
          <p:cNvSpPr txBox="1"/>
          <p:nvPr/>
        </p:nvSpPr>
        <p:spPr>
          <a:xfrm>
            <a:off x="5507355" y="4308745"/>
            <a:ext cx="4651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900" i="1" dirty="0">
                <a:solidFill>
                  <a:srgbClr val="002060"/>
                </a:solidFill>
                <a:latin typeface="Montserrat" pitchFamily="2" charset="-52"/>
              </a:rPr>
              <a:t>177 %</a:t>
            </a:r>
            <a:endParaRPr lang="ru-RU" sz="900" i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C656491-726D-49F3-8DD1-AFACD587150A}"/>
              </a:ext>
            </a:extLst>
          </p:cNvPr>
          <p:cNvSpPr txBox="1"/>
          <p:nvPr/>
        </p:nvSpPr>
        <p:spPr>
          <a:xfrm>
            <a:off x="5547430" y="4881337"/>
            <a:ext cx="4587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900" i="1" dirty="0">
                <a:solidFill>
                  <a:srgbClr val="002060"/>
                </a:solidFill>
                <a:latin typeface="Montserrat" pitchFamily="2" charset="-52"/>
              </a:rPr>
              <a:t>75 %</a:t>
            </a:r>
            <a:endParaRPr lang="ru-RU" sz="900" i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7A4352CC-61A9-47ED-824E-E5DFA4EEA4C2}"/>
              </a:ext>
            </a:extLst>
          </p:cNvPr>
          <p:cNvSpPr txBox="1"/>
          <p:nvPr/>
        </p:nvSpPr>
        <p:spPr>
          <a:xfrm>
            <a:off x="5518149" y="5154441"/>
            <a:ext cx="517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900" i="1" dirty="0">
                <a:solidFill>
                  <a:srgbClr val="002060"/>
                </a:solidFill>
                <a:latin typeface="Montserrat" pitchFamily="2" charset="-52"/>
              </a:rPr>
              <a:t>106 %</a:t>
            </a:r>
            <a:endParaRPr lang="ru-RU" sz="900" i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pic>
        <p:nvPicPr>
          <p:cNvPr id="219" name="object 58">
            <a:extLst>
              <a:ext uri="{FF2B5EF4-FFF2-40B4-BE49-F238E27FC236}">
                <a16:creationId xmlns:a16="http://schemas.microsoft.com/office/drawing/2014/main" id="{3CB2A6C7-DEE0-4761-99CD-D5B9179A87A5}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13567" y="4655644"/>
            <a:ext cx="1947436" cy="106834"/>
          </a:xfrm>
          <a:prstGeom prst="rect">
            <a:avLst/>
          </a:prstGeom>
        </p:spPr>
      </p:pic>
      <p:pic>
        <p:nvPicPr>
          <p:cNvPr id="220" name="object 72">
            <a:extLst>
              <a:ext uri="{FF2B5EF4-FFF2-40B4-BE49-F238E27FC236}">
                <a16:creationId xmlns:a16="http://schemas.microsoft.com/office/drawing/2014/main" id="{D473B618-2401-498E-B6D7-5860500F57D1}"/>
              </a:ext>
            </a:extLst>
          </p:cNvPr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604329" y="4660440"/>
            <a:ext cx="108253" cy="59974"/>
          </a:xfrm>
          <a:prstGeom prst="rect">
            <a:avLst/>
          </a:prstGeom>
        </p:spPr>
      </p:pic>
      <p:sp>
        <p:nvSpPr>
          <p:cNvPr id="221" name="TextBox 220">
            <a:extLst>
              <a:ext uri="{FF2B5EF4-FFF2-40B4-BE49-F238E27FC236}">
                <a16:creationId xmlns:a16="http://schemas.microsoft.com/office/drawing/2014/main" id="{90D5B71A-4A63-41D8-91A4-0FCE35EEBA0D}"/>
              </a:ext>
            </a:extLst>
          </p:cNvPr>
          <p:cNvSpPr txBox="1"/>
          <p:nvPr/>
        </p:nvSpPr>
        <p:spPr>
          <a:xfrm>
            <a:off x="4309870" y="4569558"/>
            <a:ext cx="2295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900" b="1" dirty="0">
                <a:solidFill>
                  <a:srgbClr val="002060"/>
                </a:solidFill>
                <a:latin typeface="Montserrat" pitchFamily="2" charset="-52"/>
              </a:rPr>
              <a:t>-</a:t>
            </a:r>
            <a:endParaRPr lang="ru-RU" sz="900" b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B120CAFA-A264-4EAB-AB12-CDC95FECF9B6}"/>
              </a:ext>
            </a:extLst>
          </p:cNvPr>
          <p:cNvSpPr txBox="1"/>
          <p:nvPr/>
        </p:nvSpPr>
        <p:spPr>
          <a:xfrm>
            <a:off x="4996953" y="4573365"/>
            <a:ext cx="2984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900" b="1" dirty="0">
                <a:solidFill>
                  <a:srgbClr val="0070C0"/>
                </a:solidFill>
                <a:latin typeface="Montserrat" pitchFamily="2" charset="-52"/>
              </a:rPr>
              <a:t>15</a:t>
            </a:r>
            <a:endParaRPr lang="ru-RU" sz="900" b="1" dirty="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3A85EDB5-8371-4F6D-8AB2-F73CBBF18366}"/>
              </a:ext>
            </a:extLst>
          </p:cNvPr>
          <p:cNvSpPr txBox="1"/>
          <p:nvPr/>
        </p:nvSpPr>
        <p:spPr>
          <a:xfrm>
            <a:off x="414229" y="4305019"/>
            <a:ext cx="3151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900" b="1" dirty="0">
                <a:solidFill>
                  <a:srgbClr val="002060"/>
                </a:solidFill>
                <a:latin typeface="Montserrat" pitchFamily="2" charset="-52"/>
              </a:rPr>
              <a:t>Инклюзив синфга </a:t>
            </a:r>
            <a:r>
              <a:rPr lang="uz-Cyrl-UZ" sz="900" dirty="0">
                <a:solidFill>
                  <a:srgbClr val="002060"/>
                </a:solidFill>
                <a:latin typeface="Montserrat" pitchFamily="2" charset="-52"/>
              </a:rPr>
              <a:t>жалб қилинган болалар</a:t>
            </a:r>
            <a:endParaRPr lang="ru-RU" sz="900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6D91B366-E324-42F1-B5E3-F36F2B9A8990}"/>
              </a:ext>
            </a:extLst>
          </p:cNvPr>
          <p:cNvSpPr txBox="1"/>
          <p:nvPr/>
        </p:nvSpPr>
        <p:spPr>
          <a:xfrm>
            <a:off x="3759179" y="6092938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000" b="1" dirty="0">
                <a:solidFill>
                  <a:srgbClr val="002060"/>
                </a:solidFill>
                <a:latin typeface="Montserrat" pitchFamily="2" charset="-52"/>
              </a:rPr>
              <a:t>1 265 </a:t>
            </a:r>
            <a:r>
              <a:rPr lang="uz-Cyrl-UZ" sz="800" b="1" dirty="0">
                <a:solidFill>
                  <a:srgbClr val="0070C0"/>
                </a:solidFill>
                <a:latin typeface="Montserrat" pitchFamily="2" charset="-52"/>
              </a:rPr>
              <a:t>нафар</a:t>
            </a:r>
            <a:endParaRPr lang="ru-RU" sz="1000" b="1" dirty="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FFA8CA58-BAE3-4D44-9A79-E4D25E95CBEB}"/>
              </a:ext>
            </a:extLst>
          </p:cNvPr>
          <p:cNvSpPr txBox="1"/>
          <p:nvPr/>
        </p:nvSpPr>
        <p:spPr>
          <a:xfrm>
            <a:off x="426698" y="6079468"/>
            <a:ext cx="2807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900" b="1" dirty="0">
                <a:solidFill>
                  <a:srgbClr val="002060"/>
                </a:solidFill>
                <a:latin typeface="Montserrat" pitchFamily="2" charset="-52"/>
              </a:rPr>
              <a:t>Саховат ва кўмак </a:t>
            </a:r>
            <a:r>
              <a:rPr lang="uz-Cyrl-UZ" sz="900" dirty="0">
                <a:solidFill>
                  <a:srgbClr val="002060"/>
                </a:solidFill>
                <a:latin typeface="Montserrat" pitchFamily="2" charset="-52"/>
              </a:rPr>
              <a:t>жамғармасидан ёрдам</a:t>
            </a:r>
            <a:endParaRPr lang="ru-RU" sz="900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5A03A4B5-22D6-41D9-9901-CF4DE5029CE5}"/>
              </a:ext>
            </a:extLst>
          </p:cNvPr>
          <p:cNvSpPr txBox="1"/>
          <p:nvPr/>
        </p:nvSpPr>
        <p:spPr>
          <a:xfrm>
            <a:off x="5034318" y="6087157"/>
            <a:ext cx="9428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000" b="1" dirty="0">
                <a:solidFill>
                  <a:srgbClr val="002060"/>
                </a:solidFill>
                <a:latin typeface="Montserrat" pitchFamily="2" charset="-52"/>
              </a:rPr>
              <a:t>1,7 </a:t>
            </a:r>
            <a:r>
              <a:rPr lang="uz-Cyrl-UZ" sz="800" b="1" dirty="0">
                <a:solidFill>
                  <a:srgbClr val="0070C0"/>
                </a:solidFill>
                <a:latin typeface="Montserrat" pitchFamily="2" charset="-52"/>
              </a:rPr>
              <a:t>млрд сўм</a:t>
            </a:r>
            <a:endParaRPr lang="ru-RU" sz="1000" b="1" dirty="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7D82557C-ECF1-4CC6-B97B-1B26687A2228}"/>
              </a:ext>
            </a:extLst>
          </p:cNvPr>
          <p:cNvSpPr txBox="1"/>
          <p:nvPr/>
        </p:nvSpPr>
        <p:spPr>
          <a:xfrm>
            <a:off x="433359" y="6440187"/>
            <a:ext cx="28008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900" b="1" dirty="0">
                <a:solidFill>
                  <a:srgbClr val="002060"/>
                </a:solidFill>
                <a:latin typeface="Montserrat" pitchFamily="2" charset="-52"/>
              </a:rPr>
              <a:t>Меҳр дафтаридан </a:t>
            </a:r>
            <a:r>
              <a:rPr lang="uz-Cyrl-UZ" sz="900" dirty="0">
                <a:solidFill>
                  <a:srgbClr val="002060"/>
                </a:solidFill>
                <a:latin typeface="Montserrat" pitchFamily="2" charset="-52"/>
              </a:rPr>
              <a:t>ёрдам</a:t>
            </a:r>
            <a:r>
              <a:rPr lang="en-US" sz="900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en-US" sz="800" i="1" dirty="0">
                <a:solidFill>
                  <a:srgbClr val="002060"/>
                </a:solidFill>
                <a:latin typeface="Montserrat" pitchFamily="2" charset="-52"/>
              </a:rPr>
              <a:t>(</a:t>
            </a:r>
            <a:r>
              <a:rPr lang="ru-RU" sz="800" i="1" dirty="0" err="1">
                <a:solidFill>
                  <a:srgbClr val="002060"/>
                </a:solidFill>
                <a:latin typeface="Montserrat" pitchFamily="2" charset="-52"/>
              </a:rPr>
              <a:t>етим</a:t>
            </a:r>
            <a:r>
              <a:rPr lang="ru-RU" sz="800" i="1" dirty="0">
                <a:solidFill>
                  <a:srgbClr val="002060"/>
                </a:solidFill>
                <a:latin typeface="Montserrat" pitchFamily="2" charset="-52"/>
              </a:rPr>
              <a:t> </a:t>
            </a:r>
            <a:r>
              <a:rPr lang="ru-RU" sz="800" i="1" dirty="0" err="1">
                <a:solidFill>
                  <a:srgbClr val="002060"/>
                </a:solidFill>
                <a:latin typeface="Montserrat" pitchFamily="2" charset="-52"/>
              </a:rPr>
              <a:t>болалар</a:t>
            </a:r>
            <a:r>
              <a:rPr lang="en-US" sz="800" i="1" dirty="0">
                <a:solidFill>
                  <a:srgbClr val="002060"/>
                </a:solidFill>
                <a:latin typeface="Montserrat" pitchFamily="2" charset="-52"/>
              </a:rPr>
              <a:t>)</a:t>
            </a:r>
            <a:endParaRPr lang="ru-RU" sz="900" i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A68CB076-1FE8-4C23-966F-5DDC530B2043}"/>
              </a:ext>
            </a:extLst>
          </p:cNvPr>
          <p:cNvSpPr txBox="1"/>
          <p:nvPr/>
        </p:nvSpPr>
        <p:spPr>
          <a:xfrm>
            <a:off x="167432" y="2862197"/>
            <a:ext cx="1762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rgbClr val="002060"/>
                </a:solidFill>
                <a:latin typeface="Montserrat" pitchFamily="2" charset="-52"/>
              </a:defRPr>
            </a:lvl1pPr>
          </a:lstStyle>
          <a:p>
            <a:pPr algn="ctr"/>
            <a:r>
              <a:rPr lang="uz-Cyrl-UZ" dirty="0"/>
              <a:t>1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969CE0FD-60E8-458F-814A-EF027B27642D}"/>
              </a:ext>
            </a:extLst>
          </p:cNvPr>
          <p:cNvSpPr txBox="1"/>
          <p:nvPr/>
        </p:nvSpPr>
        <p:spPr>
          <a:xfrm>
            <a:off x="184392" y="3476823"/>
            <a:ext cx="1762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rgbClr val="002060"/>
                </a:solidFill>
                <a:latin typeface="Montserrat" pitchFamily="2" charset="-52"/>
              </a:defRPr>
            </a:lvl1pPr>
          </a:lstStyle>
          <a:p>
            <a:pPr algn="ctr"/>
            <a:r>
              <a:rPr lang="uz-Cyrl-UZ" dirty="0"/>
              <a:t>2</a:t>
            </a:r>
          </a:p>
        </p:txBody>
      </p:sp>
      <p:sp>
        <p:nvSpPr>
          <p:cNvPr id="249" name="object 71">
            <a:extLst>
              <a:ext uri="{FF2B5EF4-FFF2-40B4-BE49-F238E27FC236}">
                <a16:creationId xmlns:a16="http://schemas.microsoft.com/office/drawing/2014/main" id="{CDC2FD52-7700-421B-B5EE-0CCEC5151339}"/>
              </a:ext>
            </a:extLst>
          </p:cNvPr>
          <p:cNvSpPr/>
          <p:nvPr/>
        </p:nvSpPr>
        <p:spPr>
          <a:xfrm>
            <a:off x="3465886" y="4377646"/>
            <a:ext cx="353827" cy="105066"/>
          </a:xfrm>
          <a:custGeom>
            <a:avLst/>
            <a:gdLst/>
            <a:ahLst/>
            <a:cxnLst/>
            <a:rect l="l" t="t" r="r" b="b"/>
            <a:pathLst>
              <a:path w="727075" h="215900">
                <a:moveTo>
                  <a:pt x="16355" y="49988"/>
                </a:moveTo>
                <a:lnTo>
                  <a:pt x="0" y="49988"/>
                </a:lnTo>
                <a:lnTo>
                  <a:pt x="0" y="170926"/>
                </a:lnTo>
                <a:lnTo>
                  <a:pt x="16355" y="170926"/>
                </a:lnTo>
                <a:lnTo>
                  <a:pt x="16355" y="117483"/>
                </a:lnTo>
                <a:lnTo>
                  <a:pt x="108960" y="117483"/>
                </a:lnTo>
                <a:lnTo>
                  <a:pt x="108960" y="103431"/>
                </a:lnTo>
                <a:lnTo>
                  <a:pt x="16355" y="103431"/>
                </a:lnTo>
                <a:lnTo>
                  <a:pt x="16355" y="49988"/>
                </a:lnTo>
                <a:close/>
              </a:path>
              <a:path w="727075" h="215900">
                <a:moveTo>
                  <a:pt x="108960" y="117483"/>
                </a:moveTo>
                <a:lnTo>
                  <a:pt x="92604" y="117483"/>
                </a:lnTo>
                <a:lnTo>
                  <a:pt x="92604" y="170926"/>
                </a:lnTo>
                <a:lnTo>
                  <a:pt x="108960" y="170926"/>
                </a:lnTo>
                <a:lnTo>
                  <a:pt x="108960" y="117483"/>
                </a:lnTo>
                <a:close/>
              </a:path>
              <a:path w="727075" h="215900">
                <a:moveTo>
                  <a:pt x="108960" y="49988"/>
                </a:moveTo>
                <a:lnTo>
                  <a:pt x="92604" y="49988"/>
                </a:lnTo>
                <a:lnTo>
                  <a:pt x="92604" y="103431"/>
                </a:lnTo>
                <a:lnTo>
                  <a:pt x="108960" y="103431"/>
                </a:lnTo>
                <a:lnTo>
                  <a:pt x="108960" y="49988"/>
                </a:lnTo>
                <a:close/>
              </a:path>
              <a:path w="727075" h="215900">
                <a:moveTo>
                  <a:pt x="229853" y="102509"/>
                </a:moveTo>
                <a:lnTo>
                  <a:pt x="191383" y="102509"/>
                </a:lnTo>
                <a:lnTo>
                  <a:pt x="183177" y="102812"/>
                </a:lnTo>
                <a:lnTo>
                  <a:pt x="148997" y="119786"/>
                </a:lnTo>
                <a:lnTo>
                  <a:pt x="144620" y="143744"/>
                </a:lnTo>
                <a:lnTo>
                  <a:pt x="146386" y="149887"/>
                </a:lnTo>
                <a:lnTo>
                  <a:pt x="179788" y="172078"/>
                </a:lnTo>
                <a:lnTo>
                  <a:pt x="188849" y="172078"/>
                </a:lnTo>
                <a:lnTo>
                  <a:pt x="225092" y="160176"/>
                </a:lnTo>
                <a:lnTo>
                  <a:pt x="181708" y="159178"/>
                </a:lnTo>
                <a:lnTo>
                  <a:pt x="174183" y="157105"/>
                </a:lnTo>
                <a:lnTo>
                  <a:pt x="163433" y="148812"/>
                </a:lnTo>
                <a:lnTo>
                  <a:pt x="160745" y="143283"/>
                </a:lnTo>
                <a:lnTo>
                  <a:pt x="160745" y="130229"/>
                </a:lnTo>
                <a:lnTo>
                  <a:pt x="162972" y="125085"/>
                </a:lnTo>
                <a:lnTo>
                  <a:pt x="167426" y="120938"/>
                </a:lnTo>
                <a:lnTo>
                  <a:pt x="172033" y="116792"/>
                </a:lnTo>
                <a:lnTo>
                  <a:pt x="180172" y="114719"/>
                </a:lnTo>
                <a:lnTo>
                  <a:pt x="229853" y="114719"/>
                </a:lnTo>
                <a:lnTo>
                  <a:pt x="229853" y="102509"/>
                </a:lnTo>
                <a:close/>
              </a:path>
              <a:path w="727075" h="215900">
                <a:moveTo>
                  <a:pt x="235501" y="63118"/>
                </a:moveTo>
                <a:lnTo>
                  <a:pt x="195530" y="63118"/>
                </a:lnTo>
                <a:lnTo>
                  <a:pt x="203520" y="63636"/>
                </a:lnTo>
                <a:lnTo>
                  <a:pt x="210445" y="65191"/>
                </a:lnTo>
                <a:lnTo>
                  <a:pt x="216305" y="67783"/>
                </a:lnTo>
                <a:lnTo>
                  <a:pt x="221100" y="71411"/>
                </a:lnTo>
                <a:lnTo>
                  <a:pt x="226935" y="76940"/>
                </a:lnTo>
                <a:lnTo>
                  <a:pt x="229853" y="84849"/>
                </a:lnTo>
                <a:lnTo>
                  <a:pt x="229853" y="134529"/>
                </a:lnTo>
                <a:lnTo>
                  <a:pt x="233539" y="145817"/>
                </a:lnTo>
                <a:lnTo>
                  <a:pt x="230544" y="153603"/>
                </a:lnTo>
                <a:lnTo>
                  <a:pt x="230544" y="170926"/>
                </a:lnTo>
                <a:lnTo>
                  <a:pt x="246209" y="170926"/>
                </a:lnTo>
                <a:lnTo>
                  <a:pt x="246209" y="114719"/>
                </a:lnTo>
                <a:lnTo>
                  <a:pt x="233078" y="114719"/>
                </a:lnTo>
                <a:lnTo>
                  <a:pt x="233078" y="102509"/>
                </a:lnTo>
                <a:lnTo>
                  <a:pt x="246209" y="102509"/>
                </a:lnTo>
                <a:lnTo>
                  <a:pt x="246209" y="95829"/>
                </a:lnTo>
                <a:lnTo>
                  <a:pt x="245411" y="84849"/>
                </a:lnTo>
                <a:lnTo>
                  <a:pt x="242984" y="75154"/>
                </a:lnTo>
                <a:lnTo>
                  <a:pt x="238952" y="67106"/>
                </a:lnTo>
                <a:lnTo>
                  <a:pt x="235501" y="63118"/>
                </a:lnTo>
                <a:close/>
              </a:path>
              <a:path w="727075" h="215900">
                <a:moveTo>
                  <a:pt x="229853" y="134529"/>
                </a:moveTo>
                <a:lnTo>
                  <a:pt x="226782" y="142515"/>
                </a:lnTo>
                <a:lnTo>
                  <a:pt x="221867" y="148658"/>
                </a:lnTo>
                <a:lnTo>
                  <a:pt x="208507" y="157105"/>
                </a:lnTo>
                <a:lnTo>
                  <a:pt x="200598" y="159178"/>
                </a:lnTo>
                <a:lnTo>
                  <a:pt x="225934" y="159178"/>
                </a:lnTo>
                <a:lnTo>
                  <a:pt x="230468" y="153803"/>
                </a:lnTo>
                <a:lnTo>
                  <a:pt x="230399" y="143283"/>
                </a:lnTo>
                <a:lnTo>
                  <a:pt x="229853" y="139828"/>
                </a:lnTo>
                <a:lnTo>
                  <a:pt x="229853" y="134529"/>
                </a:lnTo>
                <a:close/>
              </a:path>
              <a:path w="727075" h="215900">
                <a:moveTo>
                  <a:pt x="229853" y="134529"/>
                </a:moveTo>
                <a:lnTo>
                  <a:pt x="229853" y="139828"/>
                </a:lnTo>
                <a:lnTo>
                  <a:pt x="230278" y="142515"/>
                </a:lnTo>
                <a:lnTo>
                  <a:pt x="230399" y="143283"/>
                </a:lnTo>
                <a:lnTo>
                  <a:pt x="230472" y="143744"/>
                </a:lnTo>
                <a:lnTo>
                  <a:pt x="230544" y="153603"/>
                </a:lnTo>
                <a:lnTo>
                  <a:pt x="233539" y="145817"/>
                </a:lnTo>
                <a:lnTo>
                  <a:pt x="229853" y="134529"/>
                </a:lnTo>
                <a:close/>
              </a:path>
              <a:path w="727075" h="215900">
                <a:moveTo>
                  <a:pt x="246209" y="102509"/>
                </a:moveTo>
                <a:lnTo>
                  <a:pt x="233078" y="102509"/>
                </a:lnTo>
                <a:lnTo>
                  <a:pt x="233078" y="114719"/>
                </a:lnTo>
                <a:lnTo>
                  <a:pt x="246209" y="114719"/>
                </a:lnTo>
                <a:lnTo>
                  <a:pt x="246209" y="102509"/>
                </a:lnTo>
                <a:close/>
              </a:path>
              <a:path w="727075" h="215900">
                <a:moveTo>
                  <a:pt x="197142" y="48836"/>
                </a:moveTo>
                <a:lnTo>
                  <a:pt x="153988" y="59970"/>
                </a:lnTo>
                <a:lnTo>
                  <a:pt x="147845" y="65191"/>
                </a:lnTo>
                <a:lnTo>
                  <a:pt x="155217" y="77400"/>
                </a:lnTo>
                <a:lnTo>
                  <a:pt x="160131" y="73100"/>
                </a:lnTo>
                <a:lnTo>
                  <a:pt x="166120" y="69645"/>
                </a:lnTo>
                <a:lnTo>
                  <a:pt x="180249" y="64423"/>
                </a:lnTo>
                <a:lnTo>
                  <a:pt x="187697" y="63118"/>
                </a:lnTo>
                <a:lnTo>
                  <a:pt x="235501" y="63118"/>
                </a:lnTo>
                <a:lnTo>
                  <a:pt x="233309" y="60584"/>
                </a:lnTo>
                <a:lnTo>
                  <a:pt x="226297" y="55444"/>
                </a:lnTo>
                <a:lnTo>
                  <a:pt x="217932" y="51773"/>
                </a:lnTo>
                <a:lnTo>
                  <a:pt x="208214" y="49570"/>
                </a:lnTo>
                <a:lnTo>
                  <a:pt x="197142" y="48836"/>
                </a:lnTo>
                <a:close/>
              </a:path>
              <a:path w="727075" h="215900">
                <a:moveTo>
                  <a:pt x="348721" y="171977"/>
                </a:moveTo>
                <a:lnTo>
                  <a:pt x="348721" y="215616"/>
                </a:lnTo>
                <a:lnTo>
                  <a:pt x="364615" y="215616"/>
                </a:lnTo>
                <a:lnTo>
                  <a:pt x="364615" y="172308"/>
                </a:lnTo>
                <a:lnTo>
                  <a:pt x="353788" y="172308"/>
                </a:lnTo>
                <a:lnTo>
                  <a:pt x="348721" y="171977"/>
                </a:lnTo>
                <a:close/>
              </a:path>
              <a:path w="727075" h="215900">
                <a:moveTo>
                  <a:pt x="364615" y="63118"/>
                </a:moveTo>
                <a:lnTo>
                  <a:pt x="357474" y="63118"/>
                </a:lnTo>
                <a:lnTo>
                  <a:pt x="367717" y="63478"/>
                </a:lnTo>
                <a:lnTo>
                  <a:pt x="348721" y="63478"/>
                </a:lnTo>
                <a:lnTo>
                  <a:pt x="348721" y="171977"/>
                </a:lnTo>
                <a:lnTo>
                  <a:pt x="353788" y="172308"/>
                </a:lnTo>
                <a:lnTo>
                  <a:pt x="357705" y="172308"/>
                </a:lnTo>
                <a:lnTo>
                  <a:pt x="363454" y="171977"/>
                </a:lnTo>
                <a:lnTo>
                  <a:pt x="364615" y="171977"/>
                </a:lnTo>
                <a:lnTo>
                  <a:pt x="364615" y="158026"/>
                </a:lnTo>
                <a:lnTo>
                  <a:pt x="354940" y="158026"/>
                </a:lnTo>
                <a:lnTo>
                  <a:pt x="349590" y="157775"/>
                </a:lnTo>
                <a:lnTo>
                  <a:pt x="364615" y="157775"/>
                </a:lnTo>
                <a:lnTo>
                  <a:pt x="364615" y="63118"/>
                </a:lnTo>
                <a:close/>
              </a:path>
              <a:path w="727075" h="215900">
                <a:moveTo>
                  <a:pt x="364615" y="171977"/>
                </a:moveTo>
                <a:lnTo>
                  <a:pt x="363454" y="171977"/>
                </a:lnTo>
                <a:lnTo>
                  <a:pt x="357705" y="172308"/>
                </a:lnTo>
                <a:lnTo>
                  <a:pt x="364615" y="172308"/>
                </a:lnTo>
                <a:lnTo>
                  <a:pt x="364615" y="171977"/>
                </a:lnTo>
                <a:close/>
              </a:path>
              <a:path w="727075" h="215900">
                <a:moveTo>
                  <a:pt x="358165" y="48605"/>
                </a:moveTo>
                <a:lnTo>
                  <a:pt x="354710" y="48605"/>
                </a:lnTo>
                <a:lnTo>
                  <a:pt x="337419" y="49714"/>
                </a:lnTo>
                <a:lnTo>
                  <a:pt x="297811" y="64961"/>
                </a:lnTo>
                <a:lnTo>
                  <a:pt x="277770" y="110111"/>
                </a:lnTo>
                <a:lnTo>
                  <a:pt x="278433" y="117526"/>
                </a:lnTo>
                <a:lnTo>
                  <a:pt x="297811" y="155953"/>
                </a:lnTo>
                <a:lnTo>
                  <a:pt x="337302" y="171301"/>
                </a:lnTo>
                <a:lnTo>
                  <a:pt x="338357" y="171301"/>
                </a:lnTo>
                <a:lnTo>
                  <a:pt x="348721" y="171977"/>
                </a:lnTo>
                <a:lnTo>
                  <a:pt x="348721" y="157775"/>
                </a:lnTo>
                <a:lnTo>
                  <a:pt x="346964" y="157775"/>
                </a:lnTo>
                <a:lnTo>
                  <a:pt x="336684" y="156471"/>
                </a:lnTo>
                <a:lnTo>
                  <a:pt x="300806" y="135912"/>
                </a:lnTo>
                <a:lnTo>
                  <a:pt x="297899" y="130541"/>
                </a:lnTo>
                <a:lnTo>
                  <a:pt x="297782" y="130325"/>
                </a:lnTo>
                <a:lnTo>
                  <a:pt x="295683" y="124336"/>
                </a:lnTo>
                <a:lnTo>
                  <a:pt x="294346" y="117526"/>
                </a:lnTo>
                <a:lnTo>
                  <a:pt x="293895" y="110111"/>
                </a:lnTo>
                <a:lnTo>
                  <a:pt x="294327" y="102913"/>
                </a:lnTo>
                <a:lnTo>
                  <a:pt x="321308" y="68877"/>
                </a:lnTo>
                <a:lnTo>
                  <a:pt x="345323" y="63478"/>
                </a:lnTo>
                <a:lnTo>
                  <a:pt x="348721" y="63478"/>
                </a:lnTo>
                <a:lnTo>
                  <a:pt x="348721" y="49016"/>
                </a:lnTo>
                <a:lnTo>
                  <a:pt x="364615" y="49016"/>
                </a:lnTo>
                <a:lnTo>
                  <a:pt x="358165" y="48605"/>
                </a:lnTo>
                <a:close/>
              </a:path>
              <a:path w="727075" h="215900">
                <a:moveTo>
                  <a:pt x="364615" y="49016"/>
                </a:moveTo>
                <a:lnTo>
                  <a:pt x="364615" y="63478"/>
                </a:lnTo>
                <a:lnTo>
                  <a:pt x="367433" y="63478"/>
                </a:lnTo>
                <a:lnTo>
                  <a:pt x="376806" y="64558"/>
                </a:lnTo>
                <a:lnTo>
                  <a:pt x="376578" y="64558"/>
                </a:lnTo>
                <a:lnTo>
                  <a:pt x="384469" y="66228"/>
                </a:lnTo>
                <a:lnTo>
                  <a:pt x="391798" y="68647"/>
                </a:lnTo>
                <a:lnTo>
                  <a:pt x="418122" y="96319"/>
                </a:lnTo>
                <a:lnTo>
                  <a:pt x="419902" y="110111"/>
                </a:lnTo>
                <a:lnTo>
                  <a:pt x="419455" y="117526"/>
                </a:lnTo>
                <a:lnTo>
                  <a:pt x="418116" y="124336"/>
                </a:lnTo>
                <a:lnTo>
                  <a:pt x="415962" y="130325"/>
                </a:lnTo>
                <a:lnTo>
                  <a:pt x="415885" y="130541"/>
                </a:lnTo>
                <a:lnTo>
                  <a:pt x="384469" y="154916"/>
                </a:lnTo>
                <a:lnTo>
                  <a:pt x="366486" y="157775"/>
                </a:lnTo>
                <a:lnTo>
                  <a:pt x="364615" y="157775"/>
                </a:lnTo>
                <a:lnTo>
                  <a:pt x="364615" y="171977"/>
                </a:lnTo>
                <a:lnTo>
                  <a:pt x="363454" y="171977"/>
                </a:lnTo>
                <a:lnTo>
                  <a:pt x="375212" y="171301"/>
                </a:lnTo>
                <a:lnTo>
                  <a:pt x="390646" y="168277"/>
                </a:lnTo>
                <a:lnTo>
                  <a:pt x="424365" y="147257"/>
                </a:lnTo>
                <a:lnTo>
                  <a:pt x="436027" y="110111"/>
                </a:lnTo>
                <a:lnTo>
                  <a:pt x="434745" y="96319"/>
                </a:lnTo>
                <a:lnTo>
                  <a:pt x="404252" y="57892"/>
                </a:lnTo>
                <a:lnTo>
                  <a:pt x="375572" y="49714"/>
                </a:lnTo>
                <a:lnTo>
                  <a:pt x="364615" y="49016"/>
                </a:lnTo>
                <a:close/>
              </a:path>
              <a:path w="727075" h="215900">
                <a:moveTo>
                  <a:pt x="364615" y="157775"/>
                </a:moveTo>
                <a:lnTo>
                  <a:pt x="349590" y="157775"/>
                </a:lnTo>
                <a:lnTo>
                  <a:pt x="354940" y="158026"/>
                </a:lnTo>
                <a:lnTo>
                  <a:pt x="357474" y="158026"/>
                </a:lnTo>
                <a:lnTo>
                  <a:pt x="364615" y="157775"/>
                </a:lnTo>
                <a:close/>
              </a:path>
              <a:path w="727075" h="215900">
                <a:moveTo>
                  <a:pt x="364615" y="157775"/>
                </a:moveTo>
                <a:lnTo>
                  <a:pt x="357474" y="158026"/>
                </a:lnTo>
                <a:lnTo>
                  <a:pt x="364615" y="158026"/>
                </a:lnTo>
                <a:lnTo>
                  <a:pt x="364615" y="157775"/>
                </a:lnTo>
                <a:close/>
              </a:path>
              <a:path w="727075" h="215900">
                <a:moveTo>
                  <a:pt x="364615" y="0"/>
                </a:moveTo>
                <a:lnTo>
                  <a:pt x="348721" y="0"/>
                </a:lnTo>
                <a:lnTo>
                  <a:pt x="348721" y="63478"/>
                </a:lnTo>
                <a:lnTo>
                  <a:pt x="345323" y="63478"/>
                </a:lnTo>
                <a:lnTo>
                  <a:pt x="354940" y="63118"/>
                </a:lnTo>
                <a:lnTo>
                  <a:pt x="364615" y="63118"/>
                </a:lnTo>
                <a:lnTo>
                  <a:pt x="364615" y="49016"/>
                </a:lnTo>
                <a:lnTo>
                  <a:pt x="348303" y="49016"/>
                </a:lnTo>
                <a:lnTo>
                  <a:pt x="354710" y="48605"/>
                </a:lnTo>
                <a:lnTo>
                  <a:pt x="364615" y="48605"/>
                </a:lnTo>
                <a:lnTo>
                  <a:pt x="364615" y="0"/>
                </a:lnTo>
                <a:close/>
              </a:path>
              <a:path w="727075" h="215900">
                <a:moveTo>
                  <a:pt x="357474" y="63118"/>
                </a:moveTo>
                <a:lnTo>
                  <a:pt x="354940" y="63118"/>
                </a:lnTo>
                <a:lnTo>
                  <a:pt x="345323" y="63478"/>
                </a:lnTo>
                <a:lnTo>
                  <a:pt x="367717" y="63478"/>
                </a:lnTo>
                <a:lnTo>
                  <a:pt x="357474" y="63118"/>
                </a:lnTo>
                <a:close/>
              </a:path>
              <a:path w="727075" h="215900">
                <a:moveTo>
                  <a:pt x="364615" y="48605"/>
                </a:moveTo>
                <a:lnTo>
                  <a:pt x="358165" y="48605"/>
                </a:lnTo>
                <a:lnTo>
                  <a:pt x="364615" y="49016"/>
                </a:lnTo>
                <a:lnTo>
                  <a:pt x="364615" y="48605"/>
                </a:lnTo>
                <a:close/>
              </a:path>
              <a:path w="727075" h="215900">
                <a:moveTo>
                  <a:pt x="544348" y="102509"/>
                </a:moveTo>
                <a:lnTo>
                  <a:pt x="505878" y="102509"/>
                </a:lnTo>
                <a:lnTo>
                  <a:pt x="497671" y="102812"/>
                </a:lnTo>
                <a:lnTo>
                  <a:pt x="463492" y="119786"/>
                </a:lnTo>
                <a:lnTo>
                  <a:pt x="459115" y="143744"/>
                </a:lnTo>
                <a:lnTo>
                  <a:pt x="460881" y="149887"/>
                </a:lnTo>
                <a:lnTo>
                  <a:pt x="494283" y="172078"/>
                </a:lnTo>
                <a:lnTo>
                  <a:pt x="503344" y="172078"/>
                </a:lnTo>
                <a:lnTo>
                  <a:pt x="539587" y="160176"/>
                </a:lnTo>
                <a:lnTo>
                  <a:pt x="496203" y="159178"/>
                </a:lnTo>
                <a:lnTo>
                  <a:pt x="488678" y="157105"/>
                </a:lnTo>
                <a:lnTo>
                  <a:pt x="477928" y="148812"/>
                </a:lnTo>
                <a:lnTo>
                  <a:pt x="475240" y="143283"/>
                </a:lnTo>
                <a:lnTo>
                  <a:pt x="475240" y="130229"/>
                </a:lnTo>
                <a:lnTo>
                  <a:pt x="477467" y="125085"/>
                </a:lnTo>
                <a:lnTo>
                  <a:pt x="481921" y="120938"/>
                </a:lnTo>
                <a:lnTo>
                  <a:pt x="486528" y="116792"/>
                </a:lnTo>
                <a:lnTo>
                  <a:pt x="494667" y="114719"/>
                </a:lnTo>
                <a:lnTo>
                  <a:pt x="544348" y="114719"/>
                </a:lnTo>
                <a:lnTo>
                  <a:pt x="544348" y="102509"/>
                </a:lnTo>
                <a:close/>
              </a:path>
              <a:path w="727075" h="215900">
                <a:moveTo>
                  <a:pt x="549996" y="63118"/>
                </a:moveTo>
                <a:lnTo>
                  <a:pt x="510024" y="63118"/>
                </a:lnTo>
                <a:lnTo>
                  <a:pt x="518015" y="63636"/>
                </a:lnTo>
                <a:lnTo>
                  <a:pt x="524940" y="65191"/>
                </a:lnTo>
                <a:lnTo>
                  <a:pt x="530800" y="67783"/>
                </a:lnTo>
                <a:lnTo>
                  <a:pt x="535594" y="71411"/>
                </a:lnTo>
                <a:lnTo>
                  <a:pt x="541430" y="76940"/>
                </a:lnTo>
                <a:lnTo>
                  <a:pt x="544348" y="84849"/>
                </a:lnTo>
                <a:lnTo>
                  <a:pt x="544348" y="134529"/>
                </a:lnTo>
                <a:lnTo>
                  <a:pt x="548034" y="145817"/>
                </a:lnTo>
                <a:lnTo>
                  <a:pt x="545039" y="153603"/>
                </a:lnTo>
                <a:lnTo>
                  <a:pt x="545039" y="170926"/>
                </a:lnTo>
                <a:lnTo>
                  <a:pt x="560703" y="170926"/>
                </a:lnTo>
                <a:lnTo>
                  <a:pt x="560703" y="114719"/>
                </a:lnTo>
                <a:lnTo>
                  <a:pt x="547573" y="114719"/>
                </a:lnTo>
                <a:lnTo>
                  <a:pt x="547573" y="102509"/>
                </a:lnTo>
                <a:lnTo>
                  <a:pt x="560703" y="102509"/>
                </a:lnTo>
                <a:lnTo>
                  <a:pt x="560703" y="95829"/>
                </a:lnTo>
                <a:lnTo>
                  <a:pt x="559906" y="84849"/>
                </a:lnTo>
                <a:lnTo>
                  <a:pt x="557478" y="75154"/>
                </a:lnTo>
                <a:lnTo>
                  <a:pt x="553447" y="67106"/>
                </a:lnTo>
                <a:lnTo>
                  <a:pt x="549996" y="63118"/>
                </a:lnTo>
                <a:close/>
              </a:path>
              <a:path w="727075" h="215900">
                <a:moveTo>
                  <a:pt x="544348" y="134529"/>
                </a:moveTo>
                <a:lnTo>
                  <a:pt x="541276" y="142515"/>
                </a:lnTo>
                <a:lnTo>
                  <a:pt x="536362" y="148658"/>
                </a:lnTo>
                <a:lnTo>
                  <a:pt x="523001" y="157105"/>
                </a:lnTo>
                <a:lnTo>
                  <a:pt x="515092" y="159178"/>
                </a:lnTo>
                <a:lnTo>
                  <a:pt x="540429" y="159178"/>
                </a:lnTo>
                <a:lnTo>
                  <a:pt x="544962" y="153803"/>
                </a:lnTo>
                <a:lnTo>
                  <a:pt x="544894" y="143283"/>
                </a:lnTo>
                <a:lnTo>
                  <a:pt x="544348" y="139828"/>
                </a:lnTo>
                <a:lnTo>
                  <a:pt x="544348" y="134529"/>
                </a:lnTo>
                <a:close/>
              </a:path>
              <a:path w="727075" h="215900">
                <a:moveTo>
                  <a:pt x="544348" y="134529"/>
                </a:moveTo>
                <a:lnTo>
                  <a:pt x="544348" y="139828"/>
                </a:lnTo>
                <a:lnTo>
                  <a:pt x="544772" y="142515"/>
                </a:lnTo>
                <a:lnTo>
                  <a:pt x="544894" y="143283"/>
                </a:lnTo>
                <a:lnTo>
                  <a:pt x="544966" y="143744"/>
                </a:lnTo>
                <a:lnTo>
                  <a:pt x="545039" y="153603"/>
                </a:lnTo>
                <a:lnTo>
                  <a:pt x="548034" y="145817"/>
                </a:lnTo>
                <a:lnTo>
                  <a:pt x="544348" y="134529"/>
                </a:lnTo>
                <a:close/>
              </a:path>
              <a:path w="727075" h="215900">
                <a:moveTo>
                  <a:pt x="560703" y="102509"/>
                </a:moveTo>
                <a:lnTo>
                  <a:pt x="547573" y="102509"/>
                </a:lnTo>
                <a:lnTo>
                  <a:pt x="547573" y="114719"/>
                </a:lnTo>
                <a:lnTo>
                  <a:pt x="560703" y="114719"/>
                </a:lnTo>
                <a:lnTo>
                  <a:pt x="560703" y="102509"/>
                </a:lnTo>
                <a:close/>
              </a:path>
              <a:path w="727075" h="215900">
                <a:moveTo>
                  <a:pt x="511637" y="48836"/>
                </a:moveTo>
                <a:lnTo>
                  <a:pt x="468483" y="59970"/>
                </a:lnTo>
                <a:lnTo>
                  <a:pt x="462340" y="65191"/>
                </a:lnTo>
                <a:lnTo>
                  <a:pt x="469711" y="77400"/>
                </a:lnTo>
                <a:lnTo>
                  <a:pt x="474626" y="73100"/>
                </a:lnTo>
                <a:lnTo>
                  <a:pt x="480615" y="69645"/>
                </a:lnTo>
                <a:lnTo>
                  <a:pt x="494744" y="64423"/>
                </a:lnTo>
                <a:lnTo>
                  <a:pt x="502192" y="63118"/>
                </a:lnTo>
                <a:lnTo>
                  <a:pt x="549996" y="63118"/>
                </a:lnTo>
                <a:lnTo>
                  <a:pt x="547803" y="60584"/>
                </a:lnTo>
                <a:lnTo>
                  <a:pt x="540792" y="55444"/>
                </a:lnTo>
                <a:lnTo>
                  <a:pt x="532427" y="51773"/>
                </a:lnTo>
                <a:lnTo>
                  <a:pt x="522709" y="49570"/>
                </a:lnTo>
                <a:lnTo>
                  <a:pt x="511637" y="48836"/>
                </a:lnTo>
                <a:close/>
              </a:path>
              <a:path w="727075" h="215900">
                <a:moveTo>
                  <a:pt x="619908" y="49988"/>
                </a:moveTo>
                <a:lnTo>
                  <a:pt x="604243" y="49988"/>
                </a:lnTo>
                <a:lnTo>
                  <a:pt x="604243" y="215616"/>
                </a:lnTo>
                <a:lnTo>
                  <a:pt x="620599" y="215616"/>
                </a:lnTo>
                <a:lnTo>
                  <a:pt x="620599" y="147917"/>
                </a:lnTo>
                <a:lnTo>
                  <a:pt x="618065" y="143974"/>
                </a:lnTo>
                <a:lnTo>
                  <a:pt x="614840" y="136689"/>
                </a:lnTo>
                <a:lnTo>
                  <a:pt x="612536" y="128655"/>
                </a:lnTo>
                <a:lnTo>
                  <a:pt x="611154" y="119873"/>
                </a:lnTo>
                <a:lnTo>
                  <a:pt x="610704" y="110572"/>
                </a:lnTo>
                <a:lnTo>
                  <a:pt x="610693" y="110342"/>
                </a:lnTo>
                <a:lnTo>
                  <a:pt x="611121" y="101516"/>
                </a:lnTo>
                <a:lnTo>
                  <a:pt x="611154" y="100825"/>
                </a:lnTo>
                <a:lnTo>
                  <a:pt x="612354" y="93238"/>
                </a:lnTo>
                <a:lnTo>
                  <a:pt x="612430" y="92758"/>
                </a:lnTo>
                <a:lnTo>
                  <a:pt x="612536" y="92086"/>
                </a:lnTo>
                <a:lnTo>
                  <a:pt x="614840" y="84124"/>
                </a:lnTo>
                <a:lnTo>
                  <a:pt x="618065" y="76940"/>
                </a:lnTo>
                <a:lnTo>
                  <a:pt x="619908" y="73961"/>
                </a:lnTo>
                <a:lnTo>
                  <a:pt x="619908" y="49988"/>
                </a:lnTo>
                <a:close/>
              </a:path>
              <a:path w="727075" h="215900">
                <a:moveTo>
                  <a:pt x="666671" y="48836"/>
                </a:moveTo>
                <a:lnTo>
                  <a:pt x="658175" y="49325"/>
                </a:lnTo>
                <a:lnTo>
                  <a:pt x="658688" y="49325"/>
                </a:lnTo>
                <a:lnTo>
                  <a:pt x="651582" y="50621"/>
                </a:lnTo>
                <a:lnTo>
                  <a:pt x="619908" y="73961"/>
                </a:lnTo>
                <a:lnTo>
                  <a:pt x="619908" y="86384"/>
                </a:lnTo>
                <a:lnTo>
                  <a:pt x="618310" y="110342"/>
                </a:lnTo>
                <a:lnTo>
                  <a:pt x="618295" y="110572"/>
                </a:lnTo>
                <a:lnTo>
                  <a:pt x="620599" y="134990"/>
                </a:lnTo>
                <a:lnTo>
                  <a:pt x="620599" y="147917"/>
                </a:lnTo>
                <a:lnTo>
                  <a:pt x="651755" y="170293"/>
                </a:lnTo>
                <a:lnTo>
                  <a:pt x="666671" y="172078"/>
                </a:lnTo>
                <a:lnTo>
                  <a:pt x="674337" y="171632"/>
                </a:lnTo>
                <a:lnTo>
                  <a:pt x="674845" y="171632"/>
                </a:lnTo>
                <a:lnTo>
                  <a:pt x="706820" y="157565"/>
                </a:lnTo>
                <a:lnTo>
                  <a:pt x="656919" y="157565"/>
                </a:lnTo>
                <a:lnTo>
                  <a:pt x="649163" y="155646"/>
                </a:lnTo>
                <a:lnTo>
                  <a:pt x="626225" y="135393"/>
                </a:lnTo>
                <a:lnTo>
                  <a:pt x="626127" y="135221"/>
                </a:lnTo>
                <a:lnTo>
                  <a:pt x="623608" y="129606"/>
                </a:lnTo>
                <a:lnTo>
                  <a:pt x="621808" y="123587"/>
                </a:lnTo>
                <a:lnTo>
                  <a:pt x="620728" y="117166"/>
                </a:lnTo>
                <a:lnTo>
                  <a:pt x="620381" y="110572"/>
                </a:lnTo>
                <a:lnTo>
                  <a:pt x="620403" y="100825"/>
                </a:lnTo>
                <a:lnTo>
                  <a:pt x="622176" y="93238"/>
                </a:lnTo>
                <a:lnTo>
                  <a:pt x="622288" y="92758"/>
                </a:lnTo>
                <a:lnTo>
                  <a:pt x="649163" y="65114"/>
                </a:lnTo>
                <a:lnTo>
                  <a:pt x="656919" y="63118"/>
                </a:lnTo>
                <a:lnTo>
                  <a:pt x="706670" y="63118"/>
                </a:lnTo>
                <a:lnTo>
                  <a:pt x="704075" y="60872"/>
                </a:lnTo>
                <a:lnTo>
                  <a:pt x="697539" y="56668"/>
                </a:lnTo>
                <a:lnTo>
                  <a:pt x="690513" y="53241"/>
                </a:lnTo>
                <a:lnTo>
                  <a:pt x="683026" y="50794"/>
                </a:lnTo>
                <a:lnTo>
                  <a:pt x="675079" y="49325"/>
                </a:lnTo>
                <a:lnTo>
                  <a:pt x="666671" y="48836"/>
                </a:lnTo>
                <a:close/>
              </a:path>
              <a:path w="727075" h="215900">
                <a:moveTo>
                  <a:pt x="706670" y="63118"/>
                </a:moveTo>
                <a:lnTo>
                  <a:pt x="674119" y="63118"/>
                </a:lnTo>
                <a:lnTo>
                  <a:pt x="681798" y="65114"/>
                </a:lnTo>
                <a:lnTo>
                  <a:pt x="695312" y="73100"/>
                </a:lnTo>
                <a:lnTo>
                  <a:pt x="700687" y="78629"/>
                </a:lnTo>
                <a:lnTo>
                  <a:pt x="708673" y="92758"/>
                </a:lnTo>
                <a:lnTo>
                  <a:pt x="710633" y="100825"/>
                </a:lnTo>
                <a:lnTo>
                  <a:pt x="710657" y="110572"/>
                </a:lnTo>
                <a:lnTo>
                  <a:pt x="710295" y="117166"/>
                </a:lnTo>
                <a:lnTo>
                  <a:pt x="709172" y="123587"/>
                </a:lnTo>
                <a:lnTo>
                  <a:pt x="707300" y="129606"/>
                </a:lnTo>
                <a:lnTo>
                  <a:pt x="704787" y="134990"/>
                </a:lnTo>
                <a:lnTo>
                  <a:pt x="704680" y="135221"/>
                </a:lnTo>
                <a:lnTo>
                  <a:pt x="674119" y="157565"/>
                </a:lnTo>
                <a:lnTo>
                  <a:pt x="706820" y="157565"/>
                </a:lnTo>
                <a:lnTo>
                  <a:pt x="726429" y="119873"/>
                </a:lnTo>
                <a:lnTo>
                  <a:pt x="726535" y="119268"/>
                </a:lnTo>
                <a:lnTo>
                  <a:pt x="727012" y="110572"/>
                </a:lnTo>
                <a:lnTo>
                  <a:pt x="727025" y="110342"/>
                </a:lnTo>
                <a:lnTo>
                  <a:pt x="726535" y="101516"/>
                </a:lnTo>
                <a:lnTo>
                  <a:pt x="725067" y="93238"/>
                </a:lnTo>
                <a:lnTo>
                  <a:pt x="722678" y="85693"/>
                </a:lnTo>
                <a:lnTo>
                  <a:pt x="722619" y="85506"/>
                </a:lnTo>
                <a:lnTo>
                  <a:pt x="719193" y="78322"/>
                </a:lnTo>
                <a:lnTo>
                  <a:pt x="714902" y="71699"/>
                </a:lnTo>
                <a:lnTo>
                  <a:pt x="709863" y="65882"/>
                </a:lnTo>
                <a:lnTo>
                  <a:pt x="706670" y="63118"/>
                </a:lnTo>
                <a:close/>
              </a:path>
              <a:path w="727075" h="215900">
                <a:moveTo>
                  <a:pt x="619908" y="73961"/>
                </a:moveTo>
                <a:lnTo>
                  <a:pt x="610693" y="110342"/>
                </a:lnTo>
                <a:lnTo>
                  <a:pt x="611023" y="117166"/>
                </a:lnTo>
                <a:lnTo>
                  <a:pt x="611125" y="119268"/>
                </a:lnTo>
                <a:lnTo>
                  <a:pt x="620599" y="147917"/>
                </a:lnTo>
                <a:lnTo>
                  <a:pt x="620599" y="134990"/>
                </a:lnTo>
                <a:lnTo>
                  <a:pt x="618295" y="110572"/>
                </a:lnTo>
                <a:lnTo>
                  <a:pt x="619908" y="86384"/>
                </a:lnTo>
                <a:lnTo>
                  <a:pt x="619908" y="73961"/>
                </a:lnTo>
                <a:close/>
              </a:path>
            </a:pathLst>
          </a:custGeom>
          <a:solidFill>
            <a:srgbClr val="08094B"/>
          </a:solidFill>
        </p:spPr>
        <p:txBody>
          <a:bodyPr wrap="square" lIns="0" tIns="0" rIns="0" bIns="0" rtlCol="0"/>
          <a:lstStyle/>
          <a:p>
            <a:endParaRPr sz="900">
              <a:latin typeface="Montserrat" pitchFamily="2" charset="-52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BA1C6563-199C-4C44-BC31-865A33FD0D3F}"/>
              </a:ext>
            </a:extLst>
          </p:cNvPr>
          <p:cNvSpPr txBox="1"/>
          <p:nvPr/>
        </p:nvSpPr>
        <p:spPr>
          <a:xfrm>
            <a:off x="5672348" y="4027601"/>
            <a:ext cx="2295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900" i="1" dirty="0">
                <a:solidFill>
                  <a:srgbClr val="002060"/>
                </a:solidFill>
                <a:latin typeface="Montserrat" pitchFamily="2" charset="-52"/>
              </a:rPr>
              <a:t>-</a:t>
            </a:r>
            <a:endParaRPr lang="ru-RU" sz="900" i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C8806215-0F87-405B-987F-D50CC828C22C}"/>
              </a:ext>
            </a:extLst>
          </p:cNvPr>
          <p:cNvSpPr txBox="1"/>
          <p:nvPr/>
        </p:nvSpPr>
        <p:spPr>
          <a:xfrm>
            <a:off x="5672348" y="4589907"/>
            <a:ext cx="2295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900" i="1" dirty="0">
                <a:solidFill>
                  <a:srgbClr val="002060"/>
                </a:solidFill>
                <a:latin typeface="Montserrat" pitchFamily="2" charset="-52"/>
              </a:rPr>
              <a:t>-</a:t>
            </a:r>
            <a:endParaRPr lang="ru-RU" sz="900" i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3A6DBC07-AD68-4D88-A489-9B1758F53833}"/>
              </a:ext>
            </a:extLst>
          </p:cNvPr>
          <p:cNvSpPr txBox="1"/>
          <p:nvPr/>
        </p:nvSpPr>
        <p:spPr>
          <a:xfrm>
            <a:off x="5672348" y="5438628"/>
            <a:ext cx="2295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900" i="1" dirty="0">
                <a:solidFill>
                  <a:srgbClr val="002060"/>
                </a:solidFill>
                <a:latin typeface="Montserrat" pitchFamily="2" charset="-52"/>
              </a:rPr>
              <a:t>-</a:t>
            </a:r>
            <a:endParaRPr lang="ru-RU" sz="900" i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E3D20079-CE9A-4AAD-9CC4-7E876ED48A68}"/>
              </a:ext>
            </a:extLst>
          </p:cNvPr>
          <p:cNvSpPr txBox="1"/>
          <p:nvPr/>
        </p:nvSpPr>
        <p:spPr>
          <a:xfrm>
            <a:off x="5672348" y="5729217"/>
            <a:ext cx="2295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900" i="1" dirty="0">
                <a:solidFill>
                  <a:srgbClr val="002060"/>
                </a:solidFill>
                <a:latin typeface="Montserrat" pitchFamily="2" charset="-52"/>
              </a:rPr>
              <a:t>-</a:t>
            </a:r>
            <a:endParaRPr lang="ru-RU" sz="900" i="1" dirty="0">
              <a:solidFill>
                <a:srgbClr val="002060"/>
              </a:solidFill>
              <a:latin typeface="Montserrat" pitchFamily="2" charset="-52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8EAA781-EAB2-424E-AA36-9DEB123053FE}"/>
              </a:ext>
            </a:extLst>
          </p:cNvPr>
          <p:cNvCxnSpPr/>
          <p:nvPr/>
        </p:nvCxnSpPr>
        <p:spPr>
          <a:xfrm>
            <a:off x="3234165" y="2870857"/>
            <a:ext cx="0" cy="3089192"/>
          </a:xfrm>
          <a:prstGeom prst="line">
            <a:avLst/>
          </a:prstGeom>
          <a:ln>
            <a:solidFill>
              <a:srgbClr val="00206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>
            <a:extLst>
              <a:ext uri="{FF2B5EF4-FFF2-40B4-BE49-F238E27FC236}">
                <a16:creationId xmlns:a16="http://schemas.microsoft.com/office/drawing/2014/main" id="{C215250E-E627-4738-B824-8E1C65AAB507}"/>
              </a:ext>
            </a:extLst>
          </p:cNvPr>
          <p:cNvCxnSpPr/>
          <p:nvPr/>
        </p:nvCxnSpPr>
        <p:spPr>
          <a:xfrm>
            <a:off x="4064245" y="2870857"/>
            <a:ext cx="0" cy="3089192"/>
          </a:xfrm>
          <a:prstGeom prst="line">
            <a:avLst/>
          </a:prstGeom>
          <a:ln>
            <a:solidFill>
              <a:srgbClr val="00206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>
            <a:extLst>
              <a:ext uri="{FF2B5EF4-FFF2-40B4-BE49-F238E27FC236}">
                <a16:creationId xmlns:a16="http://schemas.microsoft.com/office/drawing/2014/main" id="{7A807D42-88E5-4D20-BCBB-8154DF66A3FE}"/>
              </a:ext>
            </a:extLst>
          </p:cNvPr>
          <p:cNvCxnSpPr/>
          <p:nvPr/>
        </p:nvCxnSpPr>
        <p:spPr>
          <a:xfrm>
            <a:off x="4815635" y="2870857"/>
            <a:ext cx="0" cy="3089192"/>
          </a:xfrm>
          <a:prstGeom prst="line">
            <a:avLst/>
          </a:prstGeom>
          <a:ln>
            <a:solidFill>
              <a:srgbClr val="00206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>
            <a:extLst>
              <a:ext uri="{FF2B5EF4-FFF2-40B4-BE49-F238E27FC236}">
                <a16:creationId xmlns:a16="http://schemas.microsoft.com/office/drawing/2014/main" id="{7FDF6592-1E55-4A02-833A-1282309B6276}"/>
              </a:ext>
            </a:extLst>
          </p:cNvPr>
          <p:cNvCxnSpPr/>
          <p:nvPr/>
        </p:nvCxnSpPr>
        <p:spPr>
          <a:xfrm>
            <a:off x="5456429" y="2870857"/>
            <a:ext cx="0" cy="3089192"/>
          </a:xfrm>
          <a:prstGeom prst="line">
            <a:avLst/>
          </a:prstGeom>
          <a:ln>
            <a:solidFill>
              <a:srgbClr val="00206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B3A6E413-7E26-4D02-96FB-1CA3D69759F8}"/>
              </a:ext>
            </a:extLst>
          </p:cNvPr>
          <p:cNvSpPr txBox="1"/>
          <p:nvPr/>
        </p:nvSpPr>
        <p:spPr>
          <a:xfrm>
            <a:off x="3921083" y="6426676"/>
            <a:ext cx="732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000" b="1" dirty="0">
                <a:solidFill>
                  <a:srgbClr val="002060"/>
                </a:solidFill>
                <a:latin typeface="Montserrat" pitchFamily="2" charset="-52"/>
              </a:rPr>
              <a:t>62 </a:t>
            </a:r>
            <a:r>
              <a:rPr lang="uz-Cyrl-UZ" sz="800" b="1" dirty="0">
                <a:solidFill>
                  <a:srgbClr val="0070C0"/>
                </a:solidFill>
                <a:latin typeface="Montserrat" pitchFamily="2" charset="-52"/>
              </a:rPr>
              <a:t>нафар</a:t>
            </a:r>
            <a:endParaRPr lang="ru-RU" sz="1000" b="1" dirty="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202B8139-362A-412C-9387-331D972640EA}"/>
              </a:ext>
            </a:extLst>
          </p:cNvPr>
          <p:cNvSpPr txBox="1"/>
          <p:nvPr/>
        </p:nvSpPr>
        <p:spPr>
          <a:xfrm>
            <a:off x="5058542" y="6426147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000" b="1" dirty="0">
                <a:solidFill>
                  <a:srgbClr val="002060"/>
                </a:solidFill>
                <a:latin typeface="Montserrat" pitchFamily="2" charset="-52"/>
              </a:rPr>
              <a:t>241 </a:t>
            </a:r>
            <a:r>
              <a:rPr lang="uz-Cyrl-UZ" sz="800" b="1" dirty="0">
                <a:solidFill>
                  <a:srgbClr val="0070C0"/>
                </a:solidFill>
                <a:latin typeface="Montserrat" pitchFamily="2" charset="-52"/>
              </a:rPr>
              <a:t>млн сўм</a:t>
            </a:r>
            <a:endParaRPr lang="ru-RU" sz="1000" b="1" dirty="0">
              <a:solidFill>
                <a:srgbClr val="0070C0"/>
              </a:solidFill>
              <a:latin typeface="Montserrat" pitchFamily="2" charset="-52"/>
            </a:endParaRP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98052795-4E2B-46B2-A4D0-C3F733A12D99}"/>
              </a:ext>
            </a:extLst>
          </p:cNvPr>
          <p:cNvSpPr/>
          <p:nvPr/>
        </p:nvSpPr>
        <p:spPr>
          <a:xfrm rot="5400000">
            <a:off x="3412939" y="6136668"/>
            <a:ext cx="129635" cy="15529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Равнобедренный треугольник 233">
            <a:extLst>
              <a:ext uri="{FF2B5EF4-FFF2-40B4-BE49-F238E27FC236}">
                <a16:creationId xmlns:a16="http://schemas.microsoft.com/office/drawing/2014/main" id="{5224F006-7A3C-4E4B-A124-0C90438DE235}"/>
              </a:ext>
            </a:extLst>
          </p:cNvPr>
          <p:cNvSpPr/>
          <p:nvPr/>
        </p:nvSpPr>
        <p:spPr>
          <a:xfrm rot="5400000">
            <a:off x="3412939" y="6498622"/>
            <a:ext cx="129635" cy="15529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Равнобедренный треугольник 234">
            <a:extLst>
              <a:ext uri="{FF2B5EF4-FFF2-40B4-BE49-F238E27FC236}">
                <a16:creationId xmlns:a16="http://schemas.microsoft.com/office/drawing/2014/main" id="{E5962AA4-4CF5-4E9A-AA02-91BEDC498770}"/>
              </a:ext>
            </a:extLst>
          </p:cNvPr>
          <p:cNvSpPr/>
          <p:nvPr/>
        </p:nvSpPr>
        <p:spPr>
          <a:xfrm rot="5400000">
            <a:off x="4775936" y="6136668"/>
            <a:ext cx="129635" cy="15529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Равнобедренный треугольник 235">
            <a:extLst>
              <a:ext uri="{FF2B5EF4-FFF2-40B4-BE49-F238E27FC236}">
                <a16:creationId xmlns:a16="http://schemas.microsoft.com/office/drawing/2014/main" id="{BCBFED09-51F2-40BE-8DDA-CCC7DD5CC007}"/>
              </a:ext>
            </a:extLst>
          </p:cNvPr>
          <p:cNvSpPr/>
          <p:nvPr/>
        </p:nvSpPr>
        <p:spPr>
          <a:xfrm rot="5400000">
            <a:off x="4775936" y="6498622"/>
            <a:ext cx="129635" cy="15529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Равнобедренный треугольник 239">
            <a:extLst>
              <a:ext uri="{FF2B5EF4-FFF2-40B4-BE49-F238E27FC236}">
                <a16:creationId xmlns:a16="http://schemas.microsoft.com/office/drawing/2014/main" id="{E5A236DB-764B-4C56-B6C0-5D2FC96C9177}"/>
              </a:ext>
            </a:extLst>
          </p:cNvPr>
          <p:cNvSpPr/>
          <p:nvPr/>
        </p:nvSpPr>
        <p:spPr>
          <a:xfrm rot="5400000">
            <a:off x="7852570" y="6331084"/>
            <a:ext cx="219529" cy="155299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7B6B2159-3A60-4886-994E-6CA28F14FEAA}"/>
              </a:ext>
            </a:extLst>
          </p:cNvPr>
          <p:cNvGrpSpPr/>
          <p:nvPr/>
        </p:nvGrpSpPr>
        <p:grpSpPr>
          <a:xfrm>
            <a:off x="8409910" y="607103"/>
            <a:ext cx="1376317" cy="1200988"/>
            <a:chOff x="5377655" y="644276"/>
            <a:chExt cx="1376317" cy="1200988"/>
          </a:xfrm>
        </p:grpSpPr>
        <p:grpSp>
          <p:nvGrpSpPr>
            <p:cNvPr id="250" name="object 152">
              <a:extLst>
                <a:ext uri="{FF2B5EF4-FFF2-40B4-BE49-F238E27FC236}">
                  <a16:creationId xmlns:a16="http://schemas.microsoft.com/office/drawing/2014/main" id="{B1E25F8B-A0E2-46E9-AA19-7030281D2E92}"/>
                </a:ext>
              </a:extLst>
            </p:cNvPr>
            <p:cNvGrpSpPr/>
            <p:nvPr/>
          </p:nvGrpSpPr>
          <p:grpSpPr>
            <a:xfrm>
              <a:off x="5827907" y="644276"/>
              <a:ext cx="455920" cy="455920"/>
              <a:chOff x="6177822" y="1581103"/>
              <a:chExt cx="1047115" cy="1047115"/>
            </a:xfrm>
          </p:grpSpPr>
          <p:pic>
            <p:nvPicPr>
              <p:cNvPr id="254" name="object 153">
                <a:extLst>
                  <a:ext uri="{FF2B5EF4-FFF2-40B4-BE49-F238E27FC236}">
                    <a16:creationId xmlns:a16="http://schemas.microsoft.com/office/drawing/2014/main" id="{52024B1C-BFAA-49C2-A01F-9075F5888879}"/>
                  </a:ext>
                </a:extLst>
              </p:cNvPr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6177822" y="1581103"/>
                <a:ext cx="1047088" cy="1047088"/>
              </a:xfrm>
              <a:prstGeom prst="rect">
                <a:avLst/>
              </a:prstGeom>
            </p:spPr>
          </p:pic>
          <p:pic>
            <p:nvPicPr>
              <p:cNvPr id="255" name="object 154">
                <a:extLst>
                  <a:ext uri="{FF2B5EF4-FFF2-40B4-BE49-F238E27FC236}">
                    <a16:creationId xmlns:a16="http://schemas.microsoft.com/office/drawing/2014/main" id="{B8BF60D2-257C-4EB5-85BF-D301930725CB}"/>
                  </a:ext>
                </a:extLst>
              </p:cNvPr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6596657" y="2188415"/>
                <a:ext cx="209417" cy="209417"/>
              </a:xfrm>
              <a:prstGeom prst="rect">
                <a:avLst/>
              </a:prstGeom>
            </p:spPr>
          </p:pic>
          <p:sp>
            <p:nvSpPr>
              <p:cNvPr id="257" name="object 155">
                <a:extLst>
                  <a:ext uri="{FF2B5EF4-FFF2-40B4-BE49-F238E27FC236}">
                    <a16:creationId xmlns:a16="http://schemas.microsoft.com/office/drawing/2014/main" id="{145D439D-C4B3-4117-B977-194C85D0B392}"/>
                  </a:ext>
                </a:extLst>
              </p:cNvPr>
              <p:cNvSpPr/>
              <p:nvPr/>
            </p:nvSpPr>
            <p:spPr>
              <a:xfrm>
                <a:off x="6879371" y="1999939"/>
                <a:ext cx="262255" cy="262255"/>
              </a:xfrm>
              <a:custGeom>
                <a:avLst/>
                <a:gdLst/>
                <a:ahLst/>
                <a:cxnLst/>
                <a:rect l="l" t="t" r="r" b="b"/>
                <a:pathLst>
                  <a:path w="262254" h="262255">
                    <a:moveTo>
                      <a:pt x="130886" y="0"/>
                    </a:moveTo>
                    <a:lnTo>
                      <a:pt x="79939" y="10285"/>
                    </a:lnTo>
                    <a:lnTo>
                      <a:pt x="38335" y="38335"/>
                    </a:lnTo>
                    <a:lnTo>
                      <a:pt x="10285" y="79939"/>
                    </a:lnTo>
                    <a:lnTo>
                      <a:pt x="0" y="130886"/>
                    </a:lnTo>
                    <a:lnTo>
                      <a:pt x="10285" y="181832"/>
                    </a:lnTo>
                    <a:lnTo>
                      <a:pt x="38335" y="223436"/>
                    </a:lnTo>
                    <a:lnTo>
                      <a:pt x="79939" y="251486"/>
                    </a:lnTo>
                    <a:lnTo>
                      <a:pt x="130886" y="261772"/>
                    </a:lnTo>
                    <a:lnTo>
                      <a:pt x="181832" y="251486"/>
                    </a:lnTo>
                    <a:lnTo>
                      <a:pt x="223436" y="223436"/>
                    </a:lnTo>
                    <a:lnTo>
                      <a:pt x="251486" y="181832"/>
                    </a:lnTo>
                    <a:lnTo>
                      <a:pt x="261772" y="130886"/>
                    </a:lnTo>
                    <a:lnTo>
                      <a:pt x="251486" y="79939"/>
                    </a:lnTo>
                    <a:lnTo>
                      <a:pt x="223436" y="38335"/>
                    </a:lnTo>
                    <a:lnTo>
                      <a:pt x="181832" y="10285"/>
                    </a:lnTo>
                    <a:lnTo>
                      <a:pt x="130886" y="0"/>
                    </a:lnTo>
                    <a:close/>
                  </a:path>
                </a:pathLst>
              </a:custGeom>
              <a:solidFill>
                <a:srgbClr val="FFCDBE"/>
              </a:solidFill>
            </p:spPr>
            <p:txBody>
              <a:bodyPr wrap="square" lIns="0" tIns="0" rIns="0" bIns="0" rtlCol="0"/>
              <a:lstStyle/>
              <a:p>
                <a:endParaRPr sz="700"/>
              </a:p>
            </p:txBody>
          </p:sp>
        </p:grp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20E26B9E-46A8-4F3B-B449-E2BB9129BBA6}"/>
                </a:ext>
              </a:extLst>
            </p:cNvPr>
            <p:cNvSpPr txBox="1"/>
            <p:nvPr/>
          </p:nvSpPr>
          <p:spPr>
            <a:xfrm>
              <a:off x="5644880" y="1591348"/>
              <a:ext cx="75052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z-Cyrl-UZ" sz="1050" b="1" dirty="0">
                  <a:solidFill>
                    <a:srgbClr val="C00000"/>
                  </a:solidFill>
                </a:rPr>
                <a:t>67</a:t>
              </a:r>
              <a:r>
                <a:rPr lang="en-US" sz="1050" b="1" dirty="0">
                  <a:solidFill>
                    <a:srgbClr val="C00000"/>
                  </a:solidFill>
                </a:rPr>
                <a:t>,</a:t>
              </a:r>
              <a:r>
                <a:rPr lang="uz-Cyrl-UZ" sz="1050" b="1" dirty="0">
                  <a:solidFill>
                    <a:srgbClr val="C00000"/>
                  </a:solidFill>
                </a:rPr>
                <a:t>1</a:t>
              </a:r>
              <a:r>
                <a:rPr lang="en-US" sz="1050" b="1" dirty="0">
                  <a:solidFill>
                    <a:srgbClr val="002060"/>
                  </a:solidFill>
                </a:rPr>
                <a:t> </a:t>
              </a:r>
              <a:r>
                <a:rPr lang="en-US" sz="1050" b="1" dirty="0" err="1">
                  <a:solidFill>
                    <a:srgbClr val="0070C0"/>
                  </a:solidFill>
                </a:rPr>
                <a:t>минг</a:t>
              </a:r>
              <a:endParaRPr lang="ru-RU" sz="1050" b="1" dirty="0">
                <a:solidFill>
                  <a:srgbClr val="0070C0"/>
                </a:solidFill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1D8066B4-F605-4E80-9005-CED7D0C28FDC}"/>
                </a:ext>
              </a:extLst>
            </p:cNvPr>
            <p:cNvSpPr txBox="1"/>
            <p:nvPr/>
          </p:nvSpPr>
          <p:spPr>
            <a:xfrm>
              <a:off x="5377655" y="1207001"/>
              <a:ext cx="13763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z-Cyrl-UZ" sz="800" b="1" dirty="0">
                  <a:solidFill>
                    <a:srgbClr val="002060"/>
                  </a:solidFill>
                  <a:latin typeface="Montserrat" pitchFamily="2" charset="-52"/>
                </a:rPr>
                <a:t>Ижтимоий реестр</a:t>
              </a:r>
              <a:r>
                <a:rPr lang="uz-Cyrl-UZ" sz="800" dirty="0">
                  <a:solidFill>
                    <a:srgbClr val="002060"/>
                  </a:solidFill>
                  <a:latin typeface="Montserrat" pitchFamily="2" charset="-52"/>
                </a:rPr>
                <a:t>даги оилалар</a:t>
              </a:r>
              <a:endParaRPr lang="ru-RU" sz="800" dirty="0">
                <a:solidFill>
                  <a:srgbClr val="002060"/>
                </a:solidFill>
                <a:latin typeface="Montserrat" pitchFamily="2" charset="-5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Прямоугольник: скругленные углы 116">
            <a:extLst>
              <a:ext uri="{FF2B5EF4-FFF2-40B4-BE49-F238E27FC236}">
                <a16:creationId xmlns:a16="http://schemas.microsoft.com/office/drawing/2014/main" id="{4EEC9F6F-CE6B-4F34-93AD-2E769F3050AC}"/>
              </a:ext>
            </a:extLst>
          </p:cNvPr>
          <p:cNvSpPr/>
          <p:nvPr/>
        </p:nvSpPr>
        <p:spPr>
          <a:xfrm>
            <a:off x="137534" y="3672770"/>
            <a:ext cx="1693941" cy="969835"/>
          </a:xfrm>
          <a:prstGeom prst="roundRect">
            <a:avLst>
              <a:gd name="adj" fmla="val 6343"/>
            </a:avLst>
          </a:prstGeom>
          <a:solidFill>
            <a:srgbClr val="4E8F5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B3AAA64-E3F3-49F0-A748-A80B0D6BDCA0}"/>
              </a:ext>
            </a:extLst>
          </p:cNvPr>
          <p:cNvSpPr txBox="1"/>
          <p:nvPr/>
        </p:nvSpPr>
        <p:spPr>
          <a:xfrm>
            <a:off x="1930400" y="1617413"/>
            <a:ext cx="1934175" cy="1046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18 ёшдан катталарга </a:t>
            </a: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кундузги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ва</a:t>
            </a: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уйда қараб туриш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хизматини </a:t>
            </a:r>
            <a:b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йўлга қўйиш</a:t>
            </a:r>
            <a:br>
              <a:rPr lang="uz-Cyrl-UZ" sz="1400" b="1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uz-Cyrl-UZ" sz="1400" b="1" dirty="0">
                <a:solidFill>
                  <a:srgbClr val="C00000"/>
                </a:solidFill>
                <a:cs typeface="Times New Roman" panose="02020603050405020304" pitchFamily="18" charset="0"/>
              </a:rPr>
              <a:t>150 </a:t>
            </a:r>
            <a:r>
              <a:rPr lang="uz-Cyrl-UZ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нафар</a:t>
            </a:r>
            <a:endParaRPr kumimoji="0" lang="uz-Cyrl-UZ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6673" t="-1606" r="26767" b="28625"/>
          <a:stretch>
            <a:fillRect/>
          </a:stretch>
        </p:blipFill>
        <p:spPr>
          <a:xfrm>
            <a:off x="123174" y="60108"/>
            <a:ext cx="446225" cy="457676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569399" y="227384"/>
            <a:ext cx="1029051" cy="297437"/>
          </a:xfrm>
          <a:prstGeom prst="rect">
            <a:avLst/>
          </a:prstGeom>
          <a:noFill/>
        </p:spPr>
        <p:txBody>
          <a:bodyPr wrap="square" lIns="81200" tIns="40600" rIns="81200" bIns="40600">
            <a:spAutoFit/>
          </a:bodyPr>
          <a:lstStyle/>
          <a:p>
            <a:pPr defTabSz="193040">
              <a:defRPr/>
            </a:pPr>
            <a:r>
              <a:rPr lang="en-US" sz="700" b="1" kern="0" dirty="0">
                <a:solidFill>
                  <a:srgbClr val="033B1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IJTIMOIY HIMOYA MILLIY AGENTLIGI</a:t>
            </a:r>
            <a:endParaRPr lang="ru-RU" sz="700" b="1" kern="0" dirty="0">
              <a:solidFill>
                <a:srgbClr val="033B18"/>
              </a:solidFill>
              <a:ea typeface="Cambria" panose="020405030504060302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9400" y="58613"/>
            <a:ext cx="1100226" cy="235868"/>
          </a:xfrm>
          <a:prstGeom prst="rect">
            <a:avLst/>
          </a:prstGeom>
          <a:noFill/>
        </p:spPr>
        <p:txBody>
          <a:bodyPr wrap="square" lIns="81200" tIns="40600" rIns="81200" bIns="40600">
            <a:spAutoFit/>
          </a:bodyPr>
          <a:lstStyle/>
          <a:p>
            <a:pPr defTabSz="193040">
              <a:defRPr/>
            </a:pPr>
            <a:r>
              <a:rPr lang="en-US" sz="500" b="1" kern="0" dirty="0">
                <a:solidFill>
                  <a:schemeClr val="accent6">
                    <a:lumMod val="75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O‘ZBEKSITON RESPUBLIKASI PREZIDENTI HUZURIDAGI</a:t>
            </a:r>
            <a:endParaRPr lang="ru-RU" sz="500" b="1" kern="0" dirty="0">
              <a:solidFill>
                <a:schemeClr val="accent6">
                  <a:lumMod val="7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00959" y="123909"/>
            <a:ext cx="8098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2026 ЙИЛ АМАЛГА ОШИРИЛАДИГАН ИШЛАР ВА РЕЖАЛАР</a:t>
            </a:r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84200885-C08C-4A06-AAA4-804183BB9185}"/>
              </a:ext>
            </a:extLst>
          </p:cNvPr>
          <p:cNvSpPr/>
          <p:nvPr/>
        </p:nvSpPr>
        <p:spPr>
          <a:xfrm>
            <a:off x="0" y="11763164"/>
            <a:ext cx="1693941" cy="1081211"/>
          </a:xfrm>
          <a:prstGeom prst="roundRect">
            <a:avLst>
              <a:gd name="adj" fmla="val 16304"/>
            </a:avLst>
          </a:prstGeom>
          <a:gradFill flip="none" rotWithShape="1">
            <a:gsLst>
              <a:gs pos="0">
                <a:srgbClr val="7030A0">
                  <a:alpha val="28000"/>
                </a:srgbClr>
              </a:gs>
              <a:gs pos="100000">
                <a:schemeClr val="accent5">
                  <a:alpha val="3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D717B72-0DAE-49A3-86CA-094516CB6C49}"/>
              </a:ext>
            </a:extLst>
          </p:cNvPr>
          <p:cNvSpPr txBox="1"/>
          <p:nvPr/>
        </p:nvSpPr>
        <p:spPr>
          <a:xfrm>
            <a:off x="253850" y="11783269"/>
            <a:ext cx="1375505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z-Cyrl-UZ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Ижтимоий ҳимоя </a:t>
            </a: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қамровини ошириш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58" name="Прямоугольник: скругленные углы 257">
            <a:extLst>
              <a:ext uri="{FF2B5EF4-FFF2-40B4-BE49-F238E27FC236}">
                <a16:creationId xmlns:a16="http://schemas.microsoft.com/office/drawing/2014/main" id="{98DAA549-E216-4C80-909B-3D01D038818D}"/>
              </a:ext>
            </a:extLst>
          </p:cNvPr>
          <p:cNvSpPr/>
          <p:nvPr/>
        </p:nvSpPr>
        <p:spPr>
          <a:xfrm>
            <a:off x="1780356" y="11777165"/>
            <a:ext cx="1469428" cy="1081211"/>
          </a:xfrm>
          <a:prstGeom prst="roundRect">
            <a:avLst>
              <a:gd name="adj" fmla="val 16304"/>
            </a:avLst>
          </a:prstGeom>
          <a:gradFill flip="none" rotWithShape="1">
            <a:gsLst>
              <a:gs pos="0">
                <a:srgbClr val="7030A0">
                  <a:alpha val="4000"/>
                </a:srgbClr>
              </a:gs>
              <a:gs pos="100000">
                <a:schemeClr val="accent5">
                  <a:alpha val="4000"/>
                </a:schemeClr>
              </a:gs>
            </a:gsLst>
            <a:lin ang="0" scaled="1"/>
            <a:tileRect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B3A49B09-029A-42C1-BBF1-9200C7D40FB1}"/>
              </a:ext>
            </a:extLst>
          </p:cNvPr>
          <p:cNvSpPr txBox="1"/>
          <p:nvPr/>
        </p:nvSpPr>
        <p:spPr>
          <a:xfrm>
            <a:off x="1779448" y="11871569"/>
            <a:ext cx="1470336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300" b="1" dirty="0">
                <a:solidFill>
                  <a:srgbClr val="C00000"/>
                </a:solidFill>
                <a:cs typeface="Times New Roman" panose="02020603050405020304" pitchFamily="18" charset="0"/>
              </a:rPr>
              <a:t>120,2</a:t>
            </a:r>
            <a:r>
              <a:rPr lang="uz-Cyrl-UZ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uz-Cyrl-UZ" sz="1200" b="1" dirty="0">
                <a:solidFill>
                  <a:srgbClr val="0070C0"/>
                </a:solidFill>
                <a:cs typeface="Times New Roman" panose="02020603050405020304" pitchFamily="18" charset="0"/>
              </a:rPr>
              <a:t>минг</a:t>
            </a:r>
            <a:r>
              <a:rPr lang="en-US" sz="1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оила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га</a:t>
            </a:r>
            <a:r>
              <a:rPr lang="en-US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ижтимоий</a:t>
            </a:r>
            <a:r>
              <a:rPr lang="en-US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карта</a:t>
            </a: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берилади</a:t>
            </a:r>
            <a:endParaRPr lang="en-US" altLang="en-US" sz="1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770E05FF-AB8B-4E4C-A2BF-6D7357D900EF}"/>
              </a:ext>
            </a:extLst>
          </p:cNvPr>
          <p:cNvSpPr txBox="1"/>
          <p:nvPr/>
        </p:nvSpPr>
        <p:spPr>
          <a:xfrm>
            <a:off x="2033738" y="12519991"/>
            <a:ext cx="679693" cy="2923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kumimoji="0" lang="uz-Cyrl-UZ" sz="13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Times New Roman" panose="02020603050405020304" pitchFamily="18" charset="0"/>
              </a:rPr>
              <a:t>х 3,1</a:t>
            </a:r>
            <a:endParaRPr lang="ru-RU" sz="1300" dirty="0">
              <a:solidFill>
                <a:srgbClr val="00B050"/>
              </a:solidFill>
            </a:endParaRPr>
          </a:p>
        </p:txBody>
      </p:sp>
      <p:pic>
        <p:nvPicPr>
          <p:cNvPr id="262" name="Рисунок 261" descr="Извлечение">
            <a:extLst>
              <a:ext uri="{FF2B5EF4-FFF2-40B4-BE49-F238E27FC236}">
                <a16:creationId xmlns:a16="http://schemas.microsoft.com/office/drawing/2014/main" id="{7B28A287-67F1-4666-8EF5-3DCF76BC0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4440" y="12500781"/>
            <a:ext cx="203894" cy="257385"/>
          </a:xfrm>
          <a:prstGeom prst="rect">
            <a:avLst/>
          </a:prstGeom>
        </p:spPr>
      </p:pic>
      <p:sp>
        <p:nvSpPr>
          <p:cNvPr id="263" name="Прямоугольник: скругленные углы 262">
            <a:extLst>
              <a:ext uri="{FF2B5EF4-FFF2-40B4-BE49-F238E27FC236}">
                <a16:creationId xmlns:a16="http://schemas.microsoft.com/office/drawing/2014/main" id="{6FAE2C85-1FA0-42C3-B619-A31C0C892523}"/>
              </a:ext>
            </a:extLst>
          </p:cNvPr>
          <p:cNvSpPr/>
          <p:nvPr/>
        </p:nvSpPr>
        <p:spPr>
          <a:xfrm>
            <a:off x="3342661" y="11777165"/>
            <a:ext cx="1224835" cy="1081211"/>
          </a:xfrm>
          <a:prstGeom prst="roundRect">
            <a:avLst>
              <a:gd name="adj" fmla="val 16304"/>
            </a:avLst>
          </a:prstGeom>
          <a:gradFill flip="none" rotWithShape="1">
            <a:gsLst>
              <a:gs pos="0">
                <a:srgbClr val="7030A0">
                  <a:alpha val="4000"/>
                </a:srgbClr>
              </a:gs>
              <a:gs pos="100000">
                <a:schemeClr val="accent5">
                  <a:alpha val="4000"/>
                </a:schemeClr>
              </a:gs>
            </a:gsLst>
            <a:lin ang="0" scaled="1"/>
            <a:tileRect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414EFAD2-06DC-489D-BAF3-0FCE8C3335AD}"/>
              </a:ext>
            </a:extLst>
          </p:cNvPr>
          <p:cNvSpPr txBox="1"/>
          <p:nvPr/>
        </p:nvSpPr>
        <p:spPr>
          <a:xfrm>
            <a:off x="3341753" y="11895793"/>
            <a:ext cx="1225743" cy="8463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z-Cyrl-UZ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Times New Roman" panose="02020603050405020304" pitchFamily="18" charset="0"/>
              </a:rPr>
              <a:t>44 305 </a:t>
            </a: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rPr>
              <a:t>та </a:t>
            </a:r>
            <a:r>
              <a:rPr kumimoji="0" lang="uz-Cyrl-UZ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оилалар </a:t>
            </a: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rPr>
              <a:t>давлат таъминотига олинади</a:t>
            </a:r>
            <a:endParaRPr kumimoji="0" lang="en-US" altLang="en-US" sz="1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65" name="Прямоугольник: скругленные углы 264">
            <a:extLst>
              <a:ext uri="{FF2B5EF4-FFF2-40B4-BE49-F238E27FC236}">
                <a16:creationId xmlns:a16="http://schemas.microsoft.com/office/drawing/2014/main" id="{1DE62F66-B0FC-4609-BB2F-7948F0E5C8FF}"/>
              </a:ext>
            </a:extLst>
          </p:cNvPr>
          <p:cNvSpPr/>
          <p:nvPr/>
        </p:nvSpPr>
        <p:spPr>
          <a:xfrm>
            <a:off x="4660373" y="11777165"/>
            <a:ext cx="1661154" cy="1081211"/>
          </a:xfrm>
          <a:prstGeom prst="roundRect">
            <a:avLst>
              <a:gd name="adj" fmla="val 16304"/>
            </a:avLst>
          </a:prstGeom>
          <a:gradFill flip="none" rotWithShape="1">
            <a:gsLst>
              <a:gs pos="0">
                <a:srgbClr val="7030A0">
                  <a:alpha val="4000"/>
                </a:srgbClr>
              </a:gs>
              <a:gs pos="100000">
                <a:schemeClr val="accent5">
                  <a:alpha val="4000"/>
                </a:schemeClr>
              </a:gs>
            </a:gsLst>
            <a:lin ang="0" scaled="1"/>
            <a:tileRect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2D67BBE9-A72B-424C-96E9-E622E91614A9}"/>
              </a:ext>
            </a:extLst>
          </p:cNvPr>
          <p:cNvSpPr txBox="1"/>
          <p:nvPr/>
        </p:nvSpPr>
        <p:spPr>
          <a:xfrm>
            <a:off x="4662364" y="11895793"/>
            <a:ext cx="1662062" cy="8463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z-Cyrl-UZ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Times New Roman" panose="02020603050405020304" pitchFamily="18" charset="0"/>
              </a:rPr>
              <a:t>19 101 </a:t>
            </a: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rPr>
              <a:t>нафар</a:t>
            </a: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0F84E4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uz-Cyrl-UZ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шахс</a:t>
            </a: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rPr>
              <a:t> Ижтимоий суғурта </a:t>
            </a:r>
            <a:r>
              <a:rPr kumimoji="0" lang="uz-Cyrl-UZ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механизмлари билан қамраб олинади</a:t>
            </a:r>
            <a:endParaRPr kumimoji="0" lang="en-US" altLang="en-US" sz="1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67" name="Прямоугольник: скругленные углы 266">
            <a:extLst>
              <a:ext uri="{FF2B5EF4-FFF2-40B4-BE49-F238E27FC236}">
                <a16:creationId xmlns:a16="http://schemas.microsoft.com/office/drawing/2014/main" id="{68707624-FBA7-4766-B273-DE355FB0CF81}"/>
              </a:ext>
            </a:extLst>
          </p:cNvPr>
          <p:cNvSpPr/>
          <p:nvPr/>
        </p:nvSpPr>
        <p:spPr>
          <a:xfrm>
            <a:off x="6422084" y="11777165"/>
            <a:ext cx="1482288" cy="1081211"/>
          </a:xfrm>
          <a:prstGeom prst="roundRect">
            <a:avLst>
              <a:gd name="adj" fmla="val 16304"/>
            </a:avLst>
          </a:prstGeom>
          <a:gradFill flip="none" rotWithShape="1">
            <a:gsLst>
              <a:gs pos="0">
                <a:srgbClr val="7030A0">
                  <a:alpha val="4000"/>
                </a:srgbClr>
              </a:gs>
              <a:gs pos="100000">
                <a:schemeClr val="accent5">
                  <a:alpha val="4000"/>
                </a:schemeClr>
              </a:gs>
            </a:gsLst>
            <a:lin ang="0" scaled="1"/>
            <a:tileRect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7C1B6680-27F7-4396-947C-1D2DCD39C13C}"/>
              </a:ext>
            </a:extLst>
          </p:cNvPr>
          <p:cNvSpPr txBox="1"/>
          <p:nvPr/>
        </p:nvSpPr>
        <p:spPr>
          <a:xfrm>
            <a:off x="6424075" y="11871569"/>
            <a:ext cx="1480297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z-Cyrl-UZ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Times New Roman" panose="02020603050405020304" pitchFamily="18" charset="0"/>
              </a:rPr>
              <a:t>530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rPr>
              <a:t>та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мини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лойиҳа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imes New Roman" panose="02020603050405020304" pitchFamily="18" charset="0"/>
              </a:rPr>
            </a:b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US" sz="12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Ижтимоий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12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ходим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)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endParaRPr kumimoji="0" lang="en-US" altLang="en-US" sz="1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BE71ECC5-877C-4F5B-A1F4-33C9B1ACC04E}"/>
              </a:ext>
            </a:extLst>
          </p:cNvPr>
          <p:cNvSpPr txBox="1"/>
          <p:nvPr/>
        </p:nvSpPr>
        <p:spPr>
          <a:xfrm>
            <a:off x="6656468" y="12540301"/>
            <a:ext cx="679693" cy="2923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kumimoji="0" lang="uz-Cyrl-UZ" sz="13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Times New Roman" panose="02020603050405020304" pitchFamily="18" charset="0"/>
              </a:rPr>
              <a:t>+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Times New Roman" panose="02020603050405020304" pitchFamily="18" charset="0"/>
              </a:rPr>
              <a:t>308</a:t>
            </a:r>
            <a:endParaRPr lang="ru-RU" sz="1300" dirty="0">
              <a:solidFill>
                <a:srgbClr val="00B050"/>
              </a:solidFill>
            </a:endParaRPr>
          </a:p>
        </p:txBody>
      </p:sp>
      <p:pic>
        <p:nvPicPr>
          <p:cNvPr id="271" name="Рисунок 270" descr="Извлечение">
            <a:extLst>
              <a:ext uri="{FF2B5EF4-FFF2-40B4-BE49-F238E27FC236}">
                <a16:creationId xmlns:a16="http://schemas.microsoft.com/office/drawing/2014/main" id="{971DDC63-4854-4C56-B543-30B91EA33D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77170" y="12521091"/>
            <a:ext cx="203894" cy="257385"/>
          </a:xfrm>
          <a:prstGeom prst="rect">
            <a:avLst/>
          </a:prstGeom>
        </p:spPr>
      </p:pic>
      <p:sp>
        <p:nvSpPr>
          <p:cNvPr id="272" name="Прямоугольник: скругленные углы 271">
            <a:extLst>
              <a:ext uri="{FF2B5EF4-FFF2-40B4-BE49-F238E27FC236}">
                <a16:creationId xmlns:a16="http://schemas.microsoft.com/office/drawing/2014/main" id="{8C1A613F-F956-42FC-B8E1-67D561E011E3}"/>
              </a:ext>
            </a:extLst>
          </p:cNvPr>
          <p:cNvSpPr/>
          <p:nvPr/>
        </p:nvSpPr>
        <p:spPr>
          <a:xfrm>
            <a:off x="7996136" y="11777165"/>
            <a:ext cx="1696818" cy="1081211"/>
          </a:xfrm>
          <a:prstGeom prst="roundRect">
            <a:avLst>
              <a:gd name="adj" fmla="val 16304"/>
            </a:avLst>
          </a:prstGeom>
          <a:gradFill flip="none" rotWithShape="1">
            <a:gsLst>
              <a:gs pos="0">
                <a:srgbClr val="7030A0">
                  <a:alpha val="4000"/>
                </a:srgbClr>
              </a:gs>
              <a:gs pos="100000">
                <a:schemeClr val="accent5">
                  <a:alpha val="4000"/>
                </a:schemeClr>
              </a:gs>
            </a:gsLst>
            <a:lin ang="0" scaled="1"/>
            <a:tileRect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EB6FD3DE-50E5-4D7B-BF34-BD753F3DC4CA}"/>
              </a:ext>
            </a:extLst>
          </p:cNvPr>
          <p:cNvSpPr txBox="1"/>
          <p:nvPr/>
        </p:nvSpPr>
        <p:spPr>
          <a:xfrm>
            <a:off x="8004929" y="11895793"/>
            <a:ext cx="1688025" cy="8463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300" b="1" dirty="0">
                <a:solidFill>
                  <a:srgbClr val="C00000"/>
                </a:solidFill>
                <a:cs typeface="Times New Roman" panose="02020603050405020304" pitchFamily="18" charset="0"/>
              </a:rPr>
              <a:t>400</a:t>
            </a:r>
            <a:r>
              <a:rPr lang="uz-Cyrl-UZ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uz-Cyrl-UZ" sz="1200" b="1" dirty="0">
                <a:solidFill>
                  <a:srgbClr val="0070C0"/>
                </a:solidFill>
                <a:cs typeface="Times New Roman" panose="02020603050405020304" pitchFamily="18" charset="0"/>
              </a:rPr>
              <a:t>нафар</a:t>
            </a:r>
            <a:r>
              <a:rPr lang="en-US" sz="1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руҳий касаллиги мавжуд шахсларга </a:t>
            </a:r>
            <a:r>
              <a:rPr lang="uz-Cyrl-UZ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васий тайинланади</a:t>
            </a:r>
            <a:endParaRPr lang="en-US" altLang="en-US" sz="1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79" name="Прямоугольник: скругленные углы 278">
            <a:extLst>
              <a:ext uri="{FF2B5EF4-FFF2-40B4-BE49-F238E27FC236}">
                <a16:creationId xmlns:a16="http://schemas.microsoft.com/office/drawing/2014/main" id="{9452FD76-ADD5-4A4E-BFCF-B6088784B245}"/>
              </a:ext>
            </a:extLst>
          </p:cNvPr>
          <p:cNvSpPr/>
          <p:nvPr/>
        </p:nvSpPr>
        <p:spPr>
          <a:xfrm>
            <a:off x="103340" y="11898720"/>
            <a:ext cx="86416" cy="810096"/>
          </a:xfrm>
          <a:prstGeom prst="roundRect">
            <a:avLst>
              <a:gd name="adj" fmla="val 5000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26B89F-C9EB-429F-A046-249CAC912727}"/>
              </a:ext>
            </a:extLst>
          </p:cNvPr>
          <p:cNvSpPr txBox="1"/>
          <p:nvPr/>
        </p:nvSpPr>
        <p:spPr>
          <a:xfrm>
            <a:off x="250951" y="12393181"/>
            <a:ext cx="13755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050" i="1" dirty="0">
                <a:solidFill>
                  <a:srgbClr val="C00000"/>
                </a:solidFill>
              </a:rPr>
              <a:t>571,3 </a:t>
            </a:r>
            <a:r>
              <a:rPr lang="en-US" sz="1050" i="1" dirty="0" err="1">
                <a:solidFill>
                  <a:srgbClr val="0070C0"/>
                </a:solidFill>
              </a:rPr>
              <a:t>минг</a:t>
            </a:r>
            <a:br>
              <a:rPr lang="uz-Cyrl-UZ" sz="1050" i="1" dirty="0">
                <a:solidFill>
                  <a:srgbClr val="0070C0"/>
                </a:solidFill>
              </a:rPr>
            </a:br>
            <a:r>
              <a:rPr lang="uz-Cyrl-UZ" sz="1050" i="1" dirty="0">
                <a:solidFill>
                  <a:srgbClr val="0070C0"/>
                </a:solidFill>
              </a:rPr>
              <a:t>хизмат олган аҳоли</a:t>
            </a:r>
            <a:endParaRPr lang="ru-RU" sz="1050" i="1" dirty="0">
              <a:solidFill>
                <a:srgbClr val="0070C0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CC46329-BD77-4F72-8BB0-9DD17F34664D}"/>
              </a:ext>
            </a:extLst>
          </p:cNvPr>
          <p:cNvGrpSpPr/>
          <p:nvPr/>
        </p:nvGrpSpPr>
        <p:grpSpPr>
          <a:xfrm>
            <a:off x="1963922" y="4749962"/>
            <a:ext cx="7677952" cy="916819"/>
            <a:chOff x="3307769" y="5465633"/>
            <a:chExt cx="6074921" cy="1074601"/>
          </a:xfrm>
        </p:grpSpPr>
        <p:sp>
          <p:nvSpPr>
            <p:cNvPr id="255" name="Прямоугольник: скругленные углы 254">
              <a:extLst>
                <a:ext uri="{FF2B5EF4-FFF2-40B4-BE49-F238E27FC236}">
                  <a16:creationId xmlns:a16="http://schemas.microsoft.com/office/drawing/2014/main" id="{B59D7465-7C50-4073-BA2F-368DDB678864}"/>
                </a:ext>
              </a:extLst>
            </p:cNvPr>
            <p:cNvSpPr/>
            <p:nvPr/>
          </p:nvSpPr>
          <p:spPr>
            <a:xfrm>
              <a:off x="3307769" y="5465633"/>
              <a:ext cx="1145395" cy="1065075"/>
            </a:xfrm>
            <a:prstGeom prst="roundRect">
              <a:avLst>
                <a:gd name="adj" fmla="val 6343"/>
              </a:avLst>
            </a:prstGeom>
            <a:gradFill flip="none" rotWithShape="1">
              <a:gsLst>
                <a:gs pos="0">
                  <a:srgbClr val="7030A0">
                    <a:alpha val="4000"/>
                  </a:srgbClr>
                </a:gs>
                <a:gs pos="100000">
                  <a:schemeClr val="accent5">
                    <a:alpha val="4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83" name="Группа 282">
              <a:extLst>
                <a:ext uri="{FF2B5EF4-FFF2-40B4-BE49-F238E27FC236}">
                  <a16:creationId xmlns:a16="http://schemas.microsoft.com/office/drawing/2014/main" id="{BCD1CDDD-CCD8-4626-85EC-05C3885ACB66}"/>
                </a:ext>
              </a:extLst>
            </p:cNvPr>
            <p:cNvGrpSpPr/>
            <p:nvPr/>
          </p:nvGrpSpPr>
          <p:grpSpPr>
            <a:xfrm>
              <a:off x="4505633" y="5465634"/>
              <a:ext cx="2412294" cy="1074600"/>
              <a:chOff x="-54067" y="5218868"/>
              <a:chExt cx="3873738" cy="1090880"/>
            </a:xfrm>
          </p:grpSpPr>
          <p:sp>
            <p:nvSpPr>
              <p:cNvPr id="284" name="Прямоугольник: скругленные углы 283">
                <a:extLst>
                  <a:ext uri="{FF2B5EF4-FFF2-40B4-BE49-F238E27FC236}">
                    <a16:creationId xmlns:a16="http://schemas.microsoft.com/office/drawing/2014/main" id="{AEC0BCFF-25D4-4D82-98DC-A60625DB5012}"/>
                  </a:ext>
                </a:extLst>
              </p:cNvPr>
              <p:cNvSpPr/>
              <p:nvPr/>
            </p:nvSpPr>
            <p:spPr>
              <a:xfrm>
                <a:off x="1980361" y="5218868"/>
                <a:ext cx="1839310" cy="1081211"/>
              </a:xfrm>
              <a:prstGeom prst="roundRect">
                <a:avLst>
                  <a:gd name="adj" fmla="val 6343"/>
                </a:avLst>
              </a:prstGeom>
              <a:gradFill flip="none" rotWithShape="1">
                <a:gsLst>
                  <a:gs pos="0">
                    <a:srgbClr val="7030A0">
                      <a:alpha val="4000"/>
                    </a:srgbClr>
                  </a:gs>
                  <a:gs pos="100000">
                    <a:schemeClr val="accent5">
                      <a:alpha val="4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5" name="Прямоугольник: скругленные углы 284">
                <a:extLst>
                  <a:ext uri="{FF2B5EF4-FFF2-40B4-BE49-F238E27FC236}">
                    <a16:creationId xmlns:a16="http://schemas.microsoft.com/office/drawing/2014/main" id="{721C19FB-7262-4AF1-9868-103AB9AB3850}"/>
                  </a:ext>
                </a:extLst>
              </p:cNvPr>
              <p:cNvSpPr/>
              <p:nvPr/>
            </p:nvSpPr>
            <p:spPr>
              <a:xfrm>
                <a:off x="-54067" y="5228537"/>
                <a:ext cx="1977752" cy="1081211"/>
              </a:xfrm>
              <a:prstGeom prst="roundRect">
                <a:avLst>
                  <a:gd name="adj" fmla="val 6343"/>
                </a:avLst>
              </a:prstGeom>
              <a:gradFill flip="none" rotWithShape="1">
                <a:gsLst>
                  <a:gs pos="0">
                    <a:srgbClr val="7030A0">
                      <a:alpha val="4000"/>
                    </a:srgbClr>
                  </a:gs>
                  <a:gs pos="100000">
                    <a:schemeClr val="accent5">
                      <a:alpha val="4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86" name="Группа 285">
              <a:extLst>
                <a:ext uri="{FF2B5EF4-FFF2-40B4-BE49-F238E27FC236}">
                  <a16:creationId xmlns:a16="http://schemas.microsoft.com/office/drawing/2014/main" id="{20CE286A-9B21-40A5-800C-9C96E578B439}"/>
                </a:ext>
              </a:extLst>
            </p:cNvPr>
            <p:cNvGrpSpPr/>
            <p:nvPr/>
          </p:nvGrpSpPr>
          <p:grpSpPr>
            <a:xfrm>
              <a:off x="6962832" y="5465633"/>
              <a:ext cx="2419858" cy="1065075"/>
              <a:chOff x="-66213" y="5218868"/>
              <a:chExt cx="3885884" cy="1081211"/>
            </a:xfrm>
          </p:grpSpPr>
          <p:sp>
            <p:nvSpPr>
              <p:cNvPr id="287" name="Прямоугольник: скругленные углы 286">
                <a:extLst>
                  <a:ext uri="{FF2B5EF4-FFF2-40B4-BE49-F238E27FC236}">
                    <a16:creationId xmlns:a16="http://schemas.microsoft.com/office/drawing/2014/main" id="{286B00FF-0E00-414B-B6B3-8DC54CBCB5D9}"/>
                  </a:ext>
                </a:extLst>
              </p:cNvPr>
              <p:cNvSpPr/>
              <p:nvPr/>
            </p:nvSpPr>
            <p:spPr>
              <a:xfrm>
                <a:off x="1980361" y="5218869"/>
                <a:ext cx="1839310" cy="447935"/>
              </a:xfrm>
              <a:prstGeom prst="roundRect">
                <a:avLst>
                  <a:gd name="adj" fmla="val 6343"/>
                </a:avLst>
              </a:prstGeom>
              <a:gradFill flip="none" rotWithShape="1">
                <a:gsLst>
                  <a:gs pos="0">
                    <a:srgbClr val="7030A0">
                      <a:alpha val="4000"/>
                    </a:srgbClr>
                  </a:gs>
                  <a:gs pos="100000">
                    <a:schemeClr val="accent5">
                      <a:alpha val="4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8" name="Прямоугольник: скругленные углы 287">
                <a:extLst>
                  <a:ext uri="{FF2B5EF4-FFF2-40B4-BE49-F238E27FC236}">
                    <a16:creationId xmlns:a16="http://schemas.microsoft.com/office/drawing/2014/main" id="{F8CA1211-1AFF-4768-9C80-4F3F59CCE207}"/>
                  </a:ext>
                </a:extLst>
              </p:cNvPr>
              <p:cNvSpPr/>
              <p:nvPr/>
            </p:nvSpPr>
            <p:spPr>
              <a:xfrm>
                <a:off x="-66213" y="5218868"/>
                <a:ext cx="1977752" cy="1081211"/>
              </a:xfrm>
              <a:prstGeom prst="roundRect">
                <a:avLst>
                  <a:gd name="adj" fmla="val 6343"/>
                </a:avLst>
              </a:prstGeom>
              <a:gradFill flip="none" rotWithShape="1">
                <a:gsLst>
                  <a:gs pos="0">
                    <a:srgbClr val="7030A0">
                      <a:alpha val="4000"/>
                    </a:srgbClr>
                  </a:gs>
                  <a:gs pos="100000">
                    <a:schemeClr val="accent5">
                      <a:alpha val="4000"/>
                    </a:schemeClr>
                  </a:gs>
                </a:gsLst>
                <a:lin ang="0" scaled="1"/>
                <a:tileRect/>
              </a:gradFill>
              <a:ln w="63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197" name="Прямоугольник: скругленные углы 196">
            <a:extLst>
              <a:ext uri="{FF2B5EF4-FFF2-40B4-BE49-F238E27FC236}">
                <a16:creationId xmlns:a16="http://schemas.microsoft.com/office/drawing/2014/main" id="{D398D840-12DD-4556-AC7D-915C8C8087EA}"/>
              </a:ext>
            </a:extLst>
          </p:cNvPr>
          <p:cNvSpPr/>
          <p:nvPr/>
        </p:nvSpPr>
        <p:spPr>
          <a:xfrm>
            <a:off x="1963814" y="1678472"/>
            <a:ext cx="1839311" cy="922458"/>
          </a:xfrm>
          <a:prstGeom prst="roundRect">
            <a:avLst>
              <a:gd name="adj" fmla="val 6343"/>
            </a:avLst>
          </a:prstGeom>
          <a:gradFill flip="none" rotWithShape="1">
            <a:gsLst>
              <a:gs pos="0">
                <a:srgbClr val="7030A0">
                  <a:alpha val="4000"/>
                </a:srgbClr>
              </a:gs>
              <a:gs pos="100000">
                <a:schemeClr val="accent5">
                  <a:alpha val="4000"/>
                </a:schemeClr>
              </a:gs>
            </a:gsLst>
            <a:lin ang="0" scaled="1"/>
            <a:tileRect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3" name="Прямоугольник: скругленные углы 202">
            <a:extLst>
              <a:ext uri="{FF2B5EF4-FFF2-40B4-BE49-F238E27FC236}">
                <a16:creationId xmlns:a16="http://schemas.microsoft.com/office/drawing/2014/main" id="{5CD0F045-336C-481C-930A-CA595BBAD0BA}"/>
              </a:ext>
            </a:extLst>
          </p:cNvPr>
          <p:cNvSpPr/>
          <p:nvPr/>
        </p:nvSpPr>
        <p:spPr>
          <a:xfrm>
            <a:off x="3935464" y="1678472"/>
            <a:ext cx="1839311" cy="922458"/>
          </a:xfrm>
          <a:prstGeom prst="roundRect">
            <a:avLst>
              <a:gd name="adj" fmla="val 6343"/>
            </a:avLst>
          </a:prstGeom>
          <a:gradFill flip="none" rotWithShape="1">
            <a:gsLst>
              <a:gs pos="0">
                <a:srgbClr val="7030A0">
                  <a:alpha val="4000"/>
                </a:srgbClr>
              </a:gs>
              <a:gs pos="100000">
                <a:schemeClr val="accent5">
                  <a:alpha val="4000"/>
                </a:schemeClr>
              </a:gs>
            </a:gsLst>
            <a:lin ang="0" scaled="1"/>
            <a:tileRect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рямоугольник: скругленные углы 206">
            <a:extLst>
              <a:ext uri="{FF2B5EF4-FFF2-40B4-BE49-F238E27FC236}">
                <a16:creationId xmlns:a16="http://schemas.microsoft.com/office/drawing/2014/main" id="{30BD8561-37A5-4245-A47A-06190F022163}"/>
              </a:ext>
            </a:extLst>
          </p:cNvPr>
          <p:cNvSpPr/>
          <p:nvPr/>
        </p:nvSpPr>
        <p:spPr>
          <a:xfrm>
            <a:off x="5849964" y="1678472"/>
            <a:ext cx="1839311" cy="922458"/>
          </a:xfrm>
          <a:prstGeom prst="roundRect">
            <a:avLst>
              <a:gd name="adj" fmla="val 6343"/>
            </a:avLst>
          </a:prstGeom>
          <a:gradFill flip="none" rotWithShape="1">
            <a:gsLst>
              <a:gs pos="0">
                <a:srgbClr val="7030A0">
                  <a:alpha val="4000"/>
                </a:srgbClr>
              </a:gs>
              <a:gs pos="100000">
                <a:schemeClr val="accent5">
                  <a:alpha val="4000"/>
                </a:schemeClr>
              </a:gs>
            </a:gsLst>
            <a:lin ang="0" scaled="1"/>
            <a:tileRect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160766" y="591434"/>
            <a:ext cx="9648575" cy="0"/>
          </a:xfrm>
          <a:prstGeom prst="line">
            <a:avLst/>
          </a:prstGeom>
          <a:ln w="6350">
            <a:solidFill>
              <a:srgbClr val="00206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1" name="Прямоугольник: скругленные углы 100">
            <a:extLst>
              <a:ext uri="{FF2B5EF4-FFF2-40B4-BE49-F238E27FC236}">
                <a16:creationId xmlns:a16="http://schemas.microsoft.com/office/drawing/2014/main" id="{C8F7CE15-514F-40E6-A15B-A57D7F8DCD64}"/>
              </a:ext>
            </a:extLst>
          </p:cNvPr>
          <p:cNvSpPr/>
          <p:nvPr/>
        </p:nvSpPr>
        <p:spPr>
          <a:xfrm>
            <a:off x="123174" y="646448"/>
            <a:ext cx="1693941" cy="1029017"/>
          </a:xfrm>
          <a:prstGeom prst="roundRect">
            <a:avLst>
              <a:gd name="adj" fmla="val 5508"/>
            </a:avLst>
          </a:prstGeom>
          <a:gradFill flip="none" rotWithShape="1">
            <a:gsLst>
              <a:gs pos="0">
                <a:srgbClr val="7030A0">
                  <a:alpha val="28000"/>
                </a:srgbClr>
              </a:gs>
              <a:gs pos="100000">
                <a:schemeClr val="accent5">
                  <a:alpha val="3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369027D-6684-4493-A99C-BE1F93D4959F}"/>
              </a:ext>
            </a:extLst>
          </p:cNvPr>
          <p:cNvSpPr txBox="1"/>
          <p:nvPr/>
        </p:nvSpPr>
        <p:spPr>
          <a:xfrm>
            <a:off x="312959" y="658151"/>
            <a:ext cx="1445225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Ногиронлиги</a:t>
            </a:r>
            <a:r>
              <a:rPr kumimoji="0" lang="uz-Cyrl-UZ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бўлган </a:t>
            </a: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шахслар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77" name="Прямоугольник: скругленные углы 276">
            <a:extLst>
              <a:ext uri="{FF2B5EF4-FFF2-40B4-BE49-F238E27FC236}">
                <a16:creationId xmlns:a16="http://schemas.microsoft.com/office/drawing/2014/main" id="{3BDFA3AF-7A29-402A-9E83-024A00391554}"/>
              </a:ext>
            </a:extLst>
          </p:cNvPr>
          <p:cNvSpPr/>
          <p:nvPr/>
        </p:nvSpPr>
        <p:spPr>
          <a:xfrm>
            <a:off x="226514" y="685901"/>
            <a:ext cx="86416" cy="684000"/>
          </a:xfrm>
          <a:prstGeom prst="roundRect">
            <a:avLst>
              <a:gd name="adj" fmla="val 5000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47E728A-DF51-4E84-9C52-A9FFAC09F9A0}"/>
              </a:ext>
            </a:extLst>
          </p:cNvPr>
          <p:cNvSpPr txBox="1"/>
          <p:nvPr/>
        </p:nvSpPr>
        <p:spPr>
          <a:xfrm>
            <a:off x="414343" y="1062308"/>
            <a:ext cx="12362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100" i="1" dirty="0">
                <a:solidFill>
                  <a:srgbClr val="4A8522"/>
                </a:solidFill>
              </a:rPr>
              <a:t>1-гуруҳ </a:t>
            </a:r>
            <a:r>
              <a:rPr lang="uz-Cyrl-UZ" sz="1100" i="1" dirty="0">
                <a:solidFill>
                  <a:srgbClr val="C00000"/>
                </a:solidFill>
              </a:rPr>
              <a:t>8,2 </a:t>
            </a:r>
            <a:r>
              <a:rPr lang="en-US" sz="1100" i="1" dirty="0" err="1">
                <a:solidFill>
                  <a:srgbClr val="0070C0"/>
                </a:solidFill>
              </a:rPr>
              <a:t>мин</a:t>
            </a:r>
            <a:r>
              <a:rPr lang="uz-Cyrl-UZ" sz="1100" i="1" dirty="0">
                <a:solidFill>
                  <a:srgbClr val="0070C0"/>
                </a:solidFill>
              </a:rPr>
              <a:t>г</a:t>
            </a:r>
            <a:br>
              <a:rPr lang="uz-Cyrl-UZ" sz="1100" i="1" dirty="0">
                <a:solidFill>
                  <a:srgbClr val="C00000"/>
                </a:solidFill>
              </a:rPr>
            </a:br>
            <a:r>
              <a:rPr lang="uz-Cyrl-UZ" sz="1100" i="1" dirty="0">
                <a:solidFill>
                  <a:srgbClr val="4A8522"/>
                </a:solidFill>
              </a:rPr>
              <a:t>2-гуруҳ</a:t>
            </a:r>
            <a:r>
              <a:rPr lang="uz-Cyrl-UZ" sz="1100" i="1" dirty="0">
                <a:solidFill>
                  <a:srgbClr val="0070C0"/>
                </a:solidFill>
              </a:rPr>
              <a:t> </a:t>
            </a:r>
            <a:r>
              <a:rPr lang="uz-Cyrl-UZ" sz="1100" i="1" dirty="0">
                <a:solidFill>
                  <a:srgbClr val="C00000"/>
                </a:solidFill>
              </a:rPr>
              <a:t>58,6</a:t>
            </a:r>
            <a:r>
              <a:rPr lang="uz-Cyrl-UZ" sz="1100" i="1" dirty="0">
                <a:solidFill>
                  <a:srgbClr val="0070C0"/>
                </a:solidFill>
              </a:rPr>
              <a:t> минг</a:t>
            </a:r>
          </a:p>
          <a:p>
            <a:r>
              <a:rPr lang="uz-Cyrl-UZ" sz="1100" i="1" dirty="0">
                <a:solidFill>
                  <a:srgbClr val="4A8522"/>
                </a:solidFill>
              </a:rPr>
              <a:t>3-гуруҳ</a:t>
            </a:r>
            <a:r>
              <a:rPr lang="uz-Cyrl-UZ" sz="1100" i="1" dirty="0">
                <a:solidFill>
                  <a:srgbClr val="0070C0"/>
                </a:solidFill>
              </a:rPr>
              <a:t> </a:t>
            </a:r>
            <a:r>
              <a:rPr lang="uz-Cyrl-UZ" sz="1100" i="1" dirty="0">
                <a:solidFill>
                  <a:srgbClr val="C00000"/>
                </a:solidFill>
              </a:rPr>
              <a:t>6,3</a:t>
            </a:r>
            <a:r>
              <a:rPr lang="uz-Cyrl-UZ" sz="1100" i="1" dirty="0">
                <a:solidFill>
                  <a:srgbClr val="0070C0"/>
                </a:solidFill>
              </a:rPr>
              <a:t> минг</a:t>
            </a:r>
            <a:endParaRPr lang="ru-RU" sz="1100" i="1" dirty="0">
              <a:solidFill>
                <a:srgbClr val="0070C0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90BCB3B-4C60-4292-BB77-B0960A853474}"/>
              </a:ext>
            </a:extLst>
          </p:cNvPr>
          <p:cNvSpPr txBox="1"/>
          <p:nvPr/>
        </p:nvSpPr>
        <p:spPr>
          <a:xfrm>
            <a:off x="3887812" y="1758046"/>
            <a:ext cx="1934175" cy="7352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18 ёшдан катталарга </a:t>
            </a: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парваришлаш нафақаси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бериш </a:t>
            </a:r>
            <a:r>
              <a:rPr lang="uz-Cyrl-UZ" sz="1100" i="1" dirty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uz-Cyrl-UZ" sz="1100" i="1" dirty="0">
                <a:solidFill>
                  <a:srgbClr val="C00000"/>
                </a:solidFill>
                <a:cs typeface="Times New Roman" panose="02020603050405020304" pitchFamily="18" charset="0"/>
              </a:rPr>
              <a:t>1 млн сўм</a:t>
            </a:r>
            <a:r>
              <a:rPr lang="uz-Cyrl-UZ" sz="1100" i="1" dirty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br>
              <a:rPr lang="uz-Cyrl-UZ" sz="1400" b="1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uz-Cyrl-UZ" sz="1400" b="1" dirty="0">
                <a:solidFill>
                  <a:srgbClr val="C00000"/>
                </a:solidFill>
                <a:cs typeface="Times New Roman" panose="02020603050405020304" pitchFamily="18" charset="0"/>
              </a:rPr>
              <a:t>660 </a:t>
            </a:r>
            <a:r>
              <a:rPr lang="uz-Cyrl-UZ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нафар</a:t>
            </a:r>
            <a:endParaRPr kumimoji="0" lang="uz-Cyrl-UZ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90D37DB7-FC43-4554-8C5F-C1315BAEC623}"/>
              </a:ext>
            </a:extLst>
          </p:cNvPr>
          <p:cNvSpPr txBox="1"/>
          <p:nvPr/>
        </p:nvSpPr>
        <p:spPr>
          <a:xfrm>
            <a:off x="5836777" y="1759339"/>
            <a:ext cx="1934175" cy="7352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Термиз ш, Сариосиё, Денов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туманларида</a:t>
            </a:r>
            <a:r>
              <a:rPr lang="uz-Cyrl-UZ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br>
              <a:rPr lang="uz-Cyrl-UZ" sz="12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МФЦ</a:t>
            </a:r>
            <a:r>
              <a:rPr lang="uz-Cyrl-UZ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ташкил этиш</a:t>
            </a:r>
            <a:br>
              <a:rPr lang="uz-Cyrl-UZ" sz="1400" b="1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uz-Cyrl-UZ" sz="1400" b="1" dirty="0">
                <a:solidFill>
                  <a:srgbClr val="C00000"/>
                </a:solidFill>
                <a:cs typeface="Times New Roman" panose="02020603050405020304" pitchFamily="18" charset="0"/>
              </a:rPr>
              <a:t>1 722 </a:t>
            </a:r>
            <a:r>
              <a:rPr lang="uz-Cyrl-UZ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нафар</a:t>
            </a:r>
            <a:endParaRPr kumimoji="0" lang="uz-Cyrl-UZ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6FA3A015-977D-46AB-AC97-6E814F564439}"/>
              </a:ext>
            </a:extLst>
          </p:cNvPr>
          <p:cNvSpPr txBox="1"/>
          <p:nvPr/>
        </p:nvSpPr>
        <p:spPr>
          <a:xfrm>
            <a:off x="7955596" y="1773047"/>
            <a:ext cx="1635403" cy="7483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1- гуруҳ ногиронлиги бўлган шахслар</a:t>
            </a: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уйини мослаштириш </a:t>
            </a:r>
            <a:b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uz-Cyrl-UZ" sz="1400" b="1" dirty="0">
                <a:solidFill>
                  <a:srgbClr val="C00000"/>
                </a:solidFill>
                <a:cs typeface="Times New Roman" panose="02020603050405020304" pitchFamily="18" charset="0"/>
              </a:rPr>
              <a:t>377 </a:t>
            </a:r>
            <a:r>
              <a:rPr lang="uz-Cyrl-UZ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нафар</a:t>
            </a:r>
            <a:endParaRPr kumimoji="0" lang="uz-Cyrl-UZ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3018464-FAA6-4058-B1BF-508E28A95AE0}"/>
              </a:ext>
            </a:extLst>
          </p:cNvPr>
          <p:cNvGrpSpPr/>
          <p:nvPr/>
        </p:nvGrpSpPr>
        <p:grpSpPr>
          <a:xfrm>
            <a:off x="1963814" y="650923"/>
            <a:ext cx="7678060" cy="922458"/>
            <a:chOff x="1963814" y="650923"/>
            <a:chExt cx="7678060" cy="922458"/>
          </a:xfrm>
        </p:grpSpPr>
        <p:sp>
          <p:nvSpPr>
            <p:cNvPr id="204" name="Прямоугольник: скругленные углы 203">
              <a:extLst>
                <a:ext uri="{FF2B5EF4-FFF2-40B4-BE49-F238E27FC236}">
                  <a16:creationId xmlns:a16="http://schemas.microsoft.com/office/drawing/2014/main" id="{647B5C64-0A0D-4BD5-8AB9-E8446EE6DFF8}"/>
                </a:ext>
              </a:extLst>
            </p:cNvPr>
            <p:cNvSpPr/>
            <p:nvPr/>
          </p:nvSpPr>
          <p:spPr>
            <a:xfrm>
              <a:off x="3935464" y="650923"/>
              <a:ext cx="1839311" cy="922458"/>
            </a:xfrm>
            <a:prstGeom prst="roundRect">
              <a:avLst>
                <a:gd name="adj" fmla="val 6343"/>
              </a:avLst>
            </a:prstGeom>
            <a:gradFill flip="none" rotWithShape="1">
              <a:gsLst>
                <a:gs pos="0">
                  <a:srgbClr val="7030A0">
                    <a:alpha val="4000"/>
                  </a:srgbClr>
                </a:gs>
                <a:gs pos="100000">
                  <a:schemeClr val="accent5">
                    <a:alpha val="4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9" name="Прямоугольник: скругленные углы 118">
              <a:extLst>
                <a:ext uri="{FF2B5EF4-FFF2-40B4-BE49-F238E27FC236}">
                  <a16:creationId xmlns:a16="http://schemas.microsoft.com/office/drawing/2014/main" id="{65600741-F3D3-4C71-B8AC-E51A59F0445C}"/>
                </a:ext>
              </a:extLst>
            </p:cNvPr>
            <p:cNvSpPr/>
            <p:nvPr/>
          </p:nvSpPr>
          <p:spPr>
            <a:xfrm>
              <a:off x="1963814" y="650923"/>
              <a:ext cx="1839311" cy="922458"/>
            </a:xfrm>
            <a:prstGeom prst="roundRect">
              <a:avLst>
                <a:gd name="adj" fmla="val 6343"/>
              </a:avLst>
            </a:prstGeom>
            <a:gradFill flip="none" rotWithShape="1">
              <a:gsLst>
                <a:gs pos="0">
                  <a:srgbClr val="7030A0">
                    <a:alpha val="4000"/>
                  </a:srgbClr>
                </a:gs>
                <a:gs pos="100000">
                  <a:schemeClr val="accent5">
                    <a:alpha val="4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229480DE-5A7F-4323-AA6A-9AF09661DF38}"/>
                </a:ext>
              </a:extLst>
            </p:cNvPr>
            <p:cNvSpPr txBox="1"/>
            <p:nvPr/>
          </p:nvSpPr>
          <p:spPr>
            <a:xfrm>
              <a:off x="2057058" y="676261"/>
              <a:ext cx="1635403" cy="5776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uz-Cyrl-UZ" sz="12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Ногиронлар бандлигини </a:t>
              </a:r>
              <a:br>
                <a:rPr lang="uz-Cyrl-UZ" sz="14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</a:br>
              <a:r>
                <a:rPr lang="uz-Cyrl-UZ" sz="14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27,8</a:t>
              </a:r>
              <a:r>
                <a:rPr lang="en-US" sz="13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 </a:t>
              </a:r>
              <a:r>
                <a:rPr lang="uz-Cyrl-UZ" sz="13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мингга </a:t>
              </a:r>
              <a:r>
                <a:rPr lang="uz-Cyrl-UZ" sz="12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етказиш</a:t>
              </a:r>
              <a:endPara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grpSp>
          <p:nvGrpSpPr>
            <p:cNvPr id="112" name="Группа 111">
              <a:extLst>
                <a:ext uri="{FF2B5EF4-FFF2-40B4-BE49-F238E27FC236}">
                  <a16:creationId xmlns:a16="http://schemas.microsoft.com/office/drawing/2014/main" id="{820F1A56-9B0F-4BE9-88D1-5A83C081938B}"/>
                </a:ext>
              </a:extLst>
            </p:cNvPr>
            <p:cNvGrpSpPr/>
            <p:nvPr/>
          </p:nvGrpSpPr>
          <p:grpSpPr>
            <a:xfrm>
              <a:off x="2466720" y="1274696"/>
              <a:ext cx="824596" cy="265846"/>
              <a:chOff x="4405571" y="3224305"/>
              <a:chExt cx="824596" cy="246840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A92A865-EC04-4E88-A579-0E4158627193}"/>
                  </a:ext>
                </a:extLst>
              </p:cNvPr>
              <p:cNvSpPr txBox="1"/>
              <p:nvPr/>
            </p:nvSpPr>
            <p:spPr>
              <a:xfrm>
                <a:off x="4405571" y="3239523"/>
                <a:ext cx="679693" cy="2316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r"/>
                <a:r>
                  <a:rPr kumimoji="0" lang="uz-Cyrl-UZ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+ 5 011</a:t>
                </a:r>
                <a:endParaRPr lang="ru-RU" sz="1300" dirty="0">
                  <a:solidFill>
                    <a:srgbClr val="00B050"/>
                  </a:solidFill>
                </a:endParaRPr>
              </a:p>
            </p:txBody>
          </p:sp>
          <p:pic>
            <p:nvPicPr>
              <p:cNvPr id="114" name="Рисунок 113" descr="Извлечение">
                <a:extLst>
                  <a:ext uri="{FF2B5EF4-FFF2-40B4-BE49-F238E27FC236}">
                    <a16:creationId xmlns:a16="http://schemas.microsoft.com/office/drawing/2014/main" id="{3C5821C4-8B4D-48E8-B1D2-4801831CB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026273" y="3224305"/>
                <a:ext cx="203894" cy="203894"/>
              </a:xfrm>
              <a:prstGeom prst="rect">
                <a:avLst/>
              </a:prstGeom>
            </p:spPr>
          </p:pic>
        </p:grpSp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C358E360-E119-41DD-B652-148B7FD4E5EA}"/>
                </a:ext>
              </a:extLst>
            </p:cNvPr>
            <p:cNvGrpSpPr/>
            <p:nvPr/>
          </p:nvGrpSpPr>
          <p:grpSpPr>
            <a:xfrm>
              <a:off x="4446809" y="1276076"/>
              <a:ext cx="824596" cy="292388"/>
              <a:chOff x="4405571" y="3219592"/>
              <a:chExt cx="824596" cy="271484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FAFC5760-50AB-4458-AEB4-16AB5633F0C2}"/>
                  </a:ext>
                </a:extLst>
              </p:cNvPr>
              <p:cNvSpPr txBox="1"/>
              <p:nvPr/>
            </p:nvSpPr>
            <p:spPr>
              <a:xfrm>
                <a:off x="4405571" y="3219592"/>
                <a:ext cx="679693" cy="27148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r"/>
                <a:r>
                  <a:rPr kumimoji="0" lang="uz-Cyrl-UZ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+ 3 909</a:t>
                </a:r>
                <a:endParaRPr lang="ru-RU" sz="1300" dirty="0">
                  <a:solidFill>
                    <a:srgbClr val="00B050"/>
                  </a:solidFill>
                </a:endParaRPr>
              </a:p>
            </p:txBody>
          </p:sp>
          <p:pic>
            <p:nvPicPr>
              <p:cNvPr id="146" name="Рисунок 145" descr="Извлечение">
                <a:extLst>
                  <a:ext uri="{FF2B5EF4-FFF2-40B4-BE49-F238E27FC236}">
                    <a16:creationId xmlns:a16="http://schemas.microsoft.com/office/drawing/2014/main" id="{273E89D4-E052-4513-AE66-FD1ED55BD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026273" y="3224305"/>
                <a:ext cx="203894" cy="203894"/>
              </a:xfrm>
              <a:prstGeom prst="rect">
                <a:avLst/>
              </a:prstGeom>
            </p:spPr>
          </p:pic>
        </p:grpSp>
        <p:grpSp>
          <p:nvGrpSpPr>
            <p:cNvPr id="147" name="Группа 146">
              <a:extLst>
                <a:ext uri="{FF2B5EF4-FFF2-40B4-BE49-F238E27FC236}">
                  <a16:creationId xmlns:a16="http://schemas.microsoft.com/office/drawing/2014/main" id="{4DBA601E-C742-49F8-9EA9-D46997A34C47}"/>
                </a:ext>
              </a:extLst>
            </p:cNvPr>
            <p:cNvGrpSpPr/>
            <p:nvPr/>
          </p:nvGrpSpPr>
          <p:grpSpPr>
            <a:xfrm>
              <a:off x="8406986" y="1281146"/>
              <a:ext cx="824596" cy="265846"/>
              <a:chOff x="4405571" y="3224305"/>
              <a:chExt cx="824596" cy="246840"/>
            </a:xfrm>
          </p:grpSpPr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DD8507C0-93D0-4D2F-9CB4-305DEDF1C012}"/>
                  </a:ext>
                </a:extLst>
              </p:cNvPr>
              <p:cNvSpPr txBox="1"/>
              <p:nvPr/>
            </p:nvSpPr>
            <p:spPr>
              <a:xfrm>
                <a:off x="4405571" y="3239523"/>
                <a:ext cx="679693" cy="23162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r"/>
                <a:r>
                  <a:rPr kumimoji="0" lang="uz-Cyrl-UZ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+ 348</a:t>
                </a:r>
                <a:endParaRPr lang="ru-RU" sz="1300" dirty="0">
                  <a:solidFill>
                    <a:srgbClr val="00B050"/>
                  </a:solidFill>
                </a:endParaRPr>
              </a:p>
            </p:txBody>
          </p:sp>
          <p:pic>
            <p:nvPicPr>
              <p:cNvPr id="150" name="Рисунок 149" descr="Извлечение">
                <a:extLst>
                  <a:ext uri="{FF2B5EF4-FFF2-40B4-BE49-F238E27FC236}">
                    <a16:creationId xmlns:a16="http://schemas.microsoft.com/office/drawing/2014/main" id="{9EE47985-30CC-4F2C-9F60-37CA1DD7C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026273" y="3224305"/>
                <a:ext cx="203894" cy="203894"/>
              </a:xfrm>
              <a:prstGeom prst="rect">
                <a:avLst/>
              </a:prstGeom>
            </p:spPr>
          </p:pic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DFD4FA71-F239-4077-B2E4-023B081D4F12}"/>
                </a:ext>
              </a:extLst>
            </p:cNvPr>
            <p:cNvSpPr txBox="1"/>
            <p:nvPr/>
          </p:nvSpPr>
          <p:spPr>
            <a:xfrm>
              <a:off x="4027471" y="676261"/>
              <a:ext cx="1635403" cy="57768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uz-Cyrl-UZ" sz="12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Адаптив спорт </a:t>
              </a:r>
              <a:r>
                <a:rPr lang="uz-Cyrl-UZ" sz="12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қамровини</a:t>
              </a:r>
              <a:br>
                <a:rPr lang="uz-Cyrl-UZ" sz="14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</a:br>
              <a:r>
                <a:rPr lang="uz-Cyrl-UZ" sz="14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15,5</a:t>
              </a:r>
              <a:r>
                <a:rPr lang="en-US" sz="13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 </a:t>
              </a:r>
              <a:r>
                <a:rPr lang="uz-Cyrl-UZ" sz="13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мингга </a:t>
              </a:r>
              <a:r>
                <a:rPr lang="uz-Cyrl-UZ" sz="12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етказиш</a:t>
              </a:r>
              <a:endPara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FBF3BC3-4578-4F23-9C1D-B2A5E9291FB2}"/>
                </a:ext>
              </a:extLst>
            </p:cNvPr>
            <p:cNvSpPr txBox="1"/>
            <p:nvPr/>
          </p:nvSpPr>
          <p:spPr>
            <a:xfrm>
              <a:off x="5997884" y="688501"/>
              <a:ext cx="1635403" cy="7352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uz-Cyrl-UZ" sz="12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Протез </a:t>
              </a:r>
              <a:r>
                <a:rPr lang="uz-Cyrl-UZ" sz="12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ва </a:t>
              </a:r>
              <a:r>
                <a:rPr lang="uz-Cyrl-UZ" sz="12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реабилитация </a:t>
              </a:r>
              <a:r>
                <a:rPr lang="uz-Cyrl-UZ" sz="12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билан таъминлаш</a:t>
              </a:r>
              <a:br>
                <a:rPr lang="uz-Cyrl-UZ" sz="14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</a:br>
              <a:r>
                <a:rPr lang="uz-Cyrl-UZ" sz="14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9,1 </a:t>
              </a:r>
              <a:r>
                <a:rPr lang="uz-Cyrl-UZ" sz="13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мингта</a:t>
              </a:r>
              <a:endPara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FB63A943-D752-4A61-B898-2C54464253F8}"/>
                </a:ext>
              </a:extLst>
            </p:cNvPr>
            <p:cNvSpPr txBox="1"/>
            <p:nvPr/>
          </p:nvSpPr>
          <p:spPr>
            <a:xfrm>
              <a:off x="7968296" y="682825"/>
              <a:ext cx="1635403" cy="5645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uz-Cyrl-UZ" sz="12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Реабилитация қилиш </a:t>
              </a:r>
              <a:r>
                <a:rPr lang="uz-Cyrl-UZ" sz="12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қамровини</a:t>
              </a:r>
              <a:br>
                <a:rPr lang="uz-Cyrl-UZ" sz="14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</a:br>
              <a:r>
                <a:rPr lang="uz-Cyrl-UZ" sz="13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3,5</a:t>
              </a:r>
              <a:r>
                <a:rPr lang="en-US" sz="13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 </a:t>
              </a:r>
              <a:r>
                <a:rPr lang="uz-Cyrl-UZ" sz="13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мингга </a:t>
              </a:r>
              <a:r>
                <a:rPr lang="uz-Cyrl-UZ" sz="12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етказиш</a:t>
              </a:r>
              <a:endPara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sp>
          <p:nvSpPr>
            <p:cNvPr id="205" name="Прямоугольник: скругленные углы 204">
              <a:extLst>
                <a:ext uri="{FF2B5EF4-FFF2-40B4-BE49-F238E27FC236}">
                  <a16:creationId xmlns:a16="http://schemas.microsoft.com/office/drawing/2014/main" id="{F84784EE-D18C-4193-B276-CB3F1B9807CC}"/>
                </a:ext>
              </a:extLst>
            </p:cNvPr>
            <p:cNvSpPr/>
            <p:nvPr/>
          </p:nvSpPr>
          <p:spPr>
            <a:xfrm>
              <a:off x="5849964" y="650923"/>
              <a:ext cx="1839311" cy="922458"/>
            </a:xfrm>
            <a:prstGeom prst="roundRect">
              <a:avLst>
                <a:gd name="adj" fmla="val 6343"/>
              </a:avLst>
            </a:prstGeom>
            <a:gradFill flip="none" rotWithShape="1">
              <a:gsLst>
                <a:gs pos="0">
                  <a:srgbClr val="7030A0">
                    <a:alpha val="4000"/>
                  </a:srgbClr>
                </a:gs>
                <a:gs pos="100000">
                  <a:schemeClr val="accent5">
                    <a:alpha val="4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6" name="Прямоугольник: скругленные углы 205">
              <a:extLst>
                <a:ext uri="{FF2B5EF4-FFF2-40B4-BE49-F238E27FC236}">
                  <a16:creationId xmlns:a16="http://schemas.microsoft.com/office/drawing/2014/main" id="{84617C8D-DAB7-4C9C-86C8-D768C12C41A7}"/>
                </a:ext>
              </a:extLst>
            </p:cNvPr>
            <p:cNvSpPr/>
            <p:nvPr/>
          </p:nvSpPr>
          <p:spPr>
            <a:xfrm>
              <a:off x="7802563" y="650923"/>
              <a:ext cx="1839311" cy="922458"/>
            </a:xfrm>
            <a:prstGeom prst="roundRect">
              <a:avLst>
                <a:gd name="adj" fmla="val 6343"/>
              </a:avLst>
            </a:prstGeom>
            <a:gradFill flip="none" rotWithShape="1">
              <a:gsLst>
                <a:gs pos="0">
                  <a:srgbClr val="7030A0">
                    <a:alpha val="4000"/>
                  </a:srgbClr>
                </a:gs>
                <a:gs pos="100000">
                  <a:schemeClr val="accent5">
                    <a:alpha val="4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08" name="Прямоугольник: скругленные углы 207">
            <a:extLst>
              <a:ext uri="{FF2B5EF4-FFF2-40B4-BE49-F238E27FC236}">
                <a16:creationId xmlns:a16="http://schemas.microsoft.com/office/drawing/2014/main" id="{FDA37292-5848-4281-BB4A-EE11C517D106}"/>
              </a:ext>
            </a:extLst>
          </p:cNvPr>
          <p:cNvSpPr/>
          <p:nvPr/>
        </p:nvSpPr>
        <p:spPr>
          <a:xfrm>
            <a:off x="7802563" y="1678472"/>
            <a:ext cx="1839311" cy="922458"/>
          </a:xfrm>
          <a:prstGeom prst="roundRect">
            <a:avLst>
              <a:gd name="adj" fmla="val 6343"/>
            </a:avLst>
          </a:prstGeom>
          <a:gradFill flip="none" rotWithShape="1">
            <a:gsLst>
              <a:gs pos="0">
                <a:srgbClr val="7030A0">
                  <a:alpha val="4000"/>
                </a:srgbClr>
              </a:gs>
              <a:gs pos="100000">
                <a:schemeClr val="accent5">
                  <a:alpha val="4000"/>
                </a:schemeClr>
              </a:gs>
            </a:gsLst>
            <a:lin ang="0" scaled="1"/>
            <a:tileRect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8" name="Прямоугольник: скругленные углы 227">
            <a:extLst>
              <a:ext uri="{FF2B5EF4-FFF2-40B4-BE49-F238E27FC236}">
                <a16:creationId xmlns:a16="http://schemas.microsoft.com/office/drawing/2014/main" id="{32A29FDB-C6E8-4534-AFFF-FDDE12406110}"/>
              </a:ext>
            </a:extLst>
          </p:cNvPr>
          <p:cNvSpPr/>
          <p:nvPr/>
        </p:nvSpPr>
        <p:spPr>
          <a:xfrm>
            <a:off x="3935464" y="3713514"/>
            <a:ext cx="1839311" cy="922458"/>
          </a:xfrm>
          <a:prstGeom prst="roundRect">
            <a:avLst>
              <a:gd name="adj" fmla="val 6343"/>
            </a:avLst>
          </a:prstGeom>
          <a:gradFill flip="none" rotWithShape="1">
            <a:gsLst>
              <a:gs pos="0">
                <a:srgbClr val="7030A0">
                  <a:alpha val="4000"/>
                </a:srgbClr>
              </a:gs>
              <a:gs pos="100000">
                <a:schemeClr val="accent5">
                  <a:alpha val="4000"/>
                </a:schemeClr>
              </a:gs>
            </a:gsLst>
            <a:lin ang="0" scaled="1"/>
            <a:tileRect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2" name="Прямоугольник: скругленные углы 231">
            <a:extLst>
              <a:ext uri="{FF2B5EF4-FFF2-40B4-BE49-F238E27FC236}">
                <a16:creationId xmlns:a16="http://schemas.microsoft.com/office/drawing/2014/main" id="{A7CC8EA3-4551-4909-AB7E-ECD04552874F}"/>
              </a:ext>
            </a:extLst>
          </p:cNvPr>
          <p:cNvSpPr/>
          <p:nvPr/>
        </p:nvSpPr>
        <p:spPr>
          <a:xfrm>
            <a:off x="5849964" y="3713514"/>
            <a:ext cx="1839311" cy="922458"/>
          </a:xfrm>
          <a:prstGeom prst="roundRect">
            <a:avLst>
              <a:gd name="adj" fmla="val 6343"/>
            </a:avLst>
          </a:prstGeom>
          <a:gradFill flip="none" rotWithShape="1">
            <a:gsLst>
              <a:gs pos="0">
                <a:srgbClr val="7030A0">
                  <a:alpha val="4000"/>
                </a:srgbClr>
              </a:gs>
              <a:gs pos="100000">
                <a:schemeClr val="accent5">
                  <a:alpha val="4000"/>
                </a:schemeClr>
              </a:gs>
            </a:gsLst>
            <a:lin ang="0" scaled="1"/>
            <a:tileRect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3" name="Прямоугольник: скругленные углы 232">
            <a:extLst>
              <a:ext uri="{FF2B5EF4-FFF2-40B4-BE49-F238E27FC236}">
                <a16:creationId xmlns:a16="http://schemas.microsoft.com/office/drawing/2014/main" id="{EBA4238D-3D5E-4EA9-809F-7CED5DA0A1F0}"/>
              </a:ext>
            </a:extLst>
          </p:cNvPr>
          <p:cNvSpPr/>
          <p:nvPr/>
        </p:nvSpPr>
        <p:spPr>
          <a:xfrm>
            <a:off x="7802563" y="3713514"/>
            <a:ext cx="1839311" cy="922458"/>
          </a:xfrm>
          <a:prstGeom prst="roundRect">
            <a:avLst>
              <a:gd name="adj" fmla="val 6343"/>
            </a:avLst>
          </a:prstGeom>
          <a:gradFill flip="none" rotWithShape="1">
            <a:gsLst>
              <a:gs pos="0">
                <a:srgbClr val="7030A0">
                  <a:alpha val="4000"/>
                </a:srgbClr>
              </a:gs>
              <a:gs pos="100000">
                <a:schemeClr val="accent5">
                  <a:alpha val="4000"/>
                </a:schemeClr>
              </a:gs>
            </a:gsLst>
            <a:lin ang="0" scaled="1"/>
            <a:tileRect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7" name="Прямоугольник: скругленные углы 226">
            <a:extLst>
              <a:ext uri="{FF2B5EF4-FFF2-40B4-BE49-F238E27FC236}">
                <a16:creationId xmlns:a16="http://schemas.microsoft.com/office/drawing/2014/main" id="{EE6EC5A7-37A8-4C16-B21E-B23EAC7583E2}"/>
              </a:ext>
            </a:extLst>
          </p:cNvPr>
          <p:cNvSpPr/>
          <p:nvPr/>
        </p:nvSpPr>
        <p:spPr>
          <a:xfrm>
            <a:off x="1963814" y="3713514"/>
            <a:ext cx="1839311" cy="922458"/>
          </a:xfrm>
          <a:prstGeom prst="roundRect">
            <a:avLst>
              <a:gd name="adj" fmla="val 6343"/>
            </a:avLst>
          </a:prstGeom>
          <a:gradFill flip="none" rotWithShape="1">
            <a:gsLst>
              <a:gs pos="0">
                <a:srgbClr val="7030A0">
                  <a:alpha val="4000"/>
                </a:srgbClr>
              </a:gs>
              <a:gs pos="100000">
                <a:schemeClr val="accent5">
                  <a:alpha val="4000"/>
                </a:schemeClr>
              </a:gs>
            </a:gsLst>
            <a:lin ang="0" scaled="1"/>
            <a:tileRect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1" name="Прямоугольник: скругленные углы 210">
            <a:extLst>
              <a:ext uri="{FF2B5EF4-FFF2-40B4-BE49-F238E27FC236}">
                <a16:creationId xmlns:a16="http://schemas.microsoft.com/office/drawing/2014/main" id="{99C35F9F-57F9-44EE-B9CB-1D0BC869A621}"/>
              </a:ext>
            </a:extLst>
          </p:cNvPr>
          <p:cNvSpPr/>
          <p:nvPr/>
        </p:nvSpPr>
        <p:spPr>
          <a:xfrm>
            <a:off x="123174" y="2681490"/>
            <a:ext cx="1693941" cy="922458"/>
          </a:xfrm>
          <a:prstGeom prst="roundRect">
            <a:avLst>
              <a:gd name="adj" fmla="val 5508"/>
            </a:avLst>
          </a:prstGeom>
          <a:gradFill flip="none" rotWithShape="1">
            <a:gsLst>
              <a:gs pos="0">
                <a:srgbClr val="7030A0">
                  <a:alpha val="28000"/>
                </a:srgbClr>
              </a:gs>
              <a:gs pos="100000">
                <a:schemeClr val="accent5">
                  <a:alpha val="3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84F4DFB-A77F-47F4-989B-57D2A3D605E0}"/>
              </a:ext>
            </a:extLst>
          </p:cNvPr>
          <p:cNvSpPr txBox="1"/>
          <p:nvPr/>
        </p:nvSpPr>
        <p:spPr>
          <a:xfrm>
            <a:off x="346388" y="2689524"/>
            <a:ext cx="1408886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z-Cyrl-U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Ногиронлиги</a:t>
            </a:r>
            <a:r>
              <a:rPr kumimoji="0" lang="uz-Cyrl-UZ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бўлган </a:t>
            </a:r>
            <a:r>
              <a:rPr kumimoji="0" lang="uz-Cyrl-U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болалар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29" name="Прямоугольник: скругленные углы 228">
            <a:extLst>
              <a:ext uri="{FF2B5EF4-FFF2-40B4-BE49-F238E27FC236}">
                <a16:creationId xmlns:a16="http://schemas.microsoft.com/office/drawing/2014/main" id="{33ECBA62-8ACC-4D40-AC3C-57CC379E4ADC}"/>
              </a:ext>
            </a:extLst>
          </p:cNvPr>
          <p:cNvSpPr/>
          <p:nvPr/>
        </p:nvSpPr>
        <p:spPr>
          <a:xfrm>
            <a:off x="3935464" y="2685965"/>
            <a:ext cx="1839311" cy="922458"/>
          </a:xfrm>
          <a:prstGeom prst="roundRect">
            <a:avLst>
              <a:gd name="adj" fmla="val 6343"/>
            </a:avLst>
          </a:prstGeom>
          <a:gradFill flip="none" rotWithShape="1">
            <a:gsLst>
              <a:gs pos="0">
                <a:srgbClr val="7030A0">
                  <a:alpha val="4000"/>
                </a:srgbClr>
              </a:gs>
              <a:gs pos="100000">
                <a:schemeClr val="accent5">
                  <a:alpha val="4000"/>
                </a:schemeClr>
              </a:gs>
            </a:gsLst>
            <a:lin ang="0" scaled="1"/>
            <a:tileRect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3" name="Прямоугольник: скругленные углы 212">
            <a:extLst>
              <a:ext uri="{FF2B5EF4-FFF2-40B4-BE49-F238E27FC236}">
                <a16:creationId xmlns:a16="http://schemas.microsoft.com/office/drawing/2014/main" id="{76A4F4DB-DCF8-4D55-A2D7-F7CB67B57B74}"/>
              </a:ext>
            </a:extLst>
          </p:cNvPr>
          <p:cNvSpPr/>
          <p:nvPr/>
        </p:nvSpPr>
        <p:spPr>
          <a:xfrm>
            <a:off x="267133" y="2797142"/>
            <a:ext cx="86416" cy="684000"/>
          </a:xfrm>
          <a:prstGeom prst="roundRect">
            <a:avLst>
              <a:gd name="adj" fmla="val 5000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184287E1-5207-4E0C-BB54-7E51A2B6078B}"/>
              </a:ext>
            </a:extLst>
          </p:cNvPr>
          <p:cNvSpPr txBox="1"/>
          <p:nvPr/>
        </p:nvSpPr>
        <p:spPr>
          <a:xfrm>
            <a:off x="651074" y="3185328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400" i="1" dirty="0">
                <a:solidFill>
                  <a:srgbClr val="C00000"/>
                </a:solidFill>
              </a:rPr>
              <a:t>16,6 </a:t>
            </a:r>
            <a:r>
              <a:rPr lang="uz-Cyrl-UZ" sz="1400" i="1" dirty="0">
                <a:solidFill>
                  <a:srgbClr val="0070C0"/>
                </a:solidFill>
              </a:rPr>
              <a:t>минг</a:t>
            </a:r>
            <a:r>
              <a:rPr lang="en-US" sz="1400" i="1" dirty="0">
                <a:solidFill>
                  <a:srgbClr val="0070C0"/>
                </a:solidFill>
              </a:rPr>
              <a:t> 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215" name="Прямоугольник: скругленные углы 214">
            <a:extLst>
              <a:ext uri="{FF2B5EF4-FFF2-40B4-BE49-F238E27FC236}">
                <a16:creationId xmlns:a16="http://schemas.microsoft.com/office/drawing/2014/main" id="{410750A2-5529-433A-A978-5992290F4B45}"/>
              </a:ext>
            </a:extLst>
          </p:cNvPr>
          <p:cNvSpPr/>
          <p:nvPr/>
        </p:nvSpPr>
        <p:spPr>
          <a:xfrm>
            <a:off x="1963814" y="2685965"/>
            <a:ext cx="1839311" cy="922458"/>
          </a:xfrm>
          <a:prstGeom prst="roundRect">
            <a:avLst>
              <a:gd name="adj" fmla="val 6343"/>
            </a:avLst>
          </a:prstGeom>
          <a:gradFill flip="none" rotWithShape="1">
            <a:gsLst>
              <a:gs pos="0">
                <a:srgbClr val="7030A0">
                  <a:alpha val="4000"/>
                </a:srgbClr>
              </a:gs>
              <a:gs pos="100000">
                <a:schemeClr val="accent5">
                  <a:alpha val="4000"/>
                </a:schemeClr>
              </a:gs>
            </a:gsLst>
            <a:lin ang="0" scaled="1"/>
            <a:tileRect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0F3DADCB-4E32-4736-9BE4-1372C5AA33D1}"/>
              </a:ext>
            </a:extLst>
          </p:cNvPr>
          <p:cNvSpPr txBox="1"/>
          <p:nvPr/>
        </p:nvSpPr>
        <p:spPr>
          <a:xfrm>
            <a:off x="2080157" y="2740869"/>
            <a:ext cx="1635403" cy="7352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Эрта аралашув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хизматини йўлга қўйиш</a:t>
            </a:r>
          </a:p>
          <a:p>
            <a:pPr lvl="0" algn="ctr">
              <a:defRPr/>
            </a:pPr>
            <a:r>
              <a:rPr lang="uz-Cyrl-UZ" sz="1400" b="1" dirty="0">
                <a:solidFill>
                  <a:srgbClr val="C00000"/>
                </a:solidFill>
                <a:cs typeface="Times New Roman" panose="02020603050405020304" pitchFamily="18" charset="0"/>
              </a:rPr>
              <a:t>270</a:t>
            </a:r>
            <a:r>
              <a:rPr lang="en-US" sz="13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uz-Cyrl-UZ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нафар</a:t>
            </a:r>
            <a:endParaRPr lang="uz-Cyrl-UZ" sz="1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: скругленные углы 229">
            <a:extLst>
              <a:ext uri="{FF2B5EF4-FFF2-40B4-BE49-F238E27FC236}">
                <a16:creationId xmlns:a16="http://schemas.microsoft.com/office/drawing/2014/main" id="{9FCA1475-58CD-4F4B-AF2F-D5A7EE2BA4C0}"/>
              </a:ext>
            </a:extLst>
          </p:cNvPr>
          <p:cNvSpPr/>
          <p:nvPr/>
        </p:nvSpPr>
        <p:spPr>
          <a:xfrm>
            <a:off x="5849964" y="2685965"/>
            <a:ext cx="1839311" cy="922458"/>
          </a:xfrm>
          <a:prstGeom prst="roundRect">
            <a:avLst>
              <a:gd name="adj" fmla="val 6343"/>
            </a:avLst>
          </a:prstGeom>
          <a:gradFill flip="none" rotWithShape="1">
            <a:gsLst>
              <a:gs pos="0">
                <a:srgbClr val="7030A0">
                  <a:alpha val="4000"/>
                </a:srgbClr>
              </a:gs>
              <a:gs pos="100000">
                <a:schemeClr val="accent5">
                  <a:alpha val="4000"/>
                </a:schemeClr>
              </a:gs>
            </a:gsLst>
            <a:lin ang="0" scaled="1"/>
            <a:tileRect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1" name="Прямоугольник: скругленные углы 230">
            <a:extLst>
              <a:ext uri="{FF2B5EF4-FFF2-40B4-BE49-F238E27FC236}">
                <a16:creationId xmlns:a16="http://schemas.microsoft.com/office/drawing/2014/main" id="{8DA3F34E-8EAD-436D-A299-EADFF90DF104}"/>
              </a:ext>
            </a:extLst>
          </p:cNvPr>
          <p:cNvSpPr/>
          <p:nvPr/>
        </p:nvSpPr>
        <p:spPr>
          <a:xfrm>
            <a:off x="7802563" y="2685965"/>
            <a:ext cx="1839311" cy="922458"/>
          </a:xfrm>
          <a:prstGeom prst="roundRect">
            <a:avLst>
              <a:gd name="adj" fmla="val 6343"/>
            </a:avLst>
          </a:prstGeom>
          <a:gradFill flip="none" rotWithShape="1">
            <a:gsLst>
              <a:gs pos="0">
                <a:srgbClr val="7030A0">
                  <a:alpha val="4000"/>
                </a:srgbClr>
              </a:gs>
              <a:gs pos="100000">
                <a:schemeClr val="accent5">
                  <a:alpha val="4000"/>
                </a:schemeClr>
              </a:gs>
            </a:gsLst>
            <a:lin ang="0" scaled="1"/>
            <a:tileRect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8C45D82-86DA-4E77-8B17-B6D322EA31C1}"/>
              </a:ext>
            </a:extLst>
          </p:cNvPr>
          <p:cNvSpPr txBox="1"/>
          <p:nvPr/>
        </p:nvSpPr>
        <p:spPr>
          <a:xfrm>
            <a:off x="4009478" y="2699164"/>
            <a:ext cx="1713066" cy="7352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Кундузги парвариш хизмати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қамровини</a:t>
            </a:r>
            <a:br>
              <a:rPr lang="uz-Cyrl-UZ" sz="1400" b="1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uz-Cyrl-UZ" sz="1400" b="1" dirty="0">
                <a:solidFill>
                  <a:srgbClr val="C00000"/>
                </a:solidFill>
                <a:cs typeface="Times New Roman" panose="02020603050405020304" pitchFamily="18" charset="0"/>
              </a:rPr>
              <a:t>600</a:t>
            </a:r>
            <a:r>
              <a:rPr lang="en-US" sz="13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uz-Cyrl-UZ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нафарга </a:t>
            </a:r>
            <a:br>
              <a:rPr lang="uz-Cyrl-UZ" sz="13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етказиш</a:t>
            </a:r>
            <a:endParaRPr kumimoji="0" lang="uz-Cyrl-UZ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3AB6314-F2B3-401B-A259-AE2E44486563}"/>
              </a:ext>
            </a:extLst>
          </p:cNvPr>
          <p:cNvSpPr txBox="1"/>
          <p:nvPr/>
        </p:nvSpPr>
        <p:spPr>
          <a:xfrm>
            <a:off x="5962303" y="2685212"/>
            <a:ext cx="1714678" cy="707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300" b="1" dirty="0">
                <a:solidFill>
                  <a:srgbClr val="7030A0"/>
                </a:solidFill>
                <a:cs typeface="Times New Roman" panose="02020603050405020304" pitchFamily="18" charset="0"/>
              </a:rPr>
              <a:t>Инклюзив синфга </a:t>
            </a:r>
            <a:r>
              <a:rPr lang="uz-Cyrl-UZ" sz="1300" dirty="0">
                <a:cs typeface="Times New Roman" panose="02020603050405020304" pitchFamily="18" charset="0"/>
              </a:rPr>
              <a:t>жалб қилишни</a:t>
            </a:r>
            <a:b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uz-Cyrl-UZ" sz="1400" b="1" dirty="0">
                <a:solidFill>
                  <a:srgbClr val="C00000"/>
                </a:solidFill>
                <a:cs typeface="Times New Roman" panose="02020603050405020304" pitchFamily="18" charset="0"/>
              </a:rPr>
              <a:t>486</a:t>
            </a:r>
            <a:r>
              <a:rPr lang="uz-Cyrl-UZ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uz-Cyrl-UZ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нафарга </a:t>
            </a:r>
            <a:r>
              <a:rPr lang="uz-Cyrl-UZ" sz="1300" dirty="0">
                <a:cs typeface="Times New Roman" panose="02020603050405020304" pitchFamily="18" charset="0"/>
              </a:rPr>
              <a:t>етказиш</a:t>
            </a:r>
            <a:endParaRPr kumimoji="0" lang="uz-Cyrl-UZ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6D8824C1-54A0-45D3-B8F5-5925FAB78E4A}"/>
              </a:ext>
            </a:extLst>
          </p:cNvPr>
          <p:cNvSpPr txBox="1"/>
          <p:nvPr/>
        </p:nvSpPr>
        <p:spPr>
          <a:xfrm>
            <a:off x="7923591" y="3767158"/>
            <a:ext cx="1720036" cy="7089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Термиз шаҳри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да </a:t>
            </a: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инклюзив ресурс мактаби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ни</a:t>
            </a:r>
            <a:b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ташкил этиш</a:t>
            </a:r>
            <a:endParaRPr kumimoji="0" lang="uz-Cyrl-UZ" sz="1200" b="1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ACBCBDFD-75F4-465F-8154-C08B9835B76F}"/>
              </a:ext>
            </a:extLst>
          </p:cNvPr>
          <p:cNvSpPr txBox="1"/>
          <p:nvPr/>
        </p:nvSpPr>
        <p:spPr>
          <a:xfrm>
            <a:off x="2018498" y="3699505"/>
            <a:ext cx="1784627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Мактабларда</a:t>
            </a:r>
            <a:b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тўсиқсиз муҳит</a:t>
            </a:r>
            <a:b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яратиш</a:t>
            </a:r>
            <a:br>
              <a:rPr lang="uz-Cyrl-UZ" sz="1400" b="1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uz-Cyrl-UZ" sz="1400" b="1" dirty="0">
                <a:solidFill>
                  <a:srgbClr val="C00000"/>
                </a:solidFill>
                <a:cs typeface="Times New Roman" panose="02020603050405020304" pitchFamily="18" charset="0"/>
              </a:rPr>
              <a:t>77 </a:t>
            </a:r>
            <a:r>
              <a:rPr lang="uz-Cyrl-UZ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та</a:t>
            </a:r>
            <a:endParaRPr kumimoji="0" lang="uz-Cyrl-UZ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E25A1A81-9F5A-4692-BCAC-A8716A1861A3}"/>
              </a:ext>
            </a:extLst>
          </p:cNvPr>
          <p:cNvSpPr txBox="1"/>
          <p:nvPr/>
        </p:nvSpPr>
        <p:spPr>
          <a:xfrm>
            <a:off x="3967711" y="3732910"/>
            <a:ext cx="1788436" cy="8927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Денов, Қумқўрғон, Сариосиё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туманларида</a:t>
            </a:r>
            <a:r>
              <a:rPr lang="uz-Cyrl-UZ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br>
              <a:rPr lang="uz-Cyrl-UZ" sz="12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кичик ҳажмли болалар уйлари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ташкил этиш</a:t>
            </a:r>
          </a:p>
          <a:p>
            <a:pPr lvl="0" algn="ctr">
              <a:defRPr/>
            </a:pPr>
            <a:r>
              <a:rPr lang="uz-Cyrl-UZ" sz="1400" b="1" dirty="0">
                <a:solidFill>
                  <a:srgbClr val="C00000"/>
                </a:solidFill>
                <a:cs typeface="Times New Roman" panose="02020603050405020304" pitchFamily="18" charset="0"/>
              </a:rPr>
              <a:t>50 </a:t>
            </a:r>
            <a:r>
              <a:rPr lang="uz-Cyrl-UZ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нафар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F5B4F0A4-06DD-4F36-A082-1D6FC8F8E4EE}"/>
              </a:ext>
            </a:extLst>
          </p:cNvPr>
          <p:cNvSpPr txBox="1"/>
          <p:nvPr/>
        </p:nvSpPr>
        <p:spPr>
          <a:xfrm>
            <a:off x="7927028" y="2702789"/>
            <a:ext cx="1686119" cy="7352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Инклюзив гуруҳларга</a:t>
            </a:r>
            <a:br>
              <a:rPr lang="uz-Cyrl-UZ" sz="1400" b="1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uz-Cyrl-UZ" sz="1400" b="1" dirty="0">
                <a:solidFill>
                  <a:srgbClr val="C00000"/>
                </a:solidFill>
                <a:cs typeface="Times New Roman" panose="02020603050405020304" pitchFamily="18" charset="0"/>
              </a:rPr>
              <a:t>150 </a:t>
            </a:r>
            <a:r>
              <a:rPr lang="uz-Cyrl-UZ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нафар </a:t>
            </a:r>
            <a:r>
              <a:rPr lang="uz-Cyrl-UZ" sz="1200" dirty="0">
                <a:cs typeface="Times New Roman" panose="02020603050405020304" pitchFamily="18" charset="0"/>
              </a:rPr>
              <a:t>болаларни жалб қилиш</a:t>
            </a:r>
            <a:endParaRPr kumimoji="0" lang="uz-Cyrl-UZ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539CD5-25F2-4915-91A8-D05D6554348C}"/>
              </a:ext>
            </a:extLst>
          </p:cNvPr>
          <p:cNvGrpSpPr/>
          <p:nvPr/>
        </p:nvGrpSpPr>
        <p:grpSpPr>
          <a:xfrm>
            <a:off x="4345066" y="3365836"/>
            <a:ext cx="824596" cy="265846"/>
            <a:chOff x="4405571" y="3224305"/>
            <a:chExt cx="824596" cy="246840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D3D65D5A-F016-41AC-8D59-90267B130B17}"/>
                </a:ext>
              </a:extLst>
            </p:cNvPr>
            <p:cNvSpPr txBox="1"/>
            <p:nvPr/>
          </p:nvSpPr>
          <p:spPr>
            <a:xfrm>
              <a:off x="4405571" y="3239523"/>
              <a:ext cx="679693" cy="23162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r"/>
              <a:r>
                <a:rPr kumimoji="0" lang="uz-Cyrl-UZ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+ 94</a:t>
              </a:r>
              <a:endParaRPr lang="ru-RU" sz="1300" dirty="0">
                <a:solidFill>
                  <a:srgbClr val="00B050"/>
                </a:solidFill>
              </a:endParaRPr>
            </a:p>
          </p:txBody>
        </p:sp>
        <p:pic>
          <p:nvPicPr>
            <p:cNvPr id="162" name="Рисунок 161" descr="Извлечение">
              <a:extLst>
                <a:ext uri="{FF2B5EF4-FFF2-40B4-BE49-F238E27FC236}">
                  <a16:creationId xmlns:a16="http://schemas.microsoft.com/office/drawing/2014/main" id="{2EB4A562-E800-4C68-AE5F-6D15B810A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26273" y="3224305"/>
              <a:ext cx="203894" cy="203894"/>
            </a:xfrm>
            <a:prstGeom prst="rect">
              <a:avLst/>
            </a:prstGeom>
          </p:spPr>
        </p:pic>
      </p:grpSp>
      <p:sp>
        <p:nvSpPr>
          <p:cNvPr id="166" name="Прямоугольник: скругленные углы 165"/>
          <p:cNvSpPr/>
          <p:nvPr/>
        </p:nvSpPr>
        <p:spPr>
          <a:xfrm>
            <a:off x="123174" y="4746632"/>
            <a:ext cx="1693941" cy="922458"/>
          </a:xfrm>
          <a:prstGeom prst="roundRect">
            <a:avLst>
              <a:gd name="adj" fmla="val 7847"/>
            </a:avLst>
          </a:prstGeom>
          <a:gradFill flip="none" rotWithShape="1">
            <a:gsLst>
              <a:gs pos="0">
                <a:srgbClr val="7030A0">
                  <a:alpha val="28000"/>
                </a:srgbClr>
              </a:gs>
              <a:gs pos="100000">
                <a:schemeClr val="accent5">
                  <a:alpha val="3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5" name="TextBox 164"/>
          <p:cNvSpPr txBox="1"/>
          <p:nvPr/>
        </p:nvSpPr>
        <p:spPr>
          <a:xfrm>
            <a:off x="389487" y="4750062"/>
            <a:ext cx="1359609" cy="5514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Етим</a:t>
            </a:r>
            <a:r>
              <a:rPr kumimoji="0" lang="uz-Cyrl-UZ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ва ота-она қарамоғидан маҳрум </a:t>
            </a: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болалар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BB3255B-D5AA-49D4-A814-A6D648FCB2E1}"/>
              </a:ext>
            </a:extLst>
          </p:cNvPr>
          <p:cNvSpPr txBox="1"/>
          <p:nvPr/>
        </p:nvSpPr>
        <p:spPr>
          <a:xfrm>
            <a:off x="1906059" y="4751859"/>
            <a:ext cx="1557951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“</a:t>
            </a: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Кризис марказ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”</a:t>
            </a: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ва</a:t>
            </a:r>
            <a:r>
              <a:rPr lang="uz-Cyrl-UZ" sz="1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“</a:t>
            </a: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тутинган оила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”</a:t>
            </a:r>
            <a:r>
              <a:rPr lang="uz-Cyrl-UZ" sz="1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ташкил этилади </a:t>
            </a:r>
            <a:r>
              <a:rPr lang="uz-Cyrl-UZ" sz="800" i="1" dirty="0">
                <a:solidFill>
                  <a:srgbClr val="C00000"/>
                </a:solidFill>
                <a:cs typeface="Times New Roman" panose="02020603050405020304" pitchFamily="18" charset="0"/>
              </a:rPr>
              <a:t>(натижада, ЦППга келадиган бола 2 бараварга қисқаради)</a:t>
            </a:r>
            <a:endParaRPr lang="en-US" altLang="en-US" sz="1200" i="1" dirty="0">
              <a:solidFill>
                <a:srgbClr val="C00000"/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  <p:sp>
        <p:nvSpPr>
          <p:cNvPr id="280" name="Прямоугольник: скругленные углы 279">
            <a:extLst>
              <a:ext uri="{FF2B5EF4-FFF2-40B4-BE49-F238E27FC236}">
                <a16:creationId xmlns:a16="http://schemas.microsoft.com/office/drawing/2014/main" id="{5A52000B-F332-4D6D-AEE1-539C4FAE2259}"/>
              </a:ext>
            </a:extLst>
          </p:cNvPr>
          <p:cNvSpPr/>
          <p:nvPr/>
        </p:nvSpPr>
        <p:spPr>
          <a:xfrm>
            <a:off x="224776" y="4791814"/>
            <a:ext cx="86416" cy="798568"/>
          </a:xfrm>
          <a:prstGeom prst="roundRect">
            <a:avLst>
              <a:gd name="adj" fmla="val 5000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9AEBEDF-4467-4B36-9BCF-B4355E96614B}"/>
              </a:ext>
            </a:extLst>
          </p:cNvPr>
          <p:cNvSpPr txBox="1"/>
          <p:nvPr/>
        </p:nvSpPr>
        <p:spPr>
          <a:xfrm>
            <a:off x="427499" y="5227239"/>
            <a:ext cx="12891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1400" b="1" i="1" dirty="0">
                <a:solidFill>
                  <a:srgbClr val="C00000"/>
                </a:solidFill>
              </a:rPr>
              <a:t>5,6</a:t>
            </a:r>
            <a:r>
              <a:rPr lang="uz-Cyrl-UZ" sz="1400" b="1" i="1" dirty="0">
                <a:solidFill>
                  <a:srgbClr val="002060"/>
                </a:solidFill>
              </a:rPr>
              <a:t> </a:t>
            </a:r>
            <a:r>
              <a:rPr lang="uz-Cyrl-UZ" sz="1400" b="1" i="1" dirty="0">
                <a:solidFill>
                  <a:srgbClr val="0070C0"/>
                </a:solidFill>
              </a:rPr>
              <a:t>минг</a:t>
            </a:r>
            <a:br>
              <a:rPr lang="uz-Cyrl-UZ" sz="1200" i="1" dirty="0">
                <a:solidFill>
                  <a:srgbClr val="0070C0"/>
                </a:solidFill>
              </a:rPr>
            </a:br>
            <a:r>
              <a:rPr lang="uz-Cyrl-UZ" sz="1100" i="1" dirty="0">
                <a:solidFill>
                  <a:srgbClr val="002060"/>
                </a:solidFill>
              </a:rPr>
              <a:t>(</a:t>
            </a:r>
            <a:r>
              <a:rPr lang="uz-Cyrl-UZ" sz="1100" i="1" dirty="0">
                <a:solidFill>
                  <a:srgbClr val="C00000"/>
                </a:solidFill>
              </a:rPr>
              <a:t>643</a:t>
            </a:r>
            <a:r>
              <a:rPr lang="uz-Cyrl-UZ" sz="1100" i="1" dirty="0">
                <a:solidFill>
                  <a:srgbClr val="002060"/>
                </a:solidFill>
              </a:rPr>
              <a:t> </a:t>
            </a:r>
            <a:r>
              <a:rPr lang="uz-Cyrl-UZ" sz="1100" i="1" dirty="0">
                <a:solidFill>
                  <a:srgbClr val="0070C0"/>
                </a:solidFill>
              </a:rPr>
              <a:t>нафар </a:t>
            </a:r>
            <a:r>
              <a:rPr lang="uz-Cyrl-UZ" sz="1100" i="1" dirty="0">
                <a:solidFill>
                  <a:srgbClr val="002060"/>
                </a:solidFill>
              </a:rPr>
              <a:t>етим)</a:t>
            </a:r>
            <a:endParaRPr lang="uz-Cyrl-UZ" sz="1200" i="1" dirty="0">
              <a:solidFill>
                <a:srgbClr val="002060"/>
              </a:solidFill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CBF8A994-C503-48A0-BF18-D0118B009A23}"/>
              </a:ext>
            </a:extLst>
          </p:cNvPr>
          <p:cNvSpPr txBox="1"/>
          <p:nvPr/>
        </p:nvSpPr>
        <p:spPr>
          <a:xfrm>
            <a:off x="6354328" y="3368334"/>
            <a:ext cx="679693" cy="24945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kumimoji="0" lang="uz-Cyrl-UZ" sz="13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Times New Roman" panose="02020603050405020304" pitchFamily="18" charset="0"/>
              </a:rPr>
              <a:t>+ 220</a:t>
            </a:r>
            <a:endParaRPr lang="ru-RU" sz="1300" dirty="0">
              <a:solidFill>
                <a:srgbClr val="00B050"/>
              </a:solidFill>
            </a:endParaRPr>
          </a:p>
        </p:txBody>
      </p:sp>
      <p:pic>
        <p:nvPicPr>
          <p:cNvPr id="242" name="Рисунок 241" descr="Извлечение">
            <a:extLst>
              <a:ext uri="{FF2B5EF4-FFF2-40B4-BE49-F238E27FC236}">
                <a16:creationId xmlns:a16="http://schemas.microsoft.com/office/drawing/2014/main" id="{355A14F5-58C1-4133-9F79-8F52B6C845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5030" y="3364947"/>
            <a:ext cx="203894" cy="219593"/>
          </a:xfrm>
          <a:prstGeom prst="rect">
            <a:avLst/>
          </a:prstGeom>
        </p:spPr>
      </p:pic>
      <p:sp>
        <p:nvSpPr>
          <p:cNvPr id="253" name="TextBox 252">
            <a:extLst>
              <a:ext uri="{FF2B5EF4-FFF2-40B4-BE49-F238E27FC236}">
                <a16:creationId xmlns:a16="http://schemas.microsoft.com/office/drawing/2014/main" id="{AB9A5DB9-4096-4714-9F73-BF7CB761DDF6}"/>
              </a:ext>
            </a:extLst>
          </p:cNvPr>
          <p:cNvSpPr txBox="1"/>
          <p:nvPr/>
        </p:nvSpPr>
        <p:spPr>
          <a:xfrm>
            <a:off x="5982084" y="3804989"/>
            <a:ext cx="1720036" cy="7352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uz-Cyrl-UZ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Термиз шаҳри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да</a:t>
            </a:r>
            <a:b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Она уйи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фаолиятини</a:t>
            </a:r>
            <a:b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ташкил этиш</a:t>
            </a:r>
            <a:b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uz-Cyrl-UZ" sz="1400" b="1" dirty="0">
                <a:solidFill>
                  <a:srgbClr val="C00000"/>
                </a:solidFill>
                <a:cs typeface="Times New Roman" panose="02020603050405020304" pitchFamily="18" charset="0"/>
              </a:rPr>
              <a:t>20</a:t>
            </a:r>
            <a:r>
              <a:rPr lang="uz-Cyrl-UZ" sz="13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uz-Cyrl-UZ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нафар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AE97776B-A561-468B-84B2-BF17303F6C83}"/>
              </a:ext>
            </a:extLst>
          </p:cNvPr>
          <p:cNvSpPr txBox="1"/>
          <p:nvPr/>
        </p:nvSpPr>
        <p:spPr>
          <a:xfrm>
            <a:off x="3481381" y="4687939"/>
            <a:ext cx="1568245" cy="10310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“</a:t>
            </a: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Мехирли оила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”</a:t>
            </a:r>
            <a:r>
              <a:rPr lang="uz-Cyrl-UZ" sz="1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uz-Cyrl-UZ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дастури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билан  </a:t>
            </a:r>
            <a:b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uz-Cyrl-UZ" sz="1300" b="1" dirty="0">
                <a:solidFill>
                  <a:srgbClr val="C00000"/>
                </a:solidFill>
                <a:cs typeface="Times New Roman" panose="02020603050405020304" pitchFamily="18" charset="0"/>
              </a:rPr>
              <a:t>335</a:t>
            </a:r>
            <a:r>
              <a:rPr lang="uz-Cyrl-UZ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 та </a:t>
            </a:r>
            <a:r>
              <a:rPr lang="uz-Cyrl-UZ" sz="1150" dirty="0">
                <a:solidFill>
                  <a:srgbClr val="002060"/>
                </a:solidFill>
                <a:cs typeface="Times New Roman" panose="02020603050405020304" pitchFamily="18" charset="0"/>
              </a:rPr>
              <a:t>бола</a:t>
            </a:r>
            <a:r>
              <a:rPr lang="uz-Cyrl-UZ" sz="115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uz-Cyrl-UZ" sz="1150" dirty="0">
                <a:solidFill>
                  <a:srgbClr val="002060"/>
                </a:solidFill>
                <a:cs typeface="Times New Roman" panose="02020603050405020304" pitchFamily="18" charset="0"/>
              </a:rPr>
              <a:t>ва </a:t>
            </a:r>
            <a:br>
              <a:rPr lang="uz-Cyrl-UZ" sz="115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uz-Cyrl-UZ" sz="1150" dirty="0">
                <a:solidFill>
                  <a:srgbClr val="002060"/>
                </a:solidFill>
                <a:cs typeface="Times New Roman" panose="02020603050405020304" pitchFamily="18" charset="0"/>
              </a:rPr>
              <a:t>ота-она қамраб олинади</a:t>
            </a:r>
            <a:endParaRPr lang="en-US" altLang="en-US" sz="1150" dirty="0">
              <a:solidFill>
                <a:srgbClr val="002060"/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48762B12-FA35-4F35-9C20-5ECE48F2C882}"/>
              </a:ext>
            </a:extLst>
          </p:cNvPr>
          <p:cNvSpPr txBox="1"/>
          <p:nvPr/>
        </p:nvSpPr>
        <p:spPr>
          <a:xfrm>
            <a:off x="4962016" y="4756848"/>
            <a:ext cx="1698817" cy="7221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“</a:t>
            </a:r>
            <a:r>
              <a:rPr lang="uz-Cyrl-UZ" sz="1150" b="1" dirty="0">
                <a:solidFill>
                  <a:srgbClr val="7030A0"/>
                </a:solidFill>
                <a:cs typeface="Times New Roman" panose="02020603050405020304" pitchFamily="18" charset="0"/>
              </a:rPr>
              <a:t>Ёшларга ҳамрохлик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”</a:t>
            </a:r>
            <a:r>
              <a:rPr lang="uz-Cyrl-UZ" sz="1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uz-Cyrl-UZ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дастури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билан  </a:t>
            </a:r>
            <a:b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uz-Cyrl-UZ" sz="1300" b="1" dirty="0">
                <a:solidFill>
                  <a:srgbClr val="C00000"/>
                </a:solidFill>
                <a:cs typeface="Times New Roman" panose="02020603050405020304" pitchFamily="18" charset="0"/>
              </a:rPr>
              <a:t>380</a:t>
            </a:r>
            <a:r>
              <a:rPr lang="uz-Cyrl-UZ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 та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бола</a:t>
            </a:r>
            <a:r>
              <a:rPr lang="uz-Cyrl-UZ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қамраб олинади</a:t>
            </a:r>
            <a:endParaRPr lang="en-US" altLang="en-US" sz="1200" dirty="0">
              <a:solidFill>
                <a:srgbClr val="002060"/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  <p:grpSp>
        <p:nvGrpSpPr>
          <p:cNvPr id="291" name="Группа 290">
            <a:extLst>
              <a:ext uri="{FF2B5EF4-FFF2-40B4-BE49-F238E27FC236}">
                <a16:creationId xmlns:a16="http://schemas.microsoft.com/office/drawing/2014/main" id="{689AAAFA-E6A4-41CF-9E04-753EEA7FE8E9}"/>
              </a:ext>
            </a:extLst>
          </p:cNvPr>
          <p:cNvGrpSpPr/>
          <p:nvPr/>
        </p:nvGrpSpPr>
        <p:grpSpPr>
          <a:xfrm>
            <a:off x="5407048" y="5415288"/>
            <a:ext cx="824596" cy="265846"/>
            <a:chOff x="4405571" y="3224305"/>
            <a:chExt cx="824596" cy="246840"/>
          </a:xfrm>
        </p:grpSpPr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00862FD6-5983-479B-9377-3C8E909EC570}"/>
                </a:ext>
              </a:extLst>
            </p:cNvPr>
            <p:cNvSpPr txBox="1"/>
            <p:nvPr/>
          </p:nvSpPr>
          <p:spPr>
            <a:xfrm>
              <a:off x="4405571" y="3239523"/>
              <a:ext cx="679693" cy="23162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r"/>
              <a:r>
                <a:rPr kumimoji="0" lang="uz-Cyrl-UZ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+ 318</a:t>
              </a:r>
              <a:endParaRPr lang="ru-RU" sz="1300" dirty="0">
                <a:solidFill>
                  <a:srgbClr val="00B050"/>
                </a:solidFill>
              </a:endParaRPr>
            </a:p>
          </p:txBody>
        </p:sp>
        <p:pic>
          <p:nvPicPr>
            <p:cNvPr id="293" name="Рисунок 292" descr="Извлечение">
              <a:extLst>
                <a:ext uri="{FF2B5EF4-FFF2-40B4-BE49-F238E27FC236}">
                  <a16:creationId xmlns:a16="http://schemas.microsoft.com/office/drawing/2014/main" id="{C7B2D04F-82AC-430C-8483-C65F4CA8A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26273" y="3224305"/>
              <a:ext cx="203894" cy="203894"/>
            </a:xfrm>
            <a:prstGeom prst="rect">
              <a:avLst/>
            </a:prstGeom>
          </p:spPr>
        </p:pic>
      </p:grpSp>
      <p:sp>
        <p:nvSpPr>
          <p:cNvPr id="294" name="TextBox 293">
            <a:extLst>
              <a:ext uri="{FF2B5EF4-FFF2-40B4-BE49-F238E27FC236}">
                <a16:creationId xmlns:a16="http://schemas.microsoft.com/office/drawing/2014/main" id="{1507BD5B-395C-42C3-9B6D-678BE3305F27}"/>
              </a:ext>
            </a:extLst>
          </p:cNvPr>
          <p:cNvSpPr txBox="1"/>
          <p:nvPr/>
        </p:nvSpPr>
        <p:spPr>
          <a:xfrm>
            <a:off x="6621938" y="4777789"/>
            <a:ext cx="1440907" cy="7221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Уй-жой</a:t>
            </a:r>
            <a:r>
              <a:rPr lang="uz-Cyrl-UZ" sz="1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билан  </a:t>
            </a:r>
            <a:b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uz-Cyrl-UZ" sz="1300" b="1" dirty="0">
                <a:solidFill>
                  <a:srgbClr val="C00000"/>
                </a:solidFill>
                <a:cs typeface="Times New Roman" panose="02020603050405020304" pitchFamily="18" charset="0"/>
              </a:rPr>
              <a:t>33</a:t>
            </a:r>
            <a:r>
              <a:rPr lang="uz-Cyrl-UZ" sz="1300" b="1" dirty="0">
                <a:solidFill>
                  <a:srgbClr val="002060"/>
                </a:solidFill>
                <a:cs typeface="Times New Roman" panose="02020603050405020304" pitchFamily="18" charset="0"/>
              </a:rPr>
              <a:t> нафар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бола</a:t>
            </a:r>
            <a:r>
              <a:rPr lang="uz-Cyrl-UZ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таъминланади</a:t>
            </a:r>
            <a:b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uz-Cyrl-UZ" sz="1200" i="1" dirty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uz-Cyrl-UZ" sz="1200" i="1" dirty="0">
                <a:solidFill>
                  <a:srgbClr val="C00000"/>
                </a:solidFill>
                <a:cs typeface="Times New Roman" panose="02020603050405020304" pitchFamily="18" charset="0"/>
              </a:rPr>
              <a:t>4,1 млрд сўм</a:t>
            </a:r>
            <a:r>
              <a:rPr lang="uz-Cyrl-UZ" sz="1200" i="1" dirty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endParaRPr lang="en-US" altLang="en-US" sz="1200" i="1" dirty="0">
              <a:solidFill>
                <a:srgbClr val="002060"/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7159FB2F-458D-460F-ACC1-8A41396D4FB5}"/>
              </a:ext>
            </a:extLst>
          </p:cNvPr>
          <p:cNvSpPr txBox="1"/>
          <p:nvPr/>
        </p:nvSpPr>
        <p:spPr>
          <a:xfrm>
            <a:off x="8065190" y="4710926"/>
            <a:ext cx="1712224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000" b="1" dirty="0">
                <a:solidFill>
                  <a:srgbClr val="7030A0"/>
                </a:solidFill>
                <a:cs typeface="Times New Roman" panose="02020603050405020304" pitchFamily="18" charset="0"/>
              </a:rPr>
              <a:t>Бандлиги </a:t>
            </a:r>
            <a:r>
              <a:rPr lang="uz-Cyrl-UZ" sz="1000" dirty="0">
                <a:solidFill>
                  <a:srgbClr val="002060"/>
                </a:solidFill>
                <a:cs typeface="Times New Roman" panose="02020603050405020304" pitchFamily="18" charset="0"/>
              </a:rPr>
              <a:t>таъминланади </a:t>
            </a:r>
            <a:br>
              <a:rPr lang="uz-Cyrl-UZ" sz="105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uz-Cyrl-UZ" sz="1100" b="1" dirty="0">
                <a:solidFill>
                  <a:srgbClr val="C00000"/>
                </a:solidFill>
                <a:cs typeface="Times New Roman" panose="02020603050405020304" pitchFamily="18" charset="0"/>
              </a:rPr>
              <a:t>300</a:t>
            </a:r>
            <a:r>
              <a:rPr lang="uz-Cyrl-UZ" sz="1100" b="1" dirty="0">
                <a:solidFill>
                  <a:srgbClr val="002060"/>
                </a:solidFill>
                <a:cs typeface="Times New Roman" panose="02020603050405020304" pitchFamily="18" charset="0"/>
              </a:rPr>
              <a:t> нафар</a:t>
            </a:r>
            <a:endParaRPr lang="en-US" altLang="en-US" sz="1050" i="1" dirty="0">
              <a:solidFill>
                <a:srgbClr val="002060"/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  <p:sp>
        <p:nvSpPr>
          <p:cNvPr id="296" name="Прямоугольник: скругленные углы 295">
            <a:extLst>
              <a:ext uri="{FF2B5EF4-FFF2-40B4-BE49-F238E27FC236}">
                <a16:creationId xmlns:a16="http://schemas.microsoft.com/office/drawing/2014/main" id="{37B75879-1E7A-4066-B3BE-84877A48D2A0}"/>
              </a:ext>
            </a:extLst>
          </p:cNvPr>
          <p:cNvSpPr/>
          <p:nvPr/>
        </p:nvSpPr>
        <p:spPr>
          <a:xfrm>
            <a:off x="123174" y="5773116"/>
            <a:ext cx="1693941" cy="922458"/>
          </a:xfrm>
          <a:prstGeom prst="roundRect">
            <a:avLst>
              <a:gd name="adj" fmla="val 7847"/>
            </a:avLst>
          </a:prstGeom>
          <a:gradFill flip="none" rotWithShape="1">
            <a:gsLst>
              <a:gs pos="0">
                <a:srgbClr val="7030A0">
                  <a:alpha val="28000"/>
                </a:srgbClr>
              </a:gs>
              <a:gs pos="100000">
                <a:schemeClr val="accent5">
                  <a:alpha val="3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7" name="Прямоугольник: скругленные углы 296">
            <a:extLst>
              <a:ext uri="{FF2B5EF4-FFF2-40B4-BE49-F238E27FC236}">
                <a16:creationId xmlns:a16="http://schemas.microsoft.com/office/drawing/2014/main" id="{7B4C5A58-5850-45D5-8F5A-EC9C17531865}"/>
              </a:ext>
            </a:extLst>
          </p:cNvPr>
          <p:cNvSpPr/>
          <p:nvPr/>
        </p:nvSpPr>
        <p:spPr>
          <a:xfrm>
            <a:off x="190908" y="5823140"/>
            <a:ext cx="86416" cy="798568"/>
          </a:xfrm>
          <a:prstGeom prst="roundRect">
            <a:avLst>
              <a:gd name="adj" fmla="val 50000"/>
            </a:avLst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EA39A62E-277F-4F38-90C4-35E673C93C58}"/>
              </a:ext>
            </a:extLst>
          </p:cNvPr>
          <p:cNvSpPr txBox="1"/>
          <p:nvPr/>
        </p:nvSpPr>
        <p:spPr>
          <a:xfrm>
            <a:off x="355215" y="5744167"/>
            <a:ext cx="1359609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Давлат таъминотидаги </a:t>
            </a:r>
            <a:r>
              <a:rPr kumimoji="0" lang="uz-Cyrl-UZ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оилалар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1802F913-7717-4516-A6D9-866C1C091F93}"/>
              </a:ext>
            </a:extLst>
          </p:cNvPr>
          <p:cNvSpPr txBox="1"/>
          <p:nvPr/>
        </p:nvSpPr>
        <p:spPr>
          <a:xfrm>
            <a:off x="559243" y="6322839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400" i="1" dirty="0">
                <a:solidFill>
                  <a:srgbClr val="C00000"/>
                </a:solidFill>
              </a:rPr>
              <a:t>18,7 </a:t>
            </a:r>
            <a:r>
              <a:rPr lang="uz-Cyrl-UZ" sz="1400" i="1" dirty="0">
                <a:solidFill>
                  <a:srgbClr val="0070C0"/>
                </a:solidFill>
              </a:rPr>
              <a:t>минг</a:t>
            </a:r>
            <a:r>
              <a:rPr lang="en-US" sz="1400" i="1" dirty="0">
                <a:solidFill>
                  <a:srgbClr val="0070C0"/>
                </a:solidFill>
              </a:rPr>
              <a:t> </a:t>
            </a:r>
            <a:endParaRPr lang="ru-RU" sz="1400" i="1" dirty="0">
              <a:solidFill>
                <a:srgbClr val="0070C0"/>
              </a:solidFill>
            </a:endParaRPr>
          </a:p>
        </p:txBody>
      </p:sp>
      <p:grpSp>
        <p:nvGrpSpPr>
          <p:cNvPr id="300" name="Группа 299">
            <a:extLst>
              <a:ext uri="{FF2B5EF4-FFF2-40B4-BE49-F238E27FC236}">
                <a16:creationId xmlns:a16="http://schemas.microsoft.com/office/drawing/2014/main" id="{7FF4830A-9521-41F8-A929-90B37739D51E}"/>
              </a:ext>
            </a:extLst>
          </p:cNvPr>
          <p:cNvGrpSpPr/>
          <p:nvPr/>
        </p:nvGrpSpPr>
        <p:grpSpPr>
          <a:xfrm>
            <a:off x="1963799" y="5757134"/>
            <a:ext cx="7678060" cy="922458"/>
            <a:chOff x="1963814" y="650923"/>
            <a:chExt cx="7678060" cy="922458"/>
          </a:xfrm>
        </p:grpSpPr>
        <p:sp>
          <p:nvSpPr>
            <p:cNvPr id="311" name="Прямоугольник: скругленные углы 310">
              <a:extLst>
                <a:ext uri="{FF2B5EF4-FFF2-40B4-BE49-F238E27FC236}">
                  <a16:creationId xmlns:a16="http://schemas.microsoft.com/office/drawing/2014/main" id="{17AF7FC4-C413-4362-9ACE-F75B70B1EE68}"/>
                </a:ext>
              </a:extLst>
            </p:cNvPr>
            <p:cNvSpPr/>
            <p:nvPr/>
          </p:nvSpPr>
          <p:spPr>
            <a:xfrm>
              <a:off x="7802563" y="650923"/>
              <a:ext cx="1839311" cy="922458"/>
            </a:xfrm>
            <a:prstGeom prst="roundRect">
              <a:avLst>
                <a:gd name="adj" fmla="val 6343"/>
              </a:avLst>
            </a:prstGeom>
            <a:gradFill flip="none" rotWithShape="1">
              <a:gsLst>
                <a:gs pos="0">
                  <a:srgbClr val="7030A0">
                    <a:alpha val="4000"/>
                  </a:srgbClr>
                </a:gs>
                <a:gs pos="100000">
                  <a:schemeClr val="accent5">
                    <a:alpha val="4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0" name="Прямоугольник: скругленные углы 309">
              <a:extLst>
                <a:ext uri="{FF2B5EF4-FFF2-40B4-BE49-F238E27FC236}">
                  <a16:creationId xmlns:a16="http://schemas.microsoft.com/office/drawing/2014/main" id="{464A0C54-9819-48DC-A427-A69A871E0AF9}"/>
                </a:ext>
              </a:extLst>
            </p:cNvPr>
            <p:cNvSpPr/>
            <p:nvPr/>
          </p:nvSpPr>
          <p:spPr>
            <a:xfrm>
              <a:off x="5849964" y="650923"/>
              <a:ext cx="1839311" cy="922458"/>
            </a:xfrm>
            <a:prstGeom prst="roundRect">
              <a:avLst>
                <a:gd name="adj" fmla="val 6343"/>
              </a:avLst>
            </a:prstGeom>
            <a:gradFill flip="none" rotWithShape="1">
              <a:gsLst>
                <a:gs pos="0">
                  <a:srgbClr val="7030A0">
                    <a:alpha val="4000"/>
                  </a:srgbClr>
                </a:gs>
                <a:gs pos="100000">
                  <a:schemeClr val="accent5">
                    <a:alpha val="4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9" name="Прямоугольник: скругленные углы 308">
              <a:extLst>
                <a:ext uri="{FF2B5EF4-FFF2-40B4-BE49-F238E27FC236}">
                  <a16:creationId xmlns:a16="http://schemas.microsoft.com/office/drawing/2014/main" id="{54157377-1783-40FE-99BC-BDECC242F20D}"/>
                </a:ext>
              </a:extLst>
            </p:cNvPr>
            <p:cNvSpPr/>
            <p:nvPr/>
          </p:nvSpPr>
          <p:spPr>
            <a:xfrm>
              <a:off x="3935464" y="650923"/>
              <a:ext cx="1839311" cy="922458"/>
            </a:xfrm>
            <a:prstGeom prst="roundRect">
              <a:avLst>
                <a:gd name="adj" fmla="val 6343"/>
              </a:avLst>
            </a:prstGeom>
            <a:gradFill flip="none" rotWithShape="1">
              <a:gsLst>
                <a:gs pos="0">
                  <a:srgbClr val="7030A0">
                    <a:alpha val="4000"/>
                  </a:srgbClr>
                </a:gs>
                <a:gs pos="100000">
                  <a:schemeClr val="accent5">
                    <a:alpha val="4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1" name="Прямоугольник: скругленные углы 300">
              <a:extLst>
                <a:ext uri="{FF2B5EF4-FFF2-40B4-BE49-F238E27FC236}">
                  <a16:creationId xmlns:a16="http://schemas.microsoft.com/office/drawing/2014/main" id="{FF751F88-E1F2-43B8-9CDD-56149DEC98AA}"/>
                </a:ext>
              </a:extLst>
            </p:cNvPr>
            <p:cNvSpPr/>
            <p:nvPr/>
          </p:nvSpPr>
          <p:spPr>
            <a:xfrm>
              <a:off x="1963814" y="650923"/>
              <a:ext cx="1839311" cy="922458"/>
            </a:xfrm>
            <a:prstGeom prst="roundRect">
              <a:avLst>
                <a:gd name="adj" fmla="val 6343"/>
              </a:avLst>
            </a:prstGeom>
            <a:gradFill flip="none" rotWithShape="1">
              <a:gsLst>
                <a:gs pos="0">
                  <a:srgbClr val="7030A0">
                    <a:alpha val="4000"/>
                  </a:srgbClr>
                </a:gs>
                <a:gs pos="100000">
                  <a:schemeClr val="accent5">
                    <a:alpha val="4000"/>
                  </a:schemeClr>
                </a:gs>
              </a:gsLst>
              <a:lin ang="0" scaled="1"/>
              <a:tileRect/>
            </a:grad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2CA012E3-95CB-4558-829D-8697D0571018}"/>
                </a:ext>
              </a:extLst>
            </p:cNvPr>
            <p:cNvSpPr txBox="1"/>
            <p:nvPr/>
          </p:nvSpPr>
          <p:spPr>
            <a:xfrm>
              <a:off x="2057058" y="685820"/>
              <a:ext cx="1635403" cy="6771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uz-Cyrl-UZ" sz="12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Қуёш панели</a:t>
              </a:r>
              <a:br>
                <a:rPr lang="uz-Cyrl-UZ" sz="14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</a:br>
              <a:r>
                <a:rPr lang="uz-Cyrl-UZ" sz="12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ўрнатиб бериш</a:t>
              </a:r>
              <a:br>
                <a:rPr lang="uz-Cyrl-UZ" sz="1200" dirty="0">
                  <a:solidFill>
                    <a:srgbClr val="002060"/>
                  </a:solidFill>
                  <a:cs typeface="Times New Roman" panose="02020603050405020304" pitchFamily="18" charset="0"/>
                </a:rPr>
              </a:br>
              <a:r>
                <a:rPr lang="uz-Cyrl-UZ" sz="14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1</a:t>
              </a:r>
              <a:r>
                <a:rPr lang="uz-Cyrl-UZ" sz="13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00 </a:t>
              </a:r>
              <a:r>
                <a:rPr lang="uz-Cyrl-UZ" sz="13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та</a:t>
              </a:r>
              <a:endParaRPr kumimoji="0" lang="uz-Cyrl-UZ" sz="1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A942D993-E17D-4365-873A-34A3F83108F2}"/>
                </a:ext>
              </a:extLst>
            </p:cNvPr>
            <p:cNvSpPr txBox="1"/>
            <p:nvPr/>
          </p:nvSpPr>
          <p:spPr>
            <a:xfrm>
              <a:off x="4035938" y="677354"/>
              <a:ext cx="1635403" cy="6771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uz-Cyrl-UZ" sz="12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Фоизсиз кредит </a:t>
              </a:r>
              <a:r>
                <a:rPr lang="uz-Cyrl-UZ" sz="12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ажратиш </a:t>
              </a:r>
              <a:br>
                <a:rPr lang="uz-Cyrl-UZ" sz="14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</a:br>
              <a:r>
                <a:rPr lang="uz-Cyrl-UZ" sz="14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1 200</a:t>
              </a:r>
              <a:r>
                <a:rPr lang="en-US" sz="13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 </a:t>
              </a:r>
              <a:r>
                <a:rPr lang="uz-Cyrl-UZ" sz="13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нафар</a:t>
              </a:r>
              <a:endPara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B4998D55-57B9-404D-BA34-67546882095A}"/>
                </a:ext>
              </a:extLst>
            </p:cNvPr>
            <p:cNvSpPr txBox="1"/>
            <p:nvPr/>
          </p:nvSpPr>
          <p:spPr>
            <a:xfrm>
              <a:off x="5930150" y="659103"/>
              <a:ext cx="1635403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uz-Cyrl-UZ" sz="12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Саховат </a:t>
              </a:r>
              <a:r>
                <a:rPr lang="uz-Cyrl-UZ" sz="12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ва </a:t>
              </a:r>
              <a:r>
                <a:rPr lang="uz-Cyrl-UZ" sz="12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кўмак</a:t>
              </a:r>
              <a:r>
                <a:rPr lang="uz-Cyrl-UZ" sz="12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 ажратиладиган моддий ёрдам</a:t>
              </a:r>
              <a:br>
                <a:rPr lang="uz-Cyrl-UZ" sz="14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</a:br>
              <a:r>
                <a:rPr lang="uz-Cyrl-UZ" sz="14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1 </a:t>
              </a:r>
              <a:r>
                <a:rPr lang="uz-Cyrl-UZ" sz="13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мингта</a:t>
              </a:r>
              <a:endPara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A1C64578-7AB8-4961-A2FD-1B6CD933785E}"/>
                </a:ext>
              </a:extLst>
            </p:cNvPr>
            <p:cNvSpPr txBox="1"/>
            <p:nvPr/>
          </p:nvSpPr>
          <p:spPr>
            <a:xfrm>
              <a:off x="7904796" y="735845"/>
              <a:ext cx="1635403" cy="6617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defRPr/>
              </a:pPr>
              <a:r>
                <a:rPr lang="uz-Cyrl-UZ" sz="12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Легаллаштириш </a:t>
              </a:r>
              <a:r>
                <a:rPr lang="uz-Cyrl-UZ" sz="1200" i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(ижтимоий суғурта)</a:t>
              </a:r>
              <a:br>
                <a:rPr lang="uz-Cyrl-UZ" sz="14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</a:br>
              <a:r>
                <a:rPr lang="uz-Cyrl-UZ" sz="13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19</a:t>
              </a:r>
              <a:r>
                <a:rPr lang="en-US" sz="1300" b="1" dirty="0">
                  <a:solidFill>
                    <a:srgbClr val="C00000"/>
                  </a:solidFill>
                  <a:cs typeface="Times New Roman" panose="02020603050405020304" pitchFamily="18" charset="0"/>
                </a:rPr>
                <a:t> </a:t>
              </a:r>
              <a:r>
                <a:rPr lang="uz-Cyrl-UZ" sz="13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минг</a:t>
              </a:r>
              <a:endParaRPr kumimoji="0" lang="uz-Cyrl-UZ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D164C28-6129-44A0-B7B7-E426F732D047}"/>
              </a:ext>
            </a:extLst>
          </p:cNvPr>
          <p:cNvCxnSpPr/>
          <p:nvPr/>
        </p:nvCxnSpPr>
        <p:spPr>
          <a:xfrm>
            <a:off x="464343" y="1083538"/>
            <a:ext cx="114601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056DFD4B-2281-4E18-A5E8-57AB73D9CD23}"/>
              </a:ext>
            </a:extLst>
          </p:cNvPr>
          <p:cNvSpPr txBox="1"/>
          <p:nvPr/>
        </p:nvSpPr>
        <p:spPr>
          <a:xfrm>
            <a:off x="123171" y="3635776"/>
            <a:ext cx="173360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000" i="1" dirty="0">
                <a:solidFill>
                  <a:srgbClr val="FFC000"/>
                </a:solidFill>
                <a:cs typeface="Times New Roman" panose="02020603050405020304" pitchFamily="18" charset="0"/>
              </a:rPr>
              <a:t>Натижада, </a:t>
            </a:r>
            <a:r>
              <a:rPr lang="uz-Cyrl-UZ" sz="1000" i="1" dirty="0">
                <a:solidFill>
                  <a:schemeClr val="bg1"/>
                </a:solidFill>
                <a:cs typeface="Times New Roman" panose="02020603050405020304" pitchFamily="18" charset="0"/>
              </a:rPr>
              <a:t>мурувват уйларига навбат “</a:t>
            </a:r>
            <a:r>
              <a:rPr lang="uz-Cyrl-UZ" sz="10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ноль</a:t>
            </a:r>
            <a:r>
              <a:rPr lang="uz-Cyrl-UZ" sz="1000" i="1" dirty="0">
                <a:solidFill>
                  <a:schemeClr val="bg1"/>
                </a:solidFill>
                <a:cs typeface="Times New Roman" panose="02020603050405020304" pitchFamily="18" charset="0"/>
              </a:rPr>
              <a:t>” бўлади, </a:t>
            </a:r>
            <a:r>
              <a:rPr lang="uz-Cyrl-UZ" sz="10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10 та </a:t>
            </a:r>
            <a:r>
              <a:rPr lang="uz-Cyrl-UZ" sz="1000" i="1" dirty="0">
                <a:solidFill>
                  <a:schemeClr val="bg1"/>
                </a:solidFill>
                <a:cs typeface="Times New Roman" panose="02020603050405020304" pitchFamily="18" charset="0"/>
              </a:rPr>
              <a:t>бола оилавий муҳитга қайтарилиб муқобил хизмат билан қамраб олинади</a:t>
            </a:r>
            <a:endParaRPr kumimoji="0" lang="uz-Cyrl-UZ" sz="1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18" name="Прямоугольник: скругленные углы 117">
            <a:extLst>
              <a:ext uri="{FF2B5EF4-FFF2-40B4-BE49-F238E27FC236}">
                <a16:creationId xmlns:a16="http://schemas.microsoft.com/office/drawing/2014/main" id="{7129D292-EF77-4CA6-BA28-C63A89A1BBE3}"/>
              </a:ext>
            </a:extLst>
          </p:cNvPr>
          <p:cNvSpPr/>
          <p:nvPr/>
        </p:nvSpPr>
        <p:spPr>
          <a:xfrm>
            <a:off x="8194222" y="5165461"/>
            <a:ext cx="1447637" cy="474587"/>
          </a:xfrm>
          <a:prstGeom prst="roundRect">
            <a:avLst>
              <a:gd name="adj" fmla="val 6343"/>
            </a:avLst>
          </a:prstGeom>
          <a:gradFill flip="none" rotWithShape="1">
            <a:gsLst>
              <a:gs pos="0">
                <a:srgbClr val="7030A0">
                  <a:alpha val="4000"/>
                </a:srgbClr>
              </a:gs>
              <a:gs pos="100000">
                <a:schemeClr val="accent5">
                  <a:alpha val="4000"/>
                </a:schemeClr>
              </a:gs>
            </a:gsLst>
            <a:lin ang="0" scaled="1"/>
            <a:tileRect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B1ACB88-FF1A-4B5C-A819-2A1C2B003108}"/>
              </a:ext>
            </a:extLst>
          </p:cNvPr>
          <p:cNvSpPr txBox="1"/>
          <p:nvPr/>
        </p:nvSpPr>
        <p:spPr>
          <a:xfrm>
            <a:off x="8055661" y="5107966"/>
            <a:ext cx="1712224" cy="5693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000" b="1" dirty="0">
                <a:solidFill>
                  <a:srgbClr val="7030A0"/>
                </a:solidFill>
                <a:cs typeface="Times New Roman" panose="02020603050405020304" pitchFamily="18" charset="0"/>
              </a:rPr>
              <a:t>Фарзандликка олиш  </a:t>
            </a:r>
            <a:r>
              <a:rPr lang="uz-Cyrl-UZ" sz="1000" dirty="0">
                <a:solidFill>
                  <a:srgbClr val="002060"/>
                </a:solidFill>
                <a:cs typeface="Times New Roman" panose="02020603050405020304" pitchFamily="18" charset="0"/>
              </a:rPr>
              <a:t>рақамлаштирилади</a:t>
            </a:r>
            <a:br>
              <a:rPr lang="uz-Cyrl-UZ" sz="105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uz-Cyrl-UZ" sz="1100" b="1" dirty="0">
                <a:solidFill>
                  <a:srgbClr val="C00000"/>
                </a:solidFill>
                <a:cs typeface="Times New Roman" panose="02020603050405020304" pitchFamily="18" charset="0"/>
              </a:rPr>
              <a:t>45</a:t>
            </a:r>
            <a:r>
              <a:rPr lang="uz-Cyrl-UZ" sz="1100" b="1" dirty="0">
                <a:solidFill>
                  <a:srgbClr val="002060"/>
                </a:solidFill>
                <a:cs typeface="Times New Roman" panose="02020603050405020304" pitchFamily="18" charset="0"/>
              </a:rPr>
              <a:t> нафар</a:t>
            </a:r>
            <a:endParaRPr lang="en-US" altLang="en-US" sz="1050" i="1" dirty="0">
              <a:solidFill>
                <a:srgbClr val="002060"/>
              </a:solidFill>
              <a:highlight>
                <a:srgbClr val="FFFF00"/>
              </a:highlight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8E45D5AF-B87F-479B-9B54-F00E65B59C50}"/>
              </a:ext>
            </a:extLst>
          </p:cNvPr>
          <p:cNvSpPr/>
          <p:nvPr/>
        </p:nvSpPr>
        <p:spPr>
          <a:xfrm>
            <a:off x="123171" y="1715628"/>
            <a:ext cx="1693941" cy="851090"/>
          </a:xfrm>
          <a:prstGeom prst="roundRect">
            <a:avLst>
              <a:gd name="adj" fmla="val 6343"/>
            </a:avLst>
          </a:prstGeom>
          <a:gradFill flip="none" rotWithShape="1">
            <a:gsLst>
              <a:gs pos="0">
                <a:srgbClr val="7030A0">
                  <a:alpha val="4000"/>
                </a:srgbClr>
              </a:gs>
              <a:gs pos="100000">
                <a:schemeClr val="accent5">
                  <a:alpha val="4000"/>
                </a:schemeClr>
              </a:gs>
            </a:gsLst>
            <a:lin ang="0" scaled="1"/>
            <a:tileRect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51204FF-04BC-497C-A80A-561E2E16F2B1}"/>
              </a:ext>
            </a:extLst>
          </p:cNvPr>
          <p:cNvSpPr txBox="1"/>
          <p:nvPr/>
        </p:nvSpPr>
        <p:spPr>
          <a:xfrm>
            <a:off x="-7962" y="1699056"/>
            <a:ext cx="1934175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Рухий касалларга </a:t>
            </a:r>
            <a:r>
              <a:rPr lang="uz-Cyrl-UZ" sz="12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васий</a:t>
            </a: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uz-Cyrl-UZ" sz="1200" b="1" dirty="0">
                <a:solidFill>
                  <a:srgbClr val="0070C0"/>
                </a:solidFill>
                <a:cs typeface="Times New Roman" panose="02020603050405020304" pitchFamily="18" charset="0"/>
              </a:rPr>
              <a:t>белгилаш</a:t>
            </a: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ва</a:t>
            </a: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uz-Cyrl-UZ" sz="1200" b="1" dirty="0">
                <a:solidFill>
                  <a:srgbClr val="0070C0"/>
                </a:solidFill>
                <a:cs typeface="Times New Roman" panose="02020603050405020304" pitchFamily="18" charset="0"/>
              </a:rPr>
              <a:t>мониторинг</a:t>
            </a:r>
            <a:r>
              <a:rPr lang="uz-Cyrl-UZ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uz-Cyrl-UZ" sz="1200" dirty="0">
                <a:solidFill>
                  <a:srgbClr val="002060"/>
                </a:solidFill>
                <a:cs typeface="Times New Roman" panose="02020603050405020304" pitchFamily="18" charset="0"/>
              </a:rPr>
              <a:t>қилиш</a:t>
            </a:r>
            <a:br>
              <a:rPr lang="uz-Cyrl-UZ" sz="1400" b="1" dirty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uz-Cyrl-UZ" sz="1400" b="1" dirty="0">
                <a:solidFill>
                  <a:srgbClr val="C00000"/>
                </a:solidFill>
                <a:cs typeface="Times New Roman" panose="02020603050405020304" pitchFamily="18" charset="0"/>
              </a:rPr>
              <a:t>50 </a:t>
            </a:r>
            <a:r>
              <a:rPr lang="uz-Cyrl-UZ" sz="1300" b="1" dirty="0">
                <a:solidFill>
                  <a:srgbClr val="0070C0"/>
                </a:solidFill>
                <a:cs typeface="Times New Roman" panose="02020603050405020304" pitchFamily="18" charset="0"/>
              </a:rPr>
              <a:t>нафар</a:t>
            </a:r>
            <a:endParaRPr kumimoji="0" lang="uz-Cyrl-UZ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37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1562</TotalTime>
  <Words>731</Words>
  <Application>Microsoft Office PowerPoint</Application>
  <PresentationFormat>Лист A4 (210x297 мм)</PresentationFormat>
  <Paragraphs>147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Zavqlibek</dc:creator>
  <cp:lastModifiedBy>Xurshidjon Egamov</cp:lastModifiedBy>
  <cp:revision>244</cp:revision>
  <cp:lastPrinted>2025-12-01T11:35:03Z</cp:lastPrinted>
  <dcterms:created xsi:type="dcterms:W3CDTF">2025-06-18T20:41:00Z</dcterms:created>
  <dcterms:modified xsi:type="dcterms:W3CDTF">2026-02-26T15:43:00Z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2E6864A956B14B89B634AEBDC37F838F_13</vt:lpwstr>
  </property>
  <property fmtid="{D5CDD505-2E9C-101B-9397-08002B2CF9AE}" pid="3" name="KSOProductBuildVer">
    <vt:lpwstr>1049-12.2.0.23155</vt:lpwstr>
  </property>
</Properties>
</file>