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Roboto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8067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128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5F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931" y="1181100"/>
            <a:ext cx="371475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756" y="2362200"/>
            <a:ext cx="3467100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3"/>
          <p:cNvSpPr txBox="1"/>
          <p:nvPr/>
        </p:nvSpPr>
        <p:spPr>
          <a:xfrm>
            <a:off x="9225915" y="6542388"/>
            <a:ext cx="139636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z-Cyrl-UZ" sz="9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Мурожаат учун телефон?</a:t>
            </a:r>
            <a:endParaRPr dirty="0"/>
          </a:p>
        </p:txBody>
      </p:sp>
      <p:pic>
        <p:nvPicPr>
          <p:cNvPr id="116" name="Google Shape;116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6543675"/>
            <a:ext cx="219075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695325" y="6496050"/>
            <a:ext cx="20669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Murojaatingiz</a:t>
            </a:r>
            <a:r>
              <a:rPr lang="en-US" sz="9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biz </a:t>
            </a:r>
            <a:r>
              <a:rPr lang="en-US" sz="9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uchun</a:t>
            </a:r>
            <a:r>
              <a:rPr lang="en-US" sz="9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9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muhim</a:t>
            </a:r>
            <a:r>
              <a:rPr lang="en-US" sz="9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! </a:t>
            </a:r>
            <a:endParaRPr lang="en-US" sz="900" b="0" i="0" u="none" strike="noStrike" cap="none" dirty="0" smtClea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Biz </a:t>
            </a:r>
            <a:r>
              <a:rPr lang="en-US" sz="9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bilan</a:t>
            </a:r>
            <a:r>
              <a:rPr lang="en-US" sz="9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9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bog'laning</a:t>
            </a:r>
            <a:r>
              <a:rPr lang="en-US" sz="9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  <p:sp>
        <p:nvSpPr>
          <p:cNvPr id="119" name="Google Shape;119;p13"/>
          <p:cNvSpPr txBox="1"/>
          <p:nvPr/>
        </p:nvSpPr>
        <p:spPr>
          <a:xfrm>
            <a:off x="3438177" y="6494862"/>
            <a:ext cx="273402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/>
            <a:r>
              <a:rPr lang="en-US" sz="900" b="1" dirty="0" smtClean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900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Chiroqchi</a:t>
            </a:r>
            <a:r>
              <a:rPr lang="en-US" sz="9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900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tmani</a:t>
            </a:r>
            <a:r>
              <a:rPr lang="en-US" sz="9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Xalq</a:t>
            </a:r>
            <a:r>
              <a:rPr lang="en-US" sz="9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qabulxonasi</a:t>
            </a:r>
            <a:r>
              <a:rPr lang="uz-Cyrl-UZ" sz="9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 algn="just"/>
            <a:r>
              <a:rPr lang="en-US" sz="9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900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Chiroqchi</a:t>
            </a:r>
            <a:r>
              <a:rPr lang="en-US" sz="9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900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tumani</a:t>
            </a:r>
            <a:r>
              <a:rPr lang="en-US" sz="9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900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Mustaqillik</a:t>
            </a:r>
            <a:r>
              <a:rPr lang="en-US" sz="9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900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ko‘chasi</a:t>
            </a:r>
            <a:r>
              <a:rPr lang="en-US" sz="9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19-uy</a:t>
            </a:r>
            <a:endParaRPr dirty="0"/>
          </a:p>
        </p:txBody>
      </p:sp>
      <p:pic>
        <p:nvPicPr>
          <p:cNvPr id="120" name="Google Shape;120;p1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83015" y="6543675"/>
            <a:ext cx="1714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5556" y="1901190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/>
          <p:nvPr/>
        </p:nvSpPr>
        <p:spPr>
          <a:xfrm>
            <a:off x="853731" y="2047319"/>
            <a:ext cx="1432560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nn-NO" sz="825" b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Qabul vaqti:</a:t>
            </a:r>
            <a:endParaRPr lang="uz-Cyrl-UZ" sz="825" b="1" dirty="0">
              <a:solidFill>
                <a:srgbClr val="1E293B"/>
              </a:solidFill>
              <a:latin typeface="Roboto"/>
              <a:ea typeface="Roboto"/>
              <a:sym typeface="Roboto"/>
            </a:endParaRPr>
          </a:p>
          <a:p>
            <a:pPr lvl="0" algn="ctr"/>
            <a:r>
              <a:rPr lang="en-US" sz="825" i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Xar</a:t>
            </a:r>
            <a:r>
              <a:rPr lang="en-US" sz="825" i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25" i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haftaning</a:t>
            </a:r>
            <a:r>
              <a:rPr lang="uz-Cyrl-UZ" sz="825" i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</a:p>
          <a:p>
            <a:pPr lvl="0" algn="ctr"/>
            <a:r>
              <a:rPr lang="nn-NO" sz="825" i="1" dirty="0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dushanba kuni</a:t>
            </a:r>
            <a:endParaRPr i="1" dirty="0"/>
          </a:p>
        </p:txBody>
      </p:sp>
      <p:sp>
        <p:nvSpPr>
          <p:cNvPr id="124" name="Google Shape;124;p13"/>
          <p:cNvSpPr txBox="1"/>
          <p:nvPr/>
        </p:nvSpPr>
        <p:spPr>
          <a:xfrm>
            <a:off x="2819691" y="2270225"/>
            <a:ext cx="977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en-US" sz="1000" b="1" dirty="0" err="1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Aloqa</a:t>
            </a:r>
            <a:r>
              <a:rPr lang="en-US" sz="1000" b="1" dirty="0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telefoni</a:t>
            </a:r>
            <a:r>
              <a:rPr lang="uz-Cyrl-UZ" sz="1000" b="1" dirty="0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 algn="ctr"/>
            <a:r>
              <a:rPr lang="en-US" sz="1000" b="1" dirty="0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90-927-08-70</a:t>
            </a:r>
            <a:endParaRPr b="1" dirty="0"/>
          </a:p>
        </p:txBody>
      </p:sp>
      <p:sp>
        <p:nvSpPr>
          <p:cNvPr id="149" name="Google Shape;149;p13"/>
          <p:cNvSpPr txBox="1"/>
          <p:nvPr/>
        </p:nvSpPr>
        <p:spPr>
          <a:xfrm>
            <a:off x="856981" y="1242779"/>
            <a:ext cx="2901876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9916"/>
              </a:lnSpc>
            </a:pPr>
            <a:r>
              <a:rPr lang="en-US" b="1" dirty="0" smtClean="0">
                <a:solidFill>
                  <a:srgbClr val="003366"/>
                </a:solidFill>
                <a:latin typeface="Roboto"/>
                <a:ea typeface="Roboto"/>
                <a:sym typeface="Roboto"/>
              </a:rPr>
              <a:t>XUDOYQULOV BAXODIR XUDOYOROVICH </a:t>
            </a:r>
            <a:endParaRPr sz="1600" dirty="0"/>
          </a:p>
        </p:txBody>
      </p:sp>
      <p:sp>
        <p:nvSpPr>
          <p:cNvPr id="150" name="Google Shape;150;p13"/>
          <p:cNvSpPr txBox="1"/>
          <p:nvPr/>
        </p:nvSpPr>
        <p:spPr>
          <a:xfrm>
            <a:off x="879619" y="1759559"/>
            <a:ext cx="2371725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 smtClean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Chiroqchi</a:t>
            </a:r>
            <a:r>
              <a:rPr lang="en-US" sz="1100" b="1" dirty="0" smtClean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100" b="1" dirty="0" err="1" smtClean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tuman</a:t>
            </a:r>
            <a:r>
              <a:rPr lang="en-US" sz="1100" b="1" dirty="0" smtClean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hokimi</a:t>
            </a:r>
            <a:endParaRPr sz="2000" b="1" dirty="0"/>
          </a:p>
        </p:txBody>
      </p:sp>
      <p:pic>
        <p:nvPicPr>
          <p:cNvPr id="151" name="Google Shape;151;p1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7956" y="2438400"/>
            <a:ext cx="123825" cy="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xmlns="" id="{2D8B60D0-E2E4-4A1C-B90D-004E730CEACA}"/>
              </a:ext>
            </a:extLst>
          </p:cNvPr>
          <p:cNvSpPr/>
          <p:nvPr/>
        </p:nvSpPr>
        <p:spPr>
          <a:xfrm>
            <a:off x="2628997" y="116619"/>
            <a:ext cx="9324716" cy="476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spc="-8" noProof="1">
              <a:solidFill>
                <a:srgbClr val="175D8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9" name="Прямая соединительная линия 188">
            <a:extLst>
              <a:ext uri="{FF2B5EF4-FFF2-40B4-BE49-F238E27FC236}">
                <a16:creationId xmlns:a16="http://schemas.microsoft.com/office/drawing/2014/main" xmlns="" id="{83426F34-00CA-4FCD-AB48-040B02536582}"/>
              </a:ext>
            </a:extLst>
          </p:cNvPr>
          <p:cNvCxnSpPr>
            <a:cxnSpLocks/>
          </p:cNvCxnSpPr>
          <p:nvPr/>
        </p:nvCxnSpPr>
        <p:spPr>
          <a:xfrm>
            <a:off x="238288" y="668877"/>
            <a:ext cx="11715425" cy="0"/>
          </a:xfrm>
          <a:prstGeom prst="line">
            <a:avLst/>
          </a:prstGeom>
          <a:ln w="28575">
            <a:solidFill>
              <a:srgbClr val="1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xmlns="" id="{4FBB4E7F-2C2F-4F95-A9E6-8ECC898B2851}"/>
              </a:ext>
            </a:extLst>
          </p:cNvPr>
          <p:cNvSpPr/>
          <p:nvPr/>
        </p:nvSpPr>
        <p:spPr>
          <a:xfrm>
            <a:off x="2077011" y="129978"/>
            <a:ext cx="9574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I. </a:t>
            </a:r>
            <a:r>
              <a:rPr lang="uz-Cyrl-UZ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МИРИШКОР ТУМАН МАҲАЛЛАЛАР ИХТИСОСЛАШУВИНИ ЧУҚУРЛАШТИРИШ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1" name="Прямоугольник: скругленные верхние углы 55">
            <a:extLst>
              <a:ext uri="{FF2B5EF4-FFF2-40B4-BE49-F238E27FC236}">
                <a16:creationId xmlns:a16="http://schemas.microsoft.com/office/drawing/2014/main" xmlns="" id="{C2007BA2-5890-4CD7-A3B1-3196F2A0E655}"/>
              </a:ext>
            </a:extLst>
          </p:cNvPr>
          <p:cNvSpPr/>
          <p:nvPr/>
        </p:nvSpPr>
        <p:spPr>
          <a:xfrm rot="5400000" flipH="1">
            <a:off x="5772715" y="-5772320"/>
            <a:ext cx="646570" cy="121920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25000">
                <a:srgbClr val="002060"/>
              </a:gs>
              <a:gs pos="93000">
                <a:srgbClr val="0070C0"/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ru-RU" sz="461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Прямоугольник: скругленные верхние углы 55">
            <a:extLst>
              <a:ext uri="{FF2B5EF4-FFF2-40B4-BE49-F238E27FC236}">
                <a16:creationId xmlns:a16="http://schemas.microsoft.com/office/drawing/2014/main" xmlns="" id="{1E58B237-F7A4-4508-AD54-DD3FEB36C1B4}"/>
              </a:ext>
            </a:extLst>
          </p:cNvPr>
          <p:cNvSpPr/>
          <p:nvPr/>
        </p:nvSpPr>
        <p:spPr>
          <a:xfrm rot="5400000" flipH="1">
            <a:off x="5631377" y="-5630982"/>
            <a:ext cx="929245" cy="121920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25000">
                <a:srgbClr val="002060"/>
              </a:gs>
              <a:gs pos="93000">
                <a:srgbClr val="0070C0"/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ru-RU" sz="461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Title 6">
            <a:extLst>
              <a:ext uri="{FF2B5EF4-FFF2-40B4-BE49-F238E27FC236}">
                <a16:creationId xmlns:a16="http://schemas.microsoft.com/office/drawing/2014/main" xmlns="" id="{8FDC5BB1-80D9-46DA-96A0-92D5CDFD07D7}"/>
              </a:ext>
            </a:extLst>
          </p:cNvPr>
          <p:cNvSpPr txBox="1">
            <a:spLocks/>
          </p:cNvSpPr>
          <p:nvPr/>
        </p:nvSpPr>
        <p:spPr>
          <a:xfrm>
            <a:off x="871336" y="173393"/>
            <a:ext cx="2359544" cy="4030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394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999" b="0" kern="1200">
                <a:solidFill>
                  <a:schemeClr val="tx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US" sz="17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CHIROQCHI TUMANI</a:t>
            </a:r>
            <a:r>
              <a:rPr lang="uz-Cyrl-UZ" sz="17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hokimligi</a:t>
            </a:r>
            <a:endParaRPr lang="en-US" sz="1700"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" name="Рисунок 193">
            <a:extLst>
              <a:ext uri="{FF2B5EF4-FFF2-40B4-BE49-F238E27FC236}">
                <a16:creationId xmlns:a16="http://schemas.microsoft.com/office/drawing/2014/main" xmlns="" id="{BEE047C0-ABC7-48C0-913D-5656FD64753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3453"/>
          <a:stretch/>
        </p:blipFill>
        <p:spPr>
          <a:xfrm>
            <a:off x="4794" y="-27898"/>
            <a:ext cx="860675" cy="776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5" name="Прямоугольник 194">
            <a:extLst>
              <a:ext uri="{FF2B5EF4-FFF2-40B4-BE49-F238E27FC236}">
                <a16:creationId xmlns:a16="http://schemas.microsoft.com/office/drawing/2014/main" xmlns="" id="{549DA21B-4BE0-4685-A484-E62EED1A2EAC}"/>
              </a:ext>
            </a:extLst>
          </p:cNvPr>
          <p:cNvSpPr/>
          <p:nvPr/>
        </p:nvSpPr>
        <p:spPr>
          <a:xfrm>
            <a:off x="1449234" y="131376"/>
            <a:ext cx="10361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2" noProof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spc="-12" noProof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spc="-12" noProof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CHIROQCHI TUMANI </a:t>
            </a:r>
            <a:r>
              <a:rPr lang="en-US" sz="1600" b="1" spc="-12" noProof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HOKIMI VA O‘RINBOSARLARI TOMONIDAN</a:t>
            </a:r>
            <a:r>
              <a:rPr lang="uz-Cyrl-UZ" sz="1600" b="1" spc="-12" noProof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12" noProof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TUMAN XALQ      </a:t>
            </a:r>
          </a:p>
          <a:p>
            <a:pPr algn="ctr"/>
            <a:r>
              <a:rPr lang="en-US" sz="1600" b="1" spc="-12" noProof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QABULXONASI</a:t>
            </a:r>
            <a:r>
              <a:rPr lang="uz-Cyrl-UZ" sz="1600" b="1" spc="-12" noProof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spc="-12" noProof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BINOSIDA</a:t>
            </a:r>
            <a:r>
              <a:rPr lang="uz-Cyrl-UZ" sz="1600" b="1" spc="-12" noProof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12" noProof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12" noProof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JISMONIY VA YURIDIK</a:t>
            </a:r>
            <a:r>
              <a:rPr lang="uz-Cyrl-UZ" sz="1600" b="1" spc="-12" noProof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12" noProof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SHAXSLARNI  </a:t>
            </a:r>
          </a:p>
          <a:p>
            <a:pPr algn="ctr"/>
            <a:r>
              <a:rPr lang="en-US" sz="1600" b="1" spc="-12" noProof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QABUL QILISH JADVALI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alendario 3d rendere icona illustrazione con trasparente sfondo,  produttività 21973248 PNG">
            <a:extLst>
              <a:ext uri="{FF2B5EF4-FFF2-40B4-BE49-F238E27FC236}">
                <a16:creationId xmlns:a16="http://schemas.microsoft.com/office/drawing/2014/main" xmlns="" id="{701B23A7-595C-4C39-8EB1-A834564C5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7" y="1881405"/>
            <a:ext cx="806303" cy="8063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апля 1">
            <a:extLst>
              <a:ext uri="{FF2B5EF4-FFF2-40B4-BE49-F238E27FC236}">
                <a16:creationId xmlns:a16="http://schemas.microsoft.com/office/drawing/2014/main" xmlns="" id="{01ACF5F7-66CA-429C-BB2E-4FBBBC5EE54F}"/>
              </a:ext>
            </a:extLst>
          </p:cNvPr>
          <p:cNvSpPr/>
          <p:nvPr/>
        </p:nvSpPr>
        <p:spPr>
          <a:xfrm>
            <a:off x="211745" y="1249680"/>
            <a:ext cx="762000" cy="49339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Прямоугольник 199">
            <a:extLst>
              <a:ext uri="{FF2B5EF4-FFF2-40B4-BE49-F238E27FC236}">
                <a16:creationId xmlns:a16="http://schemas.microsoft.com/office/drawing/2014/main" xmlns="" id="{DF1F79AB-2ED5-44D4-BD19-ABB524D82596}"/>
              </a:ext>
            </a:extLst>
          </p:cNvPr>
          <p:cNvSpPr/>
          <p:nvPr/>
        </p:nvSpPr>
        <p:spPr>
          <a:xfrm>
            <a:off x="414628" y="123765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трубка иконки. Скачать бесплатно иконки трубка">
            <a:extLst>
              <a:ext uri="{FF2B5EF4-FFF2-40B4-BE49-F238E27FC236}">
                <a16:creationId xmlns:a16="http://schemas.microsoft.com/office/drawing/2014/main" xmlns="" id="{4E8DFBCA-FB12-410E-B2E3-1A29907F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42" y="2111301"/>
            <a:ext cx="536649" cy="5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olocation - Locate a Device – Праграмы ў Google Play">
            <a:extLst>
              <a:ext uri="{FF2B5EF4-FFF2-40B4-BE49-F238E27FC236}">
                <a16:creationId xmlns:a16="http://schemas.microsoft.com/office/drawing/2014/main" xmlns="" id="{A9BBE65B-083A-42F9-A1E6-7666BE77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19" y="6446866"/>
            <a:ext cx="382211" cy="38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часы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xmlns="" id="{7B003044-DF90-4805-BB79-37AA8B4E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6471632"/>
            <a:ext cx="320040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Google Shape;119;p13">
            <a:extLst>
              <a:ext uri="{FF2B5EF4-FFF2-40B4-BE49-F238E27FC236}">
                <a16:creationId xmlns:a16="http://schemas.microsoft.com/office/drawing/2014/main" xmlns="" id="{F5A68601-C9F0-49DA-A082-A3D856824A03}"/>
              </a:ext>
            </a:extLst>
          </p:cNvPr>
          <p:cNvSpPr txBox="1"/>
          <p:nvPr/>
        </p:nvSpPr>
        <p:spPr>
          <a:xfrm>
            <a:off x="6630957" y="6502482"/>
            <a:ext cx="20669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/>
            <a:r>
              <a:rPr lang="en-US" sz="9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Qabullar</a:t>
            </a:r>
            <a:r>
              <a:rPr lang="en-US" sz="9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xar</a:t>
            </a:r>
            <a:r>
              <a:rPr lang="en-US" sz="9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hafta</a:t>
            </a:r>
            <a:r>
              <a:rPr lang="en-US" sz="9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900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belgilangan</a:t>
            </a:r>
            <a:r>
              <a:rPr lang="en-US" sz="9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900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kuni</a:t>
            </a:r>
            <a:r>
              <a:rPr lang="en-US" sz="9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uz-Cyrl-UZ" sz="9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just"/>
            <a:r>
              <a:rPr lang="en-US" sz="9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</a:t>
            </a:r>
            <a:r>
              <a:rPr lang="en-US" sz="9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vaqtida</a:t>
            </a:r>
            <a:r>
              <a:rPr lang="en-US" sz="9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o‘tkaziladi</a:t>
            </a:r>
            <a:endParaRPr dirty="0"/>
          </a:p>
        </p:txBody>
      </p:sp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xmlns="" id="{FEDD42A5-6E51-42C3-9F9B-72D2334D2567}"/>
              </a:ext>
            </a:extLst>
          </p:cNvPr>
          <p:cNvSpPr/>
          <p:nvPr/>
        </p:nvSpPr>
        <p:spPr>
          <a:xfrm>
            <a:off x="10645140" y="6476559"/>
            <a:ext cx="1331433" cy="320040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uz-Cyrl-UZ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927-08-70</a:t>
            </a:r>
            <a:endParaRPr lang="ru-RU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2" name="Google Shape;85;p13" descr="image.png">
            <a:extLst>
              <a:ext uri="{FF2B5EF4-FFF2-40B4-BE49-F238E27FC236}">
                <a16:creationId xmlns:a16="http://schemas.microsoft.com/office/drawing/2014/main" xmlns="" id="{180FDDA2-AF3D-4530-8642-614202D448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2787" y="1181100"/>
            <a:ext cx="4135884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95;p13" descr="image.png">
            <a:extLst>
              <a:ext uri="{FF2B5EF4-FFF2-40B4-BE49-F238E27FC236}">
                <a16:creationId xmlns:a16="http://schemas.microsoft.com/office/drawing/2014/main" xmlns="" id="{B44BDF8C-5774-45FE-9632-5BDCEAB4B94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6612" y="2362200"/>
            <a:ext cx="34671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122;p13" descr="image.png">
            <a:extLst>
              <a:ext uri="{FF2B5EF4-FFF2-40B4-BE49-F238E27FC236}">
                <a16:creationId xmlns:a16="http://schemas.microsoft.com/office/drawing/2014/main" xmlns="" id="{9794AAB1-97AF-4774-973A-7F5A7C00BC1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90412" y="2223538"/>
            <a:ext cx="514350" cy="43965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123;p13">
            <a:extLst>
              <a:ext uri="{FF2B5EF4-FFF2-40B4-BE49-F238E27FC236}">
                <a16:creationId xmlns:a16="http://schemas.microsoft.com/office/drawing/2014/main" xmlns="" id="{63D604DB-06B5-4270-8F51-18E0CE4F1CCF}"/>
              </a:ext>
            </a:extLst>
          </p:cNvPr>
          <p:cNvSpPr txBox="1"/>
          <p:nvPr/>
        </p:nvSpPr>
        <p:spPr>
          <a:xfrm>
            <a:off x="4566441" y="2261715"/>
            <a:ext cx="175085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nn-NO" sz="825" b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Qabul vaqti:</a:t>
            </a:r>
            <a:endParaRPr lang="uz-Cyrl-UZ" sz="825" b="1" dirty="0">
              <a:solidFill>
                <a:srgbClr val="1E293B"/>
              </a:solidFill>
              <a:latin typeface="Roboto"/>
              <a:ea typeface="Roboto"/>
              <a:sym typeface="Roboto"/>
            </a:endParaRPr>
          </a:p>
          <a:p>
            <a:pPr lvl="0" algn="ctr"/>
            <a:r>
              <a:rPr lang="en-US" sz="825" i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Xar</a:t>
            </a:r>
            <a:r>
              <a:rPr lang="en-US" sz="825" i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25" i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xaftaning</a:t>
            </a:r>
            <a:r>
              <a:rPr lang="en-US" sz="825" i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25" i="1" dirty="0" err="1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juma</a:t>
            </a:r>
            <a:r>
              <a:rPr lang="en-US" sz="825" i="1" dirty="0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25" i="1" dirty="0" err="1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kuni</a:t>
            </a:r>
            <a:endParaRPr i="1" dirty="0"/>
          </a:p>
        </p:txBody>
      </p:sp>
      <p:sp>
        <p:nvSpPr>
          <p:cNvPr id="216" name="Google Shape;124;p13">
            <a:extLst>
              <a:ext uri="{FF2B5EF4-FFF2-40B4-BE49-F238E27FC236}">
                <a16:creationId xmlns:a16="http://schemas.microsoft.com/office/drawing/2014/main" xmlns="" id="{B2F3E6EC-DE31-4982-81A6-1A93662F409A}"/>
              </a:ext>
            </a:extLst>
          </p:cNvPr>
          <p:cNvSpPr txBox="1"/>
          <p:nvPr/>
        </p:nvSpPr>
        <p:spPr>
          <a:xfrm>
            <a:off x="7082816" y="2394515"/>
            <a:ext cx="977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en-US" sz="1000" b="1" dirty="0" err="1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Aloqa</a:t>
            </a:r>
            <a:r>
              <a:rPr lang="en-US" sz="1000" b="1" dirty="0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telefoni</a:t>
            </a:r>
            <a:r>
              <a:rPr lang="uz-Cyrl-UZ" sz="1000" b="1" dirty="0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 algn="ctr"/>
            <a:r>
              <a:rPr lang="en-US" sz="1000" b="1" dirty="0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97-495-33-99  </a:t>
            </a:r>
            <a:endParaRPr b="1" dirty="0"/>
          </a:p>
        </p:txBody>
      </p:sp>
      <p:sp>
        <p:nvSpPr>
          <p:cNvPr id="217" name="Google Shape;149;p13">
            <a:extLst>
              <a:ext uri="{FF2B5EF4-FFF2-40B4-BE49-F238E27FC236}">
                <a16:creationId xmlns:a16="http://schemas.microsoft.com/office/drawing/2014/main" xmlns="" id="{92F5CBA2-7B3C-4EB7-B394-C12EEA150D48}"/>
              </a:ext>
            </a:extLst>
          </p:cNvPr>
          <p:cNvSpPr txBox="1"/>
          <p:nvPr/>
        </p:nvSpPr>
        <p:spPr>
          <a:xfrm>
            <a:off x="4909963" y="1207267"/>
            <a:ext cx="2614871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9916"/>
              </a:lnSpc>
            </a:pPr>
            <a:r>
              <a:rPr lang="en-US" b="1" dirty="0" smtClean="0">
                <a:solidFill>
                  <a:srgbClr val="003366"/>
                </a:solidFill>
                <a:latin typeface="Roboto"/>
                <a:ea typeface="Roboto"/>
                <a:sym typeface="Roboto"/>
              </a:rPr>
              <a:t>JOVLIYEV SARVAR </a:t>
            </a:r>
          </a:p>
          <a:p>
            <a:pPr lvl="0" algn="ctr">
              <a:lnSpc>
                <a:spcPct val="119916"/>
              </a:lnSpc>
            </a:pPr>
            <a:r>
              <a:rPr lang="en-US" b="1" dirty="0" smtClean="0">
                <a:solidFill>
                  <a:srgbClr val="003366"/>
                </a:solidFill>
                <a:latin typeface="Roboto"/>
                <a:ea typeface="Roboto"/>
                <a:sym typeface="Roboto"/>
              </a:rPr>
              <a:t>ORIPOVICH</a:t>
            </a:r>
            <a:endParaRPr sz="1600" dirty="0"/>
          </a:p>
        </p:txBody>
      </p:sp>
      <p:sp>
        <p:nvSpPr>
          <p:cNvPr id="218" name="Google Shape;150;p13">
            <a:extLst>
              <a:ext uri="{FF2B5EF4-FFF2-40B4-BE49-F238E27FC236}">
                <a16:creationId xmlns:a16="http://schemas.microsoft.com/office/drawing/2014/main" xmlns="" id="{EAEA6133-2723-4E66-9A60-32AA29BD98C4}"/>
              </a:ext>
            </a:extLst>
          </p:cNvPr>
          <p:cNvSpPr txBox="1"/>
          <p:nvPr/>
        </p:nvSpPr>
        <p:spPr>
          <a:xfrm>
            <a:off x="4039978" y="1670779"/>
            <a:ext cx="4059683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uz-Cyrl-UZ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 smtClean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Chiroqchi</a:t>
            </a:r>
            <a:r>
              <a:rPr lang="en-US" sz="1000" b="1" dirty="0" smtClean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 smtClean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tuman</a:t>
            </a:r>
            <a:r>
              <a:rPr lang="en-US" sz="1000" b="1" dirty="0" smtClean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hokimining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moliya-iqtisod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vakambag‘allikni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qisqartirish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bo‘yicha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birinchi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o‘rinbosari-tuman</a:t>
            </a:r>
            <a:endParaRPr lang="uz-Cyrl-UZ" sz="1000" b="1" dirty="0">
              <a:solidFill>
                <a:srgbClr val="475569"/>
              </a:solidFill>
              <a:latin typeface="Roboto"/>
              <a:ea typeface="Roboto"/>
              <a:sym typeface="Roboto"/>
            </a:endParaRPr>
          </a:p>
          <a:p>
            <a:pPr lvl="0" algn="ctr">
              <a:lnSpc>
                <a:spcPct val="130000"/>
              </a:lnSpc>
            </a:pP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iqtisodiyot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va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moliya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bo‘limi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boshlig‘i</a:t>
            </a:r>
            <a:endParaRPr sz="1000" b="1" dirty="0"/>
          </a:p>
        </p:txBody>
      </p:sp>
      <p:pic>
        <p:nvPicPr>
          <p:cNvPr id="219" name="Google Shape;151;p13" descr="image.png">
            <a:extLst>
              <a:ext uri="{FF2B5EF4-FFF2-40B4-BE49-F238E27FC236}">
                <a16:creationId xmlns:a16="http://schemas.microsoft.com/office/drawing/2014/main" xmlns="" id="{B5DB4569-233E-4BA8-808A-F0BAD482E71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42812" y="2438400"/>
            <a:ext cx="123825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Picture 2" descr="calendario 3d rendere icona illustrazione con trasparente sfondo,  produttività 21973248 PNG">
            <a:extLst>
              <a:ext uri="{FF2B5EF4-FFF2-40B4-BE49-F238E27FC236}">
                <a16:creationId xmlns:a16="http://schemas.microsoft.com/office/drawing/2014/main" xmlns="" id="{3248D0DA-7EAE-4E83-9414-E82D1E2B0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58" y="2155694"/>
            <a:ext cx="576407" cy="5764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Капля 220">
            <a:extLst>
              <a:ext uri="{FF2B5EF4-FFF2-40B4-BE49-F238E27FC236}">
                <a16:creationId xmlns:a16="http://schemas.microsoft.com/office/drawing/2014/main" xmlns="" id="{14911720-8D61-4252-809A-CC12C22AB9D1}"/>
              </a:ext>
            </a:extLst>
          </p:cNvPr>
          <p:cNvSpPr/>
          <p:nvPr/>
        </p:nvSpPr>
        <p:spPr>
          <a:xfrm>
            <a:off x="3986601" y="1249681"/>
            <a:ext cx="570291" cy="4496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Прямоугольник 221">
            <a:extLst>
              <a:ext uri="{FF2B5EF4-FFF2-40B4-BE49-F238E27FC236}">
                <a16:creationId xmlns:a16="http://schemas.microsoft.com/office/drawing/2014/main" xmlns="" id="{18A276A6-9E4B-42C7-8042-D14A3923449A}"/>
              </a:ext>
            </a:extLst>
          </p:cNvPr>
          <p:cNvSpPr/>
          <p:nvPr/>
        </p:nvSpPr>
        <p:spPr>
          <a:xfrm>
            <a:off x="4118460" y="123765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3" name="Picture 4" descr="трубка иконки. Скачать бесплатно иконки трубка">
            <a:extLst>
              <a:ext uri="{FF2B5EF4-FFF2-40B4-BE49-F238E27FC236}">
                <a16:creationId xmlns:a16="http://schemas.microsoft.com/office/drawing/2014/main" xmlns="" id="{C56E86D2-447B-429D-8B82-0F226673E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62" y="2339088"/>
            <a:ext cx="397641" cy="39764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Google Shape;85;p13" descr="image.png">
            <a:extLst>
              <a:ext uri="{FF2B5EF4-FFF2-40B4-BE49-F238E27FC236}">
                <a16:creationId xmlns:a16="http://schemas.microsoft.com/office/drawing/2014/main" xmlns="" id="{96C2BD93-CE85-4D26-BE29-B2372C3632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7251" y="1200330"/>
            <a:ext cx="3834502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95;p13" descr="image.png">
            <a:extLst>
              <a:ext uri="{FF2B5EF4-FFF2-40B4-BE49-F238E27FC236}">
                <a16:creationId xmlns:a16="http://schemas.microsoft.com/office/drawing/2014/main" xmlns="" id="{A1D5B5D7-20DB-45F0-B835-FE921E77E65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2868" y="2381430"/>
            <a:ext cx="3417193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122;p13" descr="image.png">
            <a:extLst>
              <a:ext uri="{FF2B5EF4-FFF2-40B4-BE49-F238E27FC236}">
                <a16:creationId xmlns:a16="http://schemas.microsoft.com/office/drawing/2014/main" xmlns="" id="{A37989E9-A605-41BC-94D7-5BD743100CE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97573" y="2225012"/>
            <a:ext cx="514350" cy="43965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123;p13">
            <a:extLst>
              <a:ext uri="{FF2B5EF4-FFF2-40B4-BE49-F238E27FC236}">
                <a16:creationId xmlns:a16="http://schemas.microsoft.com/office/drawing/2014/main" xmlns="" id="{1EEE5B9F-704E-4344-9E45-210F47F97AB1}"/>
              </a:ext>
            </a:extLst>
          </p:cNvPr>
          <p:cNvSpPr txBox="1"/>
          <p:nvPr/>
        </p:nvSpPr>
        <p:spPr>
          <a:xfrm>
            <a:off x="8414833" y="2332881"/>
            <a:ext cx="1411939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nn-NO" sz="825" b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Qabul vaqti:</a:t>
            </a:r>
            <a:endParaRPr lang="uz-Cyrl-UZ" sz="825" b="1" dirty="0">
              <a:solidFill>
                <a:srgbClr val="1E293B"/>
              </a:solidFill>
              <a:latin typeface="Roboto"/>
              <a:ea typeface="Roboto"/>
              <a:sym typeface="Roboto"/>
            </a:endParaRPr>
          </a:p>
          <a:p>
            <a:pPr lvl="0" algn="ctr"/>
            <a:r>
              <a:rPr lang="en-US" sz="825" i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Xar</a:t>
            </a:r>
            <a:r>
              <a:rPr lang="en-US" sz="825" i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25" i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haftaning</a:t>
            </a:r>
            <a:r>
              <a:rPr lang="uz-Cyrl-UZ" sz="825" i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</a:p>
          <a:p>
            <a:pPr lvl="0" algn="ctr"/>
            <a:r>
              <a:rPr lang="en-US" sz="825" i="1" dirty="0" err="1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Chorshanba</a:t>
            </a:r>
            <a:r>
              <a:rPr lang="en-US" sz="825" i="1" dirty="0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25" i="1" dirty="0" err="1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kuni</a:t>
            </a:r>
            <a:endParaRPr i="1" dirty="0"/>
          </a:p>
        </p:txBody>
      </p:sp>
      <p:sp>
        <p:nvSpPr>
          <p:cNvPr id="228" name="Google Shape;124;p13">
            <a:extLst>
              <a:ext uri="{FF2B5EF4-FFF2-40B4-BE49-F238E27FC236}">
                <a16:creationId xmlns:a16="http://schemas.microsoft.com/office/drawing/2014/main" xmlns="" id="{B207AE1E-BD9C-4317-AD7C-F65DDD48097D}"/>
              </a:ext>
            </a:extLst>
          </p:cNvPr>
          <p:cNvSpPr txBox="1"/>
          <p:nvPr/>
        </p:nvSpPr>
        <p:spPr>
          <a:xfrm>
            <a:off x="11173233" y="2395989"/>
            <a:ext cx="9631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en-US" sz="1000" b="1" dirty="0" err="1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Aloqa</a:t>
            </a:r>
            <a:r>
              <a:rPr lang="en-US" sz="1000" b="1" dirty="0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telefoni</a:t>
            </a:r>
            <a:r>
              <a:rPr lang="uz-Cyrl-UZ" sz="1000" b="1" dirty="0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 algn="ctr"/>
            <a:r>
              <a:rPr lang="en-US" sz="1000" b="1" dirty="0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77-219-91-00</a:t>
            </a:r>
            <a:endParaRPr b="1" dirty="0"/>
          </a:p>
        </p:txBody>
      </p:sp>
      <p:sp>
        <p:nvSpPr>
          <p:cNvPr id="229" name="Google Shape;149;p13">
            <a:extLst>
              <a:ext uri="{FF2B5EF4-FFF2-40B4-BE49-F238E27FC236}">
                <a16:creationId xmlns:a16="http://schemas.microsoft.com/office/drawing/2014/main" xmlns="" id="{2BA112E1-54D9-4DF1-A6E8-217D5FA50350}"/>
              </a:ext>
            </a:extLst>
          </p:cNvPr>
          <p:cNvSpPr txBox="1"/>
          <p:nvPr/>
        </p:nvSpPr>
        <p:spPr>
          <a:xfrm>
            <a:off x="9023953" y="1253131"/>
            <a:ext cx="2577231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9916"/>
              </a:lnSpc>
            </a:pPr>
            <a:r>
              <a:rPr lang="en-US" b="1" dirty="0" smtClean="0">
                <a:solidFill>
                  <a:srgbClr val="003366"/>
                </a:solidFill>
                <a:latin typeface="Roboto"/>
                <a:ea typeface="Roboto"/>
                <a:cs typeface="Roboto"/>
                <a:sym typeface="Roboto"/>
              </a:rPr>
              <a:t>NORQOBILOV BOYQOBIL XOLBOY O’G’LI</a:t>
            </a:r>
            <a:endParaRPr sz="1600" dirty="0"/>
          </a:p>
        </p:txBody>
      </p:sp>
      <p:sp>
        <p:nvSpPr>
          <p:cNvPr id="230" name="Google Shape;150;p13">
            <a:extLst>
              <a:ext uri="{FF2B5EF4-FFF2-40B4-BE49-F238E27FC236}">
                <a16:creationId xmlns:a16="http://schemas.microsoft.com/office/drawing/2014/main" xmlns="" id="{D964FE94-1CE4-4853-94B4-C248A5B32B50}"/>
              </a:ext>
            </a:extLst>
          </p:cNvPr>
          <p:cNvSpPr txBox="1"/>
          <p:nvPr/>
        </p:nvSpPr>
        <p:spPr>
          <a:xfrm>
            <a:off x="8366427" y="1743277"/>
            <a:ext cx="3735325" cy="64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uz-Cyrl-UZ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Chiroqchi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tumani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hokimining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qurilish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, </a:t>
            </a: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to‘siqlarsiz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muhit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yaratish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, </a:t>
            </a:r>
            <a:endParaRPr lang="uz-Cyrl-UZ" sz="800" b="1" dirty="0">
              <a:solidFill>
                <a:srgbClr val="475569"/>
              </a:solidFill>
              <a:latin typeface="Roboto"/>
              <a:ea typeface="Roboto"/>
              <a:sym typeface="Roboto"/>
            </a:endParaRPr>
          </a:p>
          <a:p>
            <a:pPr lvl="0" algn="ctr">
              <a:lnSpc>
                <a:spcPct val="130000"/>
              </a:lnSpc>
            </a:pP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kommunikatsiyalar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, </a:t>
            </a: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kommunal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xo‘jalik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  </a:t>
            </a: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va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ekologiya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ko‘kalamzorlashtirish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endParaRPr lang="uz-Cyrl-UZ" sz="800" b="1" dirty="0">
              <a:solidFill>
                <a:srgbClr val="475569"/>
              </a:solidFill>
              <a:latin typeface="Roboto"/>
              <a:ea typeface="Roboto"/>
              <a:sym typeface="Roboto"/>
            </a:endParaRPr>
          </a:p>
          <a:p>
            <a:pPr lvl="0" algn="ctr">
              <a:lnSpc>
                <a:spcPct val="130000"/>
              </a:lnSpc>
            </a:pP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masalalari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bo‘yicha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o‘rinbosari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– </a:t>
            </a: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tuman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obodonlashtirish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endParaRPr lang="uz-Cyrl-UZ" sz="800" b="1" dirty="0">
              <a:solidFill>
                <a:srgbClr val="475569"/>
              </a:solidFill>
              <a:latin typeface="Roboto"/>
              <a:ea typeface="Roboto"/>
              <a:sym typeface="Roboto"/>
            </a:endParaRPr>
          </a:p>
          <a:p>
            <a:pPr lvl="0" algn="ctr">
              <a:lnSpc>
                <a:spcPct val="130000"/>
              </a:lnSpc>
            </a:pP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boshqarmasi</a:t>
            </a:r>
            <a:r>
              <a:rPr lang="en-US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boshlig‘i</a:t>
            </a:r>
            <a:endParaRPr sz="800" b="1" dirty="0"/>
          </a:p>
        </p:txBody>
      </p:sp>
      <p:pic>
        <p:nvPicPr>
          <p:cNvPr id="231" name="Google Shape;151;p13" descr="image.png">
            <a:extLst>
              <a:ext uri="{FF2B5EF4-FFF2-40B4-BE49-F238E27FC236}">
                <a16:creationId xmlns:a16="http://schemas.microsoft.com/office/drawing/2014/main" xmlns="" id="{C62EED67-1176-40A7-8880-D2AAF174F56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49973" y="2439874"/>
            <a:ext cx="123825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Picture 2" descr="calendario 3d rendere icona illustrazione con trasparente sfondo,  produttività 21973248 PNG">
            <a:extLst>
              <a:ext uri="{FF2B5EF4-FFF2-40B4-BE49-F238E27FC236}">
                <a16:creationId xmlns:a16="http://schemas.microsoft.com/office/drawing/2014/main" xmlns="" id="{D52CC839-52A6-4BB3-858B-05DCB1986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67" y="2218079"/>
            <a:ext cx="479984" cy="479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" name="Капля 232">
            <a:extLst>
              <a:ext uri="{FF2B5EF4-FFF2-40B4-BE49-F238E27FC236}">
                <a16:creationId xmlns:a16="http://schemas.microsoft.com/office/drawing/2014/main" xmlns="" id="{46F1E927-C63F-4F76-ACDB-859AACEBAF03}"/>
              </a:ext>
            </a:extLst>
          </p:cNvPr>
          <p:cNvSpPr/>
          <p:nvPr/>
        </p:nvSpPr>
        <p:spPr>
          <a:xfrm>
            <a:off x="8366428" y="1225492"/>
            <a:ext cx="570291" cy="4496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Прямоугольник 233">
            <a:extLst>
              <a:ext uri="{FF2B5EF4-FFF2-40B4-BE49-F238E27FC236}">
                <a16:creationId xmlns:a16="http://schemas.microsoft.com/office/drawing/2014/main" xmlns="" id="{1AB882EB-6A76-4EEF-A0ED-4EE7AF9DC948}"/>
              </a:ext>
            </a:extLst>
          </p:cNvPr>
          <p:cNvSpPr/>
          <p:nvPr/>
        </p:nvSpPr>
        <p:spPr>
          <a:xfrm>
            <a:off x="7653263" y="125688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5" name="Picture 4" descr="трубка иконки. Скачать бесплатно иконки трубка">
            <a:extLst>
              <a:ext uri="{FF2B5EF4-FFF2-40B4-BE49-F238E27FC236}">
                <a16:creationId xmlns:a16="http://schemas.microsoft.com/office/drawing/2014/main" xmlns="" id="{64DB213F-601C-406B-A0C2-C62DFC05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129" y="2243528"/>
            <a:ext cx="330052" cy="33487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" name="Прямоугольник 259">
            <a:extLst>
              <a:ext uri="{FF2B5EF4-FFF2-40B4-BE49-F238E27FC236}">
                <a16:creationId xmlns:a16="http://schemas.microsoft.com/office/drawing/2014/main" xmlns="" id="{B16B8AC1-A59B-4808-B88D-8656B740999E}"/>
              </a:ext>
            </a:extLst>
          </p:cNvPr>
          <p:cNvSpPr/>
          <p:nvPr/>
        </p:nvSpPr>
        <p:spPr>
          <a:xfrm>
            <a:off x="8496641" y="1221377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1" name="Google Shape;123;p13">
            <a:extLst>
              <a:ext uri="{FF2B5EF4-FFF2-40B4-BE49-F238E27FC236}">
                <a16:creationId xmlns:a16="http://schemas.microsoft.com/office/drawing/2014/main" xmlns="" id="{1C811511-AF46-4700-B3AE-8D56F824F25B}"/>
              </a:ext>
            </a:extLst>
          </p:cNvPr>
          <p:cNvSpPr txBox="1"/>
          <p:nvPr/>
        </p:nvSpPr>
        <p:spPr>
          <a:xfrm>
            <a:off x="855039" y="2559885"/>
            <a:ext cx="1432560" cy="12695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en-US" sz="825" b="1" dirty="0" err="1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Soat</a:t>
            </a:r>
            <a:r>
              <a:rPr lang="en-US" sz="825" b="1" dirty="0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09-00 dan:11-00 </a:t>
            </a:r>
            <a:r>
              <a:rPr lang="en-US" sz="825" b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gacha</a:t>
            </a:r>
            <a:endParaRPr i="1" dirty="0"/>
          </a:p>
        </p:txBody>
      </p:sp>
      <p:sp>
        <p:nvSpPr>
          <p:cNvPr id="262" name="Google Shape;123;p13">
            <a:extLst>
              <a:ext uri="{FF2B5EF4-FFF2-40B4-BE49-F238E27FC236}">
                <a16:creationId xmlns:a16="http://schemas.microsoft.com/office/drawing/2014/main" xmlns="" id="{292B3030-7767-4EA6-A214-2E9ACD0CA8FD}"/>
              </a:ext>
            </a:extLst>
          </p:cNvPr>
          <p:cNvSpPr txBox="1"/>
          <p:nvPr/>
        </p:nvSpPr>
        <p:spPr>
          <a:xfrm>
            <a:off x="5163030" y="2579014"/>
            <a:ext cx="1432560" cy="12695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en-US" sz="825" b="1" dirty="0" err="1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Soat</a:t>
            </a:r>
            <a:r>
              <a:rPr lang="en-US" sz="825" b="1" dirty="0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09-00 dan:11-00 </a:t>
            </a:r>
            <a:r>
              <a:rPr lang="en-US" sz="825" b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gaca</a:t>
            </a:r>
            <a:endParaRPr i="1" dirty="0"/>
          </a:p>
        </p:txBody>
      </p:sp>
      <p:pic>
        <p:nvPicPr>
          <p:cNvPr id="264" name="Google Shape;85;p13" descr="image.png">
            <a:extLst>
              <a:ext uri="{FF2B5EF4-FFF2-40B4-BE49-F238E27FC236}">
                <a16:creationId xmlns:a16="http://schemas.microsoft.com/office/drawing/2014/main" xmlns="" id="{6796407D-AB60-471B-B6F1-353D01AF28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920" y="2898849"/>
            <a:ext cx="3731761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95;p13" descr="image.png">
            <a:extLst>
              <a:ext uri="{FF2B5EF4-FFF2-40B4-BE49-F238E27FC236}">
                <a16:creationId xmlns:a16="http://schemas.microsoft.com/office/drawing/2014/main" xmlns="" id="{925CB26B-3C9E-44E7-AB33-927CBD92892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438" y="4079949"/>
            <a:ext cx="3417193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122;p13" descr="image.png">
            <a:extLst>
              <a:ext uri="{FF2B5EF4-FFF2-40B4-BE49-F238E27FC236}">
                <a16:creationId xmlns:a16="http://schemas.microsoft.com/office/drawing/2014/main" xmlns="" id="{CC4A77EC-B9BB-43EF-B6F4-186513CF99D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1143" y="3923531"/>
            <a:ext cx="514350" cy="43965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123;p13">
            <a:extLst>
              <a:ext uri="{FF2B5EF4-FFF2-40B4-BE49-F238E27FC236}">
                <a16:creationId xmlns:a16="http://schemas.microsoft.com/office/drawing/2014/main" xmlns="" id="{4F08E09B-F744-4F3C-8622-F2334FCC4873}"/>
              </a:ext>
            </a:extLst>
          </p:cNvPr>
          <p:cNvSpPr txBox="1"/>
          <p:nvPr/>
        </p:nvSpPr>
        <p:spPr>
          <a:xfrm>
            <a:off x="318403" y="4031400"/>
            <a:ext cx="1411939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nn-NO" sz="825" b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Qabul vaqti:</a:t>
            </a:r>
            <a:endParaRPr lang="uz-Cyrl-UZ" sz="825" b="1" dirty="0">
              <a:solidFill>
                <a:srgbClr val="1E293B"/>
              </a:solidFill>
              <a:latin typeface="Roboto"/>
              <a:ea typeface="Roboto"/>
              <a:sym typeface="Roboto"/>
            </a:endParaRPr>
          </a:p>
          <a:p>
            <a:pPr lvl="0" algn="ctr"/>
            <a:r>
              <a:rPr lang="en-US" sz="825" i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Xar</a:t>
            </a:r>
            <a:r>
              <a:rPr lang="en-US" sz="825" i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25" i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haftaning</a:t>
            </a:r>
            <a:r>
              <a:rPr lang="uz-Cyrl-UZ" sz="825" i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</a:p>
          <a:p>
            <a:pPr lvl="0" algn="ctr"/>
            <a:r>
              <a:rPr lang="en-US" sz="825" i="1" dirty="0" err="1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Seshanba</a:t>
            </a:r>
            <a:r>
              <a:rPr lang="en-US" sz="825" i="1" dirty="0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25" i="1" dirty="0" err="1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kuni</a:t>
            </a:r>
            <a:endParaRPr i="1" dirty="0"/>
          </a:p>
        </p:txBody>
      </p:sp>
      <p:sp>
        <p:nvSpPr>
          <p:cNvPr id="268" name="Google Shape;124;p13">
            <a:extLst>
              <a:ext uri="{FF2B5EF4-FFF2-40B4-BE49-F238E27FC236}">
                <a16:creationId xmlns:a16="http://schemas.microsoft.com/office/drawing/2014/main" xmlns="" id="{1EAD9C1E-3CBD-477F-85EC-9D5453FE837E}"/>
              </a:ext>
            </a:extLst>
          </p:cNvPr>
          <p:cNvSpPr txBox="1"/>
          <p:nvPr/>
        </p:nvSpPr>
        <p:spPr>
          <a:xfrm>
            <a:off x="2952511" y="4121142"/>
            <a:ext cx="9631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en-US" sz="1000" b="1" dirty="0" err="1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Aloqa</a:t>
            </a:r>
            <a:r>
              <a:rPr lang="en-US" sz="1000" b="1" dirty="0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telefoni</a:t>
            </a:r>
            <a:r>
              <a:rPr lang="uz-Cyrl-UZ" sz="1000" b="1" dirty="0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 algn="ctr"/>
            <a:r>
              <a:rPr lang="en-US" sz="1000" b="1" dirty="0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90-444-21-29</a:t>
            </a:r>
            <a:endParaRPr b="1" dirty="0"/>
          </a:p>
        </p:txBody>
      </p:sp>
      <p:sp>
        <p:nvSpPr>
          <p:cNvPr id="269" name="Google Shape;149;p13">
            <a:extLst>
              <a:ext uri="{FF2B5EF4-FFF2-40B4-BE49-F238E27FC236}">
                <a16:creationId xmlns:a16="http://schemas.microsoft.com/office/drawing/2014/main" xmlns="" id="{FDED8414-1B79-4F1A-9656-3A9D835AB4C0}"/>
              </a:ext>
            </a:extLst>
          </p:cNvPr>
          <p:cNvSpPr txBox="1"/>
          <p:nvPr/>
        </p:nvSpPr>
        <p:spPr>
          <a:xfrm>
            <a:off x="927523" y="2951650"/>
            <a:ext cx="2577231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9916"/>
              </a:lnSpc>
            </a:pPr>
            <a:r>
              <a:rPr lang="en-US" b="1" dirty="0" smtClean="0">
                <a:solidFill>
                  <a:srgbClr val="003366"/>
                </a:solidFill>
                <a:latin typeface="Roboto"/>
                <a:ea typeface="Roboto"/>
                <a:sym typeface="Roboto"/>
              </a:rPr>
              <a:t>TURDIYEV FARRUX ABDULLAYEVICH</a:t>
            </a:r>
            <a:endParaRPr sz="1600" dirty="0"/>
          </a:p>
        </p:txBody>
      </p:sp>
      <p:sp>
        <p:nvSpPr>
          <p:cNvPr id="270" name="Google Shape;150;p13">
            <a:extLst>
              <a:ext uri="{FF2B5EF4-FFF2-40B4-BE49-F238E27FC236}">
                <a16:creationId xmlns:a16="http://schemas.microsoft.com/office/drawing/2014/main" xmlns="" id="{1F74CC79-A108-4DC3-9C21-D1F2E2137394}"/>
              </a:ext>
            </a:extLst>
          </p:cNvPr>
          <p:cNvSpPr txBox="1"/>
          <p:nvPr/>
        </p:nvSpPr>
        <p:spPr>
          <a:xfrm>
            <a:off x="269997" y="3441796"/>
            <a:ext cx="366606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uz-Cyrl-UZ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Chiroqchi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tumani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hokimining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yoshlar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siyosati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,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ijtimoiy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rivojlantirish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va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ma’naviy-ma’rifiy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ishlar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endParaRPr lang="uz-Cyrl-UZ" sz="1000" b="1" dirty="0">
              <a:solidFill>
                <a:srgbClr val="475569"/>
              </a:solidFill>
              <a:latin typeface="Roboto"/>
              <a:ea typeface="Roboto"/>
              <a:sym typeface="Roboto"/>
            </a:endParaRPr>
          </a:p>
          <a:p>
            <a:pPr lvl="0" algn="ctr">
              <a:lnSpc>
                <a:spcPct val="130000"/>
              </a:lnSpc>
            </a:pP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bo‘yicha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o‘rinbosari</a:t>
            </a:r>
            <a:endParaRPr sz="1000" b="1" dirty="0"/>
          </a:p>
        </p:txBody>
      </p:sp>
      <p:pic>
        <p:nvPicPr>
          <p:cNvPr id="271" name="Google Shape;151;p13" descr="image.png">
            <a:extLst>
              <a:ext uri="{FF2B5EF4-FFF2-40B4-BE49-F238E27FC236}">
                <a16:creationId xmlns:a16="http://schemas.microsoft.com/office/drawing/2014/main" xmlns="" id="{80F3AC24-F752-4E58-8112-5455AC1F5C6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3543" y="4138393"/>
            <a:ext cx="123825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Picture 2" descr="calendario 3d rendere icona illustrazione con trasparente sfondo,  produttività 21973248 PNG">
            <a:extLst>
              <a:ext uri="{FF2B5EF4-FFF2-40B4-BE49-F238E27FC236}">
                <a16:creationId xmlns:a16="http://schemas.microsoft.com/office/drawing/2014/main" xmlns="" id="{CEABC8D5-DAC2-40AB-9A25-E13026105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7" y="3916598"/>
            <a:ext cx="479984" cy="479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" name="Капля 272">
            <a:extLst>
              <a:ext uri="{FF2B5EF4-FFF2-40B4-BE49-F238E27FC236}">
                <a16:creationId xmlns:a16="http://schemas.microsoft.com/office/drawing/2014/main" xmlns="" id="{B42E627E-464C-4356-BDA6-C842A40B3197}"/>
              </a:ext>
            </a:extLst>
          </p:cNvPr>
          <p:cNvSpPr/>
          <p:nvPr/>
        </p:nvSpPr>
        <p:spPr>
          <a:xfrm>
            <a:off x="269998" y="2924011"/>
            <a:ext cx="570291" cy="4496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4" name="Picture 4" descr="трубка иконки. Скачать бесплатно иконки трубка">
            <a:extLst>
              <a:ext uri="{FF2B5EF4-FFF2-40B4-BE49-F238E27FC236}">
                <a16:creationId xmlns:a16="http://schemas.microsoft.com/office/drawing/2014/main" xmlns="" id="{CD26561E-5057-4381-81DD-AC6922DC9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65" y="3888779"/>
            <a:ext cx="330052" cy="33487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" name="Прямоугольник 274">
            <a:extLst>
              <a:ext uri="{FF2B5EF4-FFF2-40B4-BE49-F238E27FC236}">
                <a16:creationId xmlns:a16="http://schemas.microsoft.com/office/drawing/2014/main" xmlns="" id="{FF68E93A-CA86-4BA8-8FA5-CEBD88BC204D}"/>
              </a:ext>
            </a:extLst>
          </p:cNvPr>
          <p:cNvSpPr/>
          <p:nvPr/>
        </p:nvSpPr>
        <p:spPr>
          <a:xfrm>
            <a:off x="400211" y="2919896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6" name="Google Shape;123;p13">
            <a:extLst>
              <a:ext uri="{FF2B5EF4-FFF2-40B4-BE49-F238E27FC236}">
                <a16:creationId xmlns:a16="http://schemas.microsoft.com/office/drawing/2014/main" xmlns="" id="{86ADAAB3-3B6B-4EEF-A239-927ED63C0334}"/>
              </a:ext>
            </a:extLst>
          </p:cNvPr>
          <p:cNvSpPr txBox="1"/>
          <p:nvPr/>
        </p:nvSpPr>
        <p:spPr>
          <a:xfrm>
            <a:off x="1504681" y="4296094"/>
            <a:ext cx="1432560" cy="12695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nl-NL" sz="825" b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Soat 09-00 dan: 11-00 gacha</a:t>
            </a:r>
            <a:endParaRPr i="1" dirty="0"/>
          </a:p>
        </p:txBody>
      </p:sp>
      <p:pic>
        <p:nvPicPr>
          <p:cNvPr id="278" name="Google Shape;85;p13" descr="image.png">
            <a:extLst>
              <a:ext uri="{FF2B5EF4-FFF2-40B4-BE49-F238E27FC236}">
                <a16:creationId xmlns:a16="http://schemas.microsoft.com/office/drawing/2014/main" xmlns="" id="{D41B86C6-62E7-4746-9682-32DA656DE7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7564" y="2847062"/>
            <a:ext cx="405723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95;p13" descr="image.png">
            <a:extLst>
              <a:ext uri="{FF2B5EF4-FFF2-40B4-BE49-F238E27FC236}">
                <a16:creationId xmlns:a16="http://schemas.microsoft.com/office/drawing/2014/main" xmlns="" id="{EC1619BB-7C8E-49FA-A108-9F5FBA559D1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3082" y="4028162"/>
            <a:ext cx="3417193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122;p13" descr="image.png">
            <a:extLst>
              <a:ext uri="{FF2B5EF4-FFF2-40B4-BE49-F238E27FC236}">
                <a16:creationId xmlns:a16="http://schemas.microsoft.com/office/drawing/2014/main" xmlns="" id="{A04C27A2-56C2-495E-A99B-C449E6CE05C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37787" y="3871744"/>
            <a:ext cx="514350" cy="43965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123;p13">
            <a:extLst>
              <a:ext uri="{FF2B5EF4-FFF2-40B4-BE49-F238E27FC236}">
                <a16:creationId xmlns:a16="http://schemas.microsoft.com/office/drawing/2014/main" xmlns="" id="{F1FDCADA-0C8E-4004-8733-69C52018091B}"/>
              </a:ext>
            </a:extLst>
          </p:cNvPr>
          <p:cNvSpPr txBox="1"/>
          <p:nvPr/>
        </p:nvSpPr>
        <p:spPr>
          <a:xfrm>
            <a:off x="4155047" y="3979613"/>
            <a:ext cx="1411939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nn-NO" sz="825" b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Qabul vaqti:</a:t>
            </a:r>
            <a:endParaRPr lang="uz-Cyrl-UZ" sz="825" b="1" dirty="0">
              <a:solidFill>
                <a:srgbClr val="1E293B"/>
              </a:solidFill>
              <a:latin typeface="Roboto"/>
              <a:ea typeface="Roboto"/>
              <a:sym typeface="Roboto"/>
            </a:endParaRPr>
          </a:p>
          <a:p>
            <a:pPr lvl="0" algn="ctr"/>
            <a:r>
              <a:rPr lang="en-US" sz="825" i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Xar</a:t>
            </a:r>
            <a:r>
              <a:rPr lang="en-US" sz="825" i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25" i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haftaning</a:t>
            </a:r>
            <a:r>
              <a:rPr lang="uz-Cyrl-UZ" sz="825" i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</a:p>
          <a:p>
            <a:pPr lvl="0" algn="ctr"/>
            <a:r>
              <a:rPr lang="en-US" sz="825" i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payshanba</a:t>
            </a:r>
            <a:r>
              <a:rPr lang="en-US" sz="825" i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25" i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kuni</a:t>
            </a:r>
            <a:endParaRPr i="1" dirty="0"/>
          </a:p>
        </p:txBody>
      </p:sp>
      <p:sp>
        <p:nvSpPr>
          <p:cNvPr id="282" name="Google Shape;124;p13">
            <a:extLst>
              <a:ext uri="{FF2B5EF4-FFF2-40B4-BE49-F238E27FC236}">
                <a16:creationId xmlns:a16="http://schemas.microsoft.com/office/drawing/2014/main" xmlns="" id="{C0797C43-9A40-49B3-A414-6DCBFDFD35C9}"/>
              </a:ext>
            </a:extLst>
          </p:cNvPr>
          <p:cNvSpPr txBox="1"/>
          <p:nvPr/>
        </p:nvSpPr>
        <p:spPr>
          <a:xfrm>
            <a:off x="6789155" y="4069355"/>
            <a:ext cx="9631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en-US" sz="1000" b="1" dirty="0" err="1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Aloqa</a:t>
            </a:r>
            <a:r>
              <a:rPr lang="en-US" sz="1000" b="1" dirty="0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telefoni</a:t>
            </a:r>
            <a:r>
              <a:rPr lang="uz-Cyrl-UZ" sz="1000" b="1" dirty="0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 algn="ctr"/>
            <a:r>
              <a:rPr lang="en-US" sz="1000" b="1" dirty="0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93-900-37-36</a:t>
            </a:r>
            <a:endParaRPr b="1" dirty="0"/>
          </a:p>
        </p:txBody>
      </p:sp>
      <p:sp>
        <p:nvSpPr>
          <p:cNvPr id="283" name="Google Shape;149;p13">
            <a:extLst>
              <a:ext uri="{FF2B5EF4-FFF2-40B4-BE49-F238E27FC236}">
                <a16:creationId xmlns:a16="http://schemas.microsoft.com/office/drawing/2014/main" xmlns="" id="{2966F79E-CF82-4E61-B3E3-4A68AFD1CC9C}"/>
              </a:ext>
            </a:extLst>
          </p:cNvPr>
          <p:cNvSpPr txBox="1"/>
          <p:nvPr/>
        </p:nvSpPr>
        <p:spPr>
          <a:xfrm>
            <a:off x="4718902" y="2890810"/>
            <a:ext cx="302226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9916"/>
              </a:lnSpc>
            </a:pPr>
            <a:r>
              <a:rPr lang="en-US" b="1" dirty="0" smtClean="0">
                <a:solidFill>
                  <a:srgbClr val="003366"/>
                </a:solidFill>
                <a:latin typeface="Roboto"/>
                <a:ea typeface="Roboto"/>
                <a:cs typeface="Roboto"/>
                <a:sym typeface="Roboto"/>
              </a:rPr>
              <a:t>MIRZAEV BAXTIYOR EGAMBERDIYEVICH</a:t>
            </a:r>
            <a:endParaRPr sz="1600" dirty="0"/>
          </a:p>
        </p:txBody>
      </p:sp>
      <p:sp>
        <p:nvSpPr>
          <p:cNvPr id="284" name="Google Shape;150;p13">
            <a:extLst>
              <a:ext uri="{FF2B5EF4-FFF2-40B4-BE49-F238E27FC236}">
                <a16:creationId xmlns:a16="http://schemas.microsoft.com/office/drawing/2014/main" xmlns="" id="{D36E4FC7-2D68-4CFE-8885-704092FA228A}"/>
              </a:ext>
            </a:extLst>
          </p:cNvPr>
          <p:cNvSpPr txBox="1"/>
          <p:nvPr/>
        </p:nvSpPr>
        <p:spPr>
          <a:xfrm>
            <a:off x="3931819" y="3363375"/>
            <a:ext cx="397724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uz-Cyrl-UZ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Chiroqchi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tuman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hokimining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qishloq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va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suv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xo‘jaligi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</a:p>
          <a:p>
            <a:pPr lvl="0" algn="ctr">
              <a:lnSpc>
                <a:spcPct val="130000"/>
              </a:lnSpc>
            </a:pP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masalalari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bo‘yichao‘rinbosari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–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tuman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qishloq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</a:p>
          <a:p>
            <a:pPr lvl="0" algn="ctr">
              <a:lnSpc>
                <a:spcPct val="130000"/>
              </a:lnSpc>
            </a:pP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xo‘jaligi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bo‘limi</a:t>
            </a:r>
            <a:r>
              <a:rPr lang="en-US" sz="10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boshlig‘i</a:t>
            </a:r>
            <a:endParaRPr sz="1000" b="1" dirty="0"/>
          </a:p>
        </p:txBody>
      </p:sp>
      <p:pic>
        <p:nvPicPr>
          <p:cNvPr id="285" name="Google Shape;151;p13" descr="image.png">
            <a:extLst>
              <a:ext uri="{FF2B5EF4-FFF2-40B4-BE49-F238E27FC236}">
                <a16:creationId xmlns:a16="http://schemas.microsoft.com/office/drawing/2014/main" xmlns="" id="{0883A3B4-A5D5-48A7-8C79-D4F985A865E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90187" y="4086606"/>
            <a:ext cx="123825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Picture 2" descr="calendario 3d rendere icona illustrazione con trasparente sfondo,  produttività 21973248 PNG">
            <a:extLst>
              <a:ext uri="{FF2B5EF4-FFF2-40B4-BE49-F238E27FC236}">
                <a16:creationId xmlns:a16="http://schemas.microsoft.com/office/drawing/2014/main" xmlns="" id="{69475A55-33F6-4578-83E0-F6FD86DB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81" y="3864811"/>
            <a:ext cx="479984" cy="479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" name="Капля 286">
            <a:extLst>
              <a:ext uri="{FF2B5EF4-FFF2-40B4-BE49-F238E27FC236}">
                <a16:creationId xmlns:a16="http://schemas.microsoft.com/office/drawing/2014/main" xmlns="" id="{6D5A1445-751A-428B-85DF-E6FACA780C26}"/>
              </a:ext>
            </a:extLst>
          </p:cNvPr>
          <p:cNvSpPr/>
          <p:nvPr/>
        </p:nvSpPr>
        <p:spPr>
          <a:xfrm>
            <a:off x="4106642" y="2872224"/>
            <a:ext cx="570291" cy="4496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8" name="Picture 4" descr="трубка иконки. Скачать бесплатно иконки трубка">
            <a:extLst>
              <a:ext uri="{FF2B5EF4-FFF2-40B4-BE49-F238E27FC236}">
                <a16:creationId xmlns:a16="http://schemas.microsoft.com/office/drawing/2014/main" xmlns="" id="{3323C152-C964-4B7C-9B67-E22ABB4F4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09" y="3836992"/>
            <a:ext cx="330052" cy="33487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" name="Прямоугольник 288">
            <a:extLst>
              <a:ext uri="{FF2B5EF4-FFF2-40B4-BE49-F238E27FC236}">
                <a16:creationId xmlns:a16="http://schemas.microsoft.com/office/drawing/2014/main" xmlns="" id="{B27CF30B-F452-44AA-99AF-93C782955271}"/>
              </a:ext>
            </a:extLst>
          </p:cNvPr>
          <p:cNvSpPr/>
          <p:nvPr/>
        </p:nvSpPr>
        <p:spPr>
          <a:xfrm>
            <a:off x="4236855" y="2868109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0" name="Google Shape;123;p13">
            <a:extLst>
              <a:ext uri="{FF2B5EF4-FFF2-40B4-BE49-F238E27FC236}">
                <a16:creationId xmlns:a16="http://schemas.microsoft.com/office/drawing/2014/main" xmlns="" id="{F0F6FDBF-46C1-47FC-BACD-BCE9F53B0F5C}"/>
              </a:ext>
            </a:extLst>
          </p:cNvPr>
          <p:cNvSpPr txBox="1"/>
          <p:nvPr/>
        </p:nvSpPr>
        <p:spPr>
          <a:xfrm>
            <a:off x="5341325" y="4244307"/>
            <a:ext cx="1432560" cy="12695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nl-NL" sz="825" b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Soat </a:t>
            </a:r>
            <a:r>
              <a:rPr lang="nl-NL" sz="825" b="1" dirty="0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09-00 </a:t>
            </a:r>
            <a:r>
              <a:rPr lang="nl-NL" sz="825" b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dan: </a:t>
            </a:r>
            <a:r>
              <a:rPr lang="nl-NL" sz="825" b="1" dirty="0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11-00 </a:t>
            </a:r>
            <a:r>
              <a:rPr lang="nl-NL" sz="825" b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gacha</a:t>
            </a:r>
            <a:endParaRPr i="1" dirty="0"/>
          </a:p>
        </p:txBody>
      </p:sp>
      <p:sp>
        <p:nvSpPr>
          <p:cNvPr id="292" name="Google Shape;123;p13">
            <a:extLst>
              <a:ext uri="{FF2B5EF4-FFF2-40B4-BE49-F238E27FC236}">
                <a16:creationId xmlns:a16="http://schemas.microsoft.com/office/drawing/2014/main" xmlns="" id="{C3B651B4-CA4C-458A-9A26-BF49D691BD94}"/>
              </a:ext>
            </a:extLst>
          </p:cNvPr>
          <p:cNvSpPr txBox="1"/>
          <p:nvPr/>
        </p:nvSpPr>
        <p:spPr>
          <a:xfrm>
            <a:off x="9547600" y="2589740"/>
            <a:ext cx="1432560" cy="12695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nl-NL" sz="825" b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Soat 09-00 dan: 11-00 gacha</a:t>
            </a:r>
            <a:endParaRPr i="1" dirty="0"/>
          </a:p>
        </p:txBody>
      </p:sp>
      <p:pic>
        <p:nvPicPr>
          <p:cNvPr id="293" name="Google Shape;85;p13" descr="image.png">
            <a:extLst>
              <a:ext uri="{FF2B5EF4-FFF2-40B4-BE49-F238E27FC236}">
                <a16:creationId xmlns:a16="http://schemas.microsoft.com/office/drawing/2014/main" xmlns="" id="{2225AA45-E433-4A0D-A210-1166A5074C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0098" y="2866292"/>
            <a:ext cx="3731761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95;p13" descr="image.png">
            <a:extLst>
              <a:ext uri="{FF2B5EF4-FFF2-40B4-BE49-F238E27FC236}">
                <a16:creationId xmlns:a16="http://schemas.microsoft.com/office/drawing/2014/main" xmlns="" id="{9764D490-E938-401C-9D6D-CD0AED1CF44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65616" y="4047392"/>
            <a:ext cx="3417193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122;p13" descr="image.png">
            <a:extLst>
              <a:ext uri="{FF2B5EF4-FFF2-40B4-BE49-F238E27FC236}">
                <a16:creationId xmlns:a16="http://schemas.microsoft.com/office/drawing/2014/main" xmlns="" id="{F8576581-F16F-4E16-8FEF-72CE7ACFB40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70321" y="3890974"/>
            <a:ext cx="514350" cy="43965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123;p13">
            <a:extLst>
              <a:ext uri="{FF2B5EF4-FFF2-40B4-BE49-F238E27FC236}">
                <a16:creationId xmlns:a16="http://schemas.microsoft.com/office/drawing/2014/main" xmlns="" id="{7A2F2A8F-BAF0-4D14-8967-850FAF52E15E}"/>
              </a:ext>
            </a:extLst>
          </p:cNvPr>
          <p:cNvSpPr txBox="1"/>
          <p:nvPr/>
        </p:nvSpPr>
        <p:spPr>
          <a:xfrm>
            <a:off x="8396634" y="3998843"/>
            <a:ext cx="1411939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nn-NO" sz="825" b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Qabul vaqti:</a:t>
            </a:r>
            <a:endParaRPr lang="uz-Cyrl-UZ" sz="825" b="1" dirty="0">
              <a:solidFill>
                <a:srgbClr val="1E293B"/>
              </a:solidFill>
              <a:latin typeface="Roboto"/>
              <a:ea typeface="Roboto"/>
              <a:sym typeface="Roboto"/>
            </a:endParaRPr>
          </a:p>
          <a:p>
            <a:pPr lvl="0" algn="ctr"/>
            <a:r>
              <a:rPr lang="en-US" sz="825" i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Xar</a:t>
            </a:r>
            <a:r>
              <a:rPr lang="en-US" sz="825" i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25" i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haftaning</a:t>
            </a:r>
            <a:r>
              <a:rPr lang="uz-Cyrl-UZ" sz="825" i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</a:p>
          <a:p>
            <a:pPr lvl="0" algn="ctr"/>
            <a:r>
              <a:rPr lang="en-US" sz="825" i="1" dirty="0" err="1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Chorshanba</a:t>
            </a:r>
            <a:r>
              <a:rPr lang="en-US" sz="825" i="1" dirty="0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25" i="1" dirty="0" err="1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kuni</a:t>
            </a:r>
            <a:endParaRPr i="1" dirty="0"/>
          </a:p>
        </p:txBody>
      </p:sp>
      <p:sp>
        <p:nvSpPr>
          <p:cNvPr id="297" name="Google Shape;124;p13">
            <a:extLst>
              <a:ext uri="{FF2B5EF4-FFF2-40B4-BE49-F238E27FC236}">
                <a16:creationId xmlns:a16="http://schemas.microsoft.com/office/drawing/2014/main" xmlns="" id="{11E6FC34-AC34-42D3-8A73-BFDFB94DAC62}"/>
              </a:ext>
            </a:extLst>
          </p:cNvPr>
          <p:cNvSpPr txBox="1"/>
          <p:nvPr/>
        </p:nvSpPr>
        <p:spPr>
          <a:xfrm>
            <a:off x="11021689" y="4088585"/>
            <a:ext cx="9631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en-US" sz="1000" b="1" dirty="0" err="1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Aloqa</a:t>
            </a:r>
            <a:r>
              <a:rPr lang="en-US" sz="1000" b="1" dirty="0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telefoni</a:t>
            </a:r>
            <a:r>
              <a:rPr lang="uz-Cyrl-UZ" sz="1000" b="1" dirty="0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 algn="ctr"/>
            <a:r>
              <a:rPr lang="en-US" sz="1000" b="1" dirty="0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90-609-83-88</a:t>
            </a:r>
            <a:endParaRPr b="1" dirty="0"/>
          </a:p>
        </p:txBody>
      </p:sp>
      <p:sp>
        <p:nvSpPr>
          <p:cNvPr id="298" name="Google Shape;149;p13">
            <a:extLst>
              <a:ext uri="{FF2B5EF4-FFF2-40B4-BE49-F238E27FC236}">
                <a16:creationId xmlns:a16="http://schemas.microsoft.com/office/drawing/2014/main" xmlns="" id="{BFCB84E0-257B-4159-B405-EE4E1F38B63D}"/>
              </a:ext>
            </a:extLst>
          </p:cNvPr>
          <p:cNvSpPr txBox="1"/>
          <p:nvPr/>
        </p:nvSpPr>
        <p:spPr>
          <a:xfrm>
            <a:off x="8996701" y="2919093"/>
            <a:ext cx="2577231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9916"/>
              </a:lnSpc>
            </a:pPr>
            <a:r>
              <a:rPr lang="en-US" b="1" dirty="0" err="1" smtClean="0">
                <a:solidFill>
                  <a:srgbClr val="003366"/>
                </a:solidFill>
                <a:latin typeface="Roboto"/>
                <a:ea typeface="Roboto"/>
                <a:cs typeface="Roboto"/>
                <a:sym typeface="Roboto"/>
              </a:rPr>
              <a:t>vakant</a:t>
            </a:r>
            <a:endParaRPr lang="en-US" sz="1600" dirty="0"/>
          </a:p>
        </p:txBody>
      </p:sp>
      <p:sp>
        <p:nvSpPr>
          <p:cNvPr id="299" name="Google Shape;150;p13">
            <a:extLst>
              <a:ext uri="{FF2B5EF4-FFF2-40B4-BE49-F238E27FC236}">
                <a16:creationId xmlns:a16="http://schemas.microsoft.com/office/drawing/2014/main" xmlns="" id="{70D2B756-2165-480E-A67B-F82B297B6F0A}"/>
              </a:ext>
            </a:extLst>
          </p:cNvPr>
          <p:cNvSpPr txBox="1"/>
          <p:nvPr/>
        </p:nvSpPr>
        <p:spPr>
          <a:xfrm>
            <a:off x="8164354" y="3382605"/>
            <a:ext cx="3778628" cy="4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uz-Cyrl-UZ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Chiroqchi</a:t>
            </a:r>
            <a:r>
              <a:rPr lang="en-US" sz="11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tumani</a:t>
            </a:r>
            <a:r>
              <a:rPr lang="en-US" sz="11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hokimining</a:t>
            </a:r>
            <a:r>
              <a:rPr lang="en-US" sz="11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o‘rinbosari</a:t>
            </a:r>
            <a:r>
              <a:rPr lang="en-US" sz="11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-</a:t>
            </a:r>
          </a:p>
          <a:p>
            <a:pPr lvl="0" algn="ctr">
              <a:lnSpc>
                <a:spcPct val="130000"/>
              </a:lnSpc>
            </a:pP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investitsiyalar</a:t>
            </a:r>
            <a:r>
              <a:rPr lang="en-US" sz="11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, </a:t>
            </a: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sanoat</a:t>
            </a:r>
            <a:r>
              <a:rPr lang="en-US" sz="11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vasavdo</a:t>
            </a:r>
            <a:r>
              <a:rPr lang="en-US" sz="11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bo‘limi</a:t>
            </a:r>
            <a:r>
              <a:rPr lang="en-US" sz="11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boshlig‘i</a:t>
            </a:r>
            <a:endParaRPr sz="1100" b="1" dirty="0"/>
          </a:p>
        </p:txBody>
      </p:sp>
      <p:pic>
        <p:nvPicPr>
          <p:cNvPr id="300" name="Google Shape;151;p13" descr="image.png">
            <a:extLst>
              <a:ext uri="{FF2B5EF4-FFF2-40B4-BE49-F238E27FC236}">
                <a16:creationId xmlns:a16="http://schemas.microsoft.com/office/drawing/2014/main" xmlns="" id="{A58DB40C-9E9C-4D4C-B81C-D7F176C4933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22721" y="4105836"/>
            <a:ext cx="123825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Picture 2" descr="calendario 3d rendere icona illustrazione con trasparente sfondo,  produttività 21973248 PNG">
            <a:extLst>
              <a:ext uri="{FF2B5EF4-FFF2-40B4-BE49-F238E27FC236}">
                <a16:creationId xmlns:a16="http://schemas.microsoft.com/office/drawing/2014/main" xmlns="" id="{74EA5136-C169-4EB3-A7D3-7B08EDDCC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115" y="3884041"/>
            <a:ext cx="479984" cy="479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" name="Капля 301">
            <a:extLst>
              <a:ext uri="{FF2B5EF4-FFF2-40B4-BE49-F238E27FC236}">
                <a16:creationId xmlns:a16="http://schemas.microsoft.com/office/drawing/2014/main" xmlns="" id="{EB8199C0-E9E1-4AC2-91C3-9DB830A11C3C}"/>
              </a:ext>
            </a:extLst>
          </p:cNvPr>
          <p:cNvSpPr/>
          <p:nvPr/>
        </p:nvSpPr>
        <p:spPr>
          <a:xfrm>
            <a:off x="8339176" y="2891454"/>
            <a:ext cx="570291" cy="4496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3" name="Picture 4" descr="трубка иконки. Скачать бесплатно иконки трубка">
            <a:extLst>
              <a:ext uri="{FF2B5EF4-FFF2-40B4-BE49-F238E27FC236}">
                <a16:creationId xmlns:a16="http://schemas.microsoft.com/office/drawing/2014/main" xmlns="" id="{3A8137A1-2158-4B56-9289-1BD845139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243" y="3856222"/>
            <a:ext cx="330052" cy="33487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" name="Прямоугольник 303">
            <a:extLst>
              <a:ext uri="{FF2B5EF4-FFF2-40B4-BE49-F238E27FC236}">
                <a16:creationId xmlns:a16="http://schemas.microsoft.com/office/drawing/2014/main" xmlns="" id="{1FF25627-F3E8-4602-ADEC-561FF6A7C9B9}"/>
              </a:ext>
            </a:extLst>
          </p:cNvPr>
          <p:cNvSpPr/>
          <p:nvPr/>
        </p:nvSpPr>
        <p:spPr>
          <a:xfrm>
            <a:off x="8469389" y="2887339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5" name="Google Shape;123;p13">
            <a:extLst>
              <a:ext uri="{FF2B5EF4-FFF2-40B4-BE49-F238E27FC236}">
                <a16:creationId xmlns:a16="http://schemas.microsoft.com/office/drawing/2014/main" xmlns="" id="{DB6C48D2-942F-4FFD-8A8F-146B3D30D39C}"/>
              </a:ext>
            </a:extLst>
          </p:cNvPr>
          <p:cNvSpPr txBox="1"/>
          <p:nvPr/>
        </p:nvSpPr>
        <p:spPr>
          <a:xfrm>
            <a:off x="9519541" y="4272590"/>
            <a:ext cx="1432560" cy="12695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nl-NL" sz="825" b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Soat 11-00 dan: 14-00 gacha</a:t>
            </a:r>
            <a:endParaRPr i="1" dirty="0"/>
          </a:p>
        </p:txBody>
      </p:sp>
      <p:pic>
        <p:nvPicPr>
          <p:cNvPr id="309" name="Google Shape;85;p13" descr="image.png">
            <a:extLst>
              <a:ext uri="{FF2B5EF4-FFF2-40B4-BE49-F238E27FC236}">
                <a16:creationId xmlns:a16="http://schemas.microsoft.com/office/drawing/2014/main" xmlns="" id="{0ED2BFF3-246E-490C-94D7-0CF4F25834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0607" y="4666424"/>
            <a:ext cx="3731761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95;p13" descr="image.png">
            <a:extLst>
              <a:ext uri="{FF2B5EF4-FFF2-40B4-BE49-F238E27FC236}">
                <a16:creationId xmlns:a16="http://schemas.microsoft.com/office/drawing/2014/main" xmlns="" id="{981ACFA5-3ED3-445F-ACBA-F53F91EC858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36125" y="5847524"/>
            <a:ext cx="3417193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122;p13" descr="image.png">
            <a:extLst>
              <a:ext uri="{FF2B5EF4-FFF2-40B4-BE49-F238E27FC236}">
                <a16:creationId xmlns:a16="http://schemas.microsoft.com/office/drawing/2014/main" xmlns="" id="{FD5B2FB4-EED3-4D78-822A-3E0D7F7D111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40830" y="5691106"/>
            <a:ext cx="514350" cy="43965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123;p13">
            <a:extLst>
              <a:ext uri="{FF2B5EF4-FFF2-40B4-BE49-F238E27FC236}">
                <a16:creationId xmlns:a16="http://schemas.microsoft.com/office/drawing/2014/main" xmlns="" id="{39143D7B-5187-4755-9A2A-11713C380F0C}"/>
              </a:ext>
            </a:extLst>
          </p:cNvPr>
          <p:cNvSpPr txBox="1"/>
          <p:nvPr/>
        </p:nvSpPr>
        <p:spPr>
          <a:xfrm>
            <a:off x="1967143" y="5798975"/>
            <a:ext cx="1411939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nn-NO" sz="825" b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Qabul vaqti:</a:t>
            </a:r>
            <a:endParaRPr lang="uz-Cyrl-UZ" sz="825" b="1" dirty="0">
              <a:solidFill>
                <a:srgbClr val="1E293B"/>
              </a:solidFill>
              <a:latin typeface="Roboto"/>
              <a:ea typeface="Roboto"/>
              <a:sym typeface="Roboto"/>
            </a:endParaRPr>
          </a:p>
          <a:p>
            <a:pPr lvl="0" algn="ctr"/>
            <a:r>
              <a:rPr lang="en-US" sz="825" i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Xar</a:t>
            </a:r>
            <a:r>
              <a:rPr lang="en-US" sz="825" i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25" i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haftaning</a:t>
            </a:r>
            <a:r>
              <a:rPr lang="uz-Cyrl-UZ" sz="825" i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</a:p>
          <a:p>
            <a:pPr lvl="0" algn="ctr"/>
            <a:r>
              <a:rPr lang="en-US" sz="825" i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juma</a:t>
            </a:r>
            <a:r>
              <a:rPr lang="en-US" sz="825" i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825" i="1" dirty="0" err="1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kuni</a:t>
            </a:r>
            <a:endParaRPr i="1" dirty="0"/>
          </a:p>
        </p:txBody>
      </p:sp>
      <p:sp>
        <p:nvSpPr>
          <p:cNvPr id="313" name="Google Shape;124;p13">
            <a:extLst>
              <a:ext uri="{FF2B5EF4-FFF2-40B4-BE49-F238E27FC236}">
                <a16:creationId xmlns:a16="http://schemas.microsoft.com/office/drawing/2014/main" xmlns="" id="{A6D0173B-F591-42C2-A98E-A661921D6B04}"/>
              </a:ext>
            </a:extLst>
          </p:cNvPr>
          <p:cNvSpPr txBox="1"/>
          <p:nvPr/>
        </p:nvSpPr>
        <p:spPr>
          <a:xfrm>
            <a:off x="4592198" y="5888717"/>
            <a:ext cx="9631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en-US" sz="1000" b="1" dirty="0" err="1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Aloqa</a:t>
            </a:r>
            <a:r>
              <a:rPr lang="en-US" sz="1000" b="1" dirty="0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b="1" dirty="0" err="1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telefoni</a:t>
            </a:r>
            <a:r>
              <a:rPr lang="uz-Cyrl-UZ" sz="1000" b="1" dirty="0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 algn="ctr"/>
            <a:r>
              <a:rPr lang="en-US" sz="1000" b="1" dirty="0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91-222-63-17</a:t>
            </a:r>
            <a:endParaRPr b="1" dirty="0"/>
          </a:p>
        </p:txBody>
      </p:sp>
      <p:sp>
        <p:nvSpPr>
          <p:cNvPr id="314" name="Google Shape;149;p13">
            <a:extLst>
              <a:ext uri="{FF2B5EF4-FFF2-40B4-BE49-F238E27FC236}">
                <a16:creationId xmlns:a16="http://schemas.microsoft.com/office/drawing/2014/main" xmlns="" id="{8E63EAA5-58EE-4919-8B27-B0D891407FA0}"/>
              </a:ext>
            </a:extLst>
          </p:cNvPr>
          <p:cNvSpPr txBox="1"/>
          <p:nvPr/>
        </p:nvSpPr>
        <p:spPr>
          <a:xfrm>
            <a:off x="2567210" y="4719225"/>
            <a:ext cx="2577231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9916"/>
              </a:lnSpc>
            </a:pPr>
            <a:r>
              <a:rPr lang="en-US" b="1" dirty="0" smtClean="0">
                <a:solidFill>
                  <a:srgbClr val="003366"/>
                </a:solidFill>
                <a:latin typeface="Roboto"/>
                <a:ea typeface="Roboto"/>
                <a:cs typeface="Roboto"/>
                <a:sym typeface="Roboto"/>
              </a:rPr>
              <a:t>SOATOVA GULCHIROY KARIMOVNA </a:t>
            </a:r>
            <a:endParaRPr lang="en-US" sz="1600" dirty="0"/>
          </a:p>
        </p:txBody>
      </p:sp>
      <p:sp>
        <p:nvSpPr>
          <p:cNvPr id="315" name="Google Shape;150;p13">
            <a:extLst>
              <a:ext uri="{FF2B5EF4-FFF2-40B4-BE49-F238E27FC236}">
                <a16:creationId xmlns:a16="http://schemas.microsoft.com/office/drawing/2014/main" xmlns="" id="{7992F4F2-9DF3-4E38-AA99-B64F9067E856}"/>
              </a:ext>
            </a:extLst>
          </p:cNvPr>
          <p:cNvSpPr txBox="1"/>
          <p:nvPr/>
        </p:nvSpPr>
        <p:spPr>
          <a:xfrm>
            <a:off x="1734863" y="5182737"/>
            <a:ext cx="3778628" cy="4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uz-Cyrl-UZ" sz="8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Chiroqchi</a:t>
            </a:r>
            <a:r>
              <a:rPr lang="en-US" sz="11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tuman</a:t>
            </a:r>
            <a:r>
              <a:rPr lang="en-US" sz="11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hokimining</a:t>
            </a:r>
            <a:r>
              <a:rPr lang="en-US" sz="11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o‘rinbosari</a:t>
            </a:r>
            <a:r>
              <a:rPr lang="en-US" sz="11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- </a:t>
            </a: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Oila</a:t>
            </a:r>
            <a:r>
              <a:rPr lang="en-US" sz="11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va</a:t>
            </a:r>
            <a:endParaRPr lang="en-US" sz="1100" b="1" dirty="0">
              <a:solidFill>
                <a:srgbClr val="475569"/>
              </a:solidFill>
              <a:latin typeface="Roboto"/>
              <a:ea typeface="Roboto"/>
              <a:sym typeface="Roboto"/>
            </a:endParaRPr>
          </a:p>
          <a:p>
            <a:pPr lvl="0" algn="ctr">
              <a:lnSpc>
                <a:spcPct val="130000"/>
              </a:lnSpc>
            </a:pPr>
            <a:r>
              <a:rPr lang="en-US" sz="11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xotin-qizlar</a:t>
            </a:r>
            <a:r>
              <a:rPr lang="en-US" sz="11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bo‘limi</a:t>
            </a:r>
            <a:r>
              <a:rPr lang="en-US" sz="1100" b="1" dirty="0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1100" b="1" dirty="0" err="1">
                <a:solidFill>
                  <a:srgbClr val="475569"/>
                </a:solidFill>
                <a:latin typeface="Roboto"/>
                <a:ea typeface="Roboto"/>
                <a:sym typeface="Roboto"/>
              </a:rPr>
              <a:t>boshlig‘i</a:t>
            </a:r>
            <a:endParaRPr sz="1100" b="1" dirty="0"/>
          </a:p>
        </p:txBody>
      </p:sp>
      <p:pic>
        <p:nvPicPr>
          <p:cNvPr id="316" name="Google Shape;151;p13" descr="image.png">
            <a:extLst>
              <a:ext uri="{FF2B5EF4-FFF2-40B4-BE49-F238E27FC236}">
                <a16:creationId xmlns:a16="http://schemas.microsoft.com/office/drawing/2014/main" xmlns="" id="{AF065B9F-41F2-44A7-AA1B-7989A4242E4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93230" y="5905968"/>
            <a:ext cx="123825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Picture 2" descr="calendario 3d rendere icona illustrazione con trasparente sfondo,  produttività 21973248 PNG">
            <a:extLst>
              <a:ext uri="{FF2B5EF4-FFF2-40B4-BE49-F238E27FC236}">
                <a16:creationId xmlns:a16="http://schemas.microsoft.com/office/drawing/2014/main" xmlns="" id="{F01E8EDD-4573-4FC3-A62E-9CCAC5DD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24" y="5684173"/>
            <a:ext cx="479984" cy="479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" name="Капля 317">
            <a:extLst>
              <a:ext uri="{FF2B5EF4-FFF2-40B4-BE49-F238E27FC236}">
                <a16:creationId xmlns:a16="http://schemas.microsoft.com/office/drawing/2014/main" xmlns="" id="{AE2235E2-CEDD-4224-9F71-7C5092BF3A06}"/>
              </a:ext>
            </a:extLst>
          </p:cNvPr>
          <p:cNvSpPr/>
          <p:nvPr/>
        </p:nvSpPr>
        <p:spPr>
          <a:xfrm>
            <a:off x="1909685" y="4691586"/>
            <a:ext cx="570291" cy="4496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9" name="Picture 4" descr="трубка иконки. Скачать бесплатно иконки трубка">
            <a:extLst>
              <a:ext uri="{FF2B5EF4-FFF2-40B4-BE49-F238E27FC236}">
                <a16:creationId xmlns:a16="http://schemas.microsoft.com/office/drawing/2014/main" xmlns="" id="{A11507B5-FA77-4359-9D7E-B77485045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52" y="5656354"/>
            <a:ext cx="330052" cy="33487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" name="Прямоугольник 319">
            <a:extLst>
              <a:ext uri="{FF2B5EF4-FFF2-40B4-BE49-F238E27FC236}">
                <a16:creationId xmlns:a16="http://schemas.microsoft.com/office/drawing/2014/main" xmlns="" id="{8187A98D-6830-4C80-B63B-76D8548F7935}"/>
              </a:ext>
            </a:extLst>
          </p:cNvPr>
          <p:cNvSpPr/>
          <p:nvPr/>
        </p:nvSpPr>
        <p:spPr>
          <a:xfrm>
            <a:off x="2039898" y="4687471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1" name="Google Shape;123;p13">
            <a:extLst>
              <a:ext uri="{FF2B5EF4-FFF2-40B4-BE49-F238E27FC236}">
                <a16:creationId xmlns:a16="http://schemas.microsoft.com/office/drawing/2014/main" xmlns="" id="{1833A701-B863-4487-B37E-ECA52FCA4E2E}"/>
              </a:ext>
            </a:extLst>
          </p:cNvPr>
          <p:cNvSpPr txBox="1"/>
          <p:nvPr/>
        </p:nvSpPr>
        <p:spPr>
          <a:xfrm>
            <a:off x="3090050" y="6072722"/>
            <a:ext cx="1432560" cy="12695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/>
            <a:r>
              <a:rPr lang="nl-NL" sz="825" b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Soat </a:t>
            </a:r>
            <a:r>
              <a:rPr lang="nl-NL" sz="825" b="1" dirty="0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14-00 </a:t>
            </a:r>
            <a:r>
              <a:rPr lang="nl-NL" sz="825" b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dan: </a:t>
            </a:r>
            <a:r>
              <a:rPr lang="nl-NL" sz="825" b="1" dirty="0" smtClean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17-00 </a:t>
            </a:r>
            <a:r>
              <a:rPr lang="nl-NL" sz="825" b="1" dirty="0">
                <a:solidFill>
                  <a:srgbClr val="1E293B"/>
                </a:solidFill>
                <a:latin typeface="Roboto"/>
                <a:ea typeface="Roboto"/>
                <a:sym typeface="Roboto"/>
              </a:rPr>
              <a:t>gacha</a:t>
            </a:r>
            <a:endParaRPr i="1" dirty="0"/>
          </a:p>
        </p:txBody>
      </p:sp>
      <p:sp>
        <p:nvSpPr>
          <p:cNvPr id="334" name="Прямоугольник 333">
            <a:extLst>
              <a:ext uri="{FF2B5EF4-FFF2-40B4-BE49-F238E27FC236}">
                <a16:creationId xmlns:a16="http://schemas.microsoft.com/office/drawing/2014/main" xmlns="" id="{2AB6A1A7-8C53-49E0-938B-C397136E5D19}"/>
              </a:ext>
            </a:extLst>
          </p:cNvPr>
          <p:cNvSpPr/>
          <p:nvPr/>
        </p:nvSpPr>
        <p:spPr>
          <a:xfrm>
            <a:off x="7099281" y="4631649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290</Words>
  <Application>Microsoft Office PowerPoint</Application>
  <PresentationFormat>Широкоэкранный</PresentationFormat>
  <Paragraphs>87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Cambria</vt:lpstr>
      <vt:lpstr>Roboto</vt:lpstr>
      <vt:lpstr>Calibri</vt:lpstr>
      <vt:lpstr>Times New Roman</vt:lpstr>
      <vt:lpstr>Arial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MUZAFFAR</dc:creator>
  <cp:lastModifiedBy>AV_tech</cp:lastModifiedBy>
  <cp:revision>20</cp:revision>
  <dcterms:modified xsi:type="dcterms:W3CDTF">2026-05-30T07:24:07Z</dcterms:modified>
</cp:coreProperties>
</file>