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5093" r:id="rId2"/>
  </p:sldIdLst>
  <p:sldSz cx="12192000" cy="6858000"/>
  <p:notesSz cx="6797675" cy="99250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09BCFDEB-EB4D-49CE-A61F-C8465B63ED6B}">
          <p14:sldIdLst>
            <p14:sldId id="509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801"/>
    <a:srgbClr val="203864"/>
    <a:srgbClr val="1F4E79"/>
    <a:srgbClr val="FFFFFF"/>
    <a:srgbClr val="F24389"/>
    <a:srgbClr val="FFAD01"/>
    <a:srgbClr val="FFB800"/>
    <a:srgbClr val="FFBE00"/>
    <a:srgbClr val="FFD100"/>
    <a:srgbClr val="FFD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20" autoAdjust="0"/>
    <p:restoredTop sz="95597" autoAdjust="0"/>
  </p:normalViewPr>
  <p:slideViewPr>
    <p:cSldViewPr snapToGrid="0" showGuides="1">
      <p:cViewPr varScale="1">
        <p:scale>
          <a:sx n="110" d="100"/>
          <a:sy n="110" d="100"/>
        </p:scale>
        <p:origin x="864" y="186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05F93-219D-4DFC-99BA-F2D8E858A0BB}" type="datetimeFigureOut">
              <a:rPr lang="ru-RU" smtClean="0"/>
              <a:t>03.05.2025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39838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6431"/>
            <a:ext cx="543814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2E8C44-B698-4B51-8670-5DBC8C62EA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4570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2E8C44-B698-4B51-8670-5DBC8C62EAF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6200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EFD486-4177-4FA7-961B-3A59F38A73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565F926-DD30-4421-89C5-A319746BEC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EF73C7D-579D-4705-A6D0-A7AAFE1DD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8A2B1-4B25-49EB-971B-29DD54C69602}" type="datetimeFigureOut">
              <a:rPr lang="ru-RU" smtClean="0"/>
              <a:t>03.05.2025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6057CD6-59DC-473E-8E8F-B4794E2C4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EE2532C-F7B3-4BDA-ABCF-1912BB97D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12A3-D1E6-496D-8A92-4BF578A0C3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3031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F7D23C-8057-416A-9EB0-D1546AE31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5479FAD-FBB6-4CAA-932C-93EC45311E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380EAA9-E407-48AF-A76C-A75799F24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8A2B1-4B25-49EB-971B-29DD54C69602}" type="datetimeFigureOut">
              <a:rPr lang="ru-RU" smtClean="0"/>
              <a:t>03.05.2025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73CEF2E-D929-4958-91D3-A20956941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0855AA5-CDE2-4437-AAA9-5BCE302EF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12A3-D1E6-496D-8A92-4BF578A0C3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2472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10115AA2-3D5E-4520-B74C-F0F77B16D9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171DA22-D46B-467A-B543-6413E396B4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6C5FD63-06A6-430D-BB7D-92D5EC7E6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8A2B1-4B25-49EB-971B-29DD54C69602}" type="datetimeFigureOut">
              <a:rPr lang="ru-RU" smtClean="0"/>
              <a:t>03.05.2025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C7157E-A129-4DD7-B35F-317095B6F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F37774C-F959-4F70-AF87-22063765E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12A3-D1E6-496D-8A92-4BF578A0C3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0816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E8ABED-B486-4B13-B750-5FDF22A89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D82F5A-1C71-466B-AA11-D3AC0C90CE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210CC67-F21C-4924-9BED-09E6EAC9E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8A2B1-4B25-49EB-971B-29DD54C69602}" type="datetimeFigureOut">
              <a:rPr lang="ru-RU" smtClean="0"/>
              <a:t>03.05.2025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689433F-1765-4773-8B29-5029960E4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3C23668-141D-462E-BC25-B1340CDDC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12A3-D1E6-496D-8A92-4BF578A0C3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6141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CECBA1-C398-4FA2-B60E-9E4EE421C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3ABC69E-A590-4190-8DC8-8C5C6D054E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FFAAA81-076A-4D93-AC7D-FF328A998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8A2B1-4B25-49EB-971B-29DD54C69602}" type="datetimeFigureOut">
              <a:rPr lang="ru-RU" smtClean="0"/>
              <a:t>03.05.2025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F317C9E-882F-4C01-8EF7-4738BB05F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1517CB4-84DC-41B4-B3E2-6ECD375EF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12A3-D1E6-496D-8A92-4BF578A0C3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0319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036A1C-E445-435A-A0CC-9AF47D02F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C9801C1-DE95-4191-B97B-5CFDB1543F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3BEDADE-F96D-4AF3-8824-5BF34A8054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C417D99-EA8D-45AD-8890-FB11F0BDA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8A2B1-4B25-49EB-971B-29DD54C69602}" type="datetimeFigureOut">
              <a:rPr lang="ru-RU" smtClean="0"/>
              <a:t>03.05.2025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8C73D17-BE73-427A-8C3C-2578A24AF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03EB78D-976C-474B-A912-6D3CEA34E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12A3-D1E6-496D-8A92-4BF578A0C3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3882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8775BF-1653-48DB-86CA-5987F5CD5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30CA8CD-A85C-465E-8C38-A2752F8F88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DE85E6A-6708-4242-B34A-81CDD6AD5A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06B79F4-0A0B-4437-BA57-4EAE7F1266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E516935-5FA5-405E-B41E-ACC51F19D1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8932804-4420-4C52-97E2-602231D06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8A2B1-4B25-49EB-971B-29DD54C69602}" type="datetimeFigureOut">
              <a:rPr lang="ru-RU" smtClean="0"/>
              <a:t>03.05.2025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0D4370B-9652-45DB-9C2B-2D70ABC6C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CCECA4E-D2DB-409E-977E-6FB019F11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12A3-D1E6-496D-8A92-4BF578A0C3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7855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E5D866-0CA9-4995-988D-E24C29B55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78B48A3-CB2B-4D86-B1AF-B7AED06E5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8A2B1-4B25-49EB-971B-29DD54C69602}" type="datetimeFigureOut">
              <a:rPr lang="ru-RU" smtClean="0"/>
              <a:t>03.05.2025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8D33A7F-5804-466D-BBD4-2664806C8A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6EB562A-E9A8-42E6-917B-9FB373E91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12A3-D1E6-496D-8A92-4BF578A0C3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008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54E43CB-E396-4C95-A058-2B11480C1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8A2B1-4B25-49EB-971B-29DD54C69602}" type="datetimeFigureOut">
              <a:rPr lang="ru-RU" smtClean="0"/>
              <a:t>03.05.2025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6C99C0C-B0D7-4417-87E3-37CE73A86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C60E856-7B5B-465D-AAEC-19E457111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12A3-D1E6-496D-8A92-4BF578A0C3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23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DA0196-957C-43E3-86FA-E7E56BD96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8139161-B679-475A-8369-6176E6E106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6F5276B-05A6-4769-A060-E1221A720D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798EF1C-20B3-43D4-9F63-FCB837E25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8A2B1-4B25-49EB-971B-29DD54C69602}" type="datetimeFigureOut">
              <a:rPr lang="ru-RU" smtClean="0"/>
              <a:t>03.05.2025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297776D-32DF-4B72-819D-0B6DB4F61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50DDADB-6517-44D7-BA28-B19598C00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12A3-D1E6-496D-8A92-4BF578A0C3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2642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FB179D-3C08-47D4-A72D-522C10C8D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CF4DEAA-7EBB-45B0-9337-BCE81BDA53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A19738C-9B5D-4DB1-9428-F324D52F0A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95A24B0-D496-4AE0-A09D-85302FE5A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8A2B1-4B25-49EB-971B-29DD54C69602}" type="datetimeFigureOut">
              <a:rPr lang="ru-RU" smtClean="0"/>
              <a:t>03.05.2025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B09666E-F518-42C1-A83A-07ED665FA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AD69D25-0A33-4361-A0D5-7081409B1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12A3-D1E6-496D-8A92-4BF578A0C3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233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37FF8F-EB5C-4E17-A34E-A0D9A155A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6F52470-53B0-4715-9D6F-6F882F3A97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AA120C9-C370-4159-A9E7-F42676C80A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8A2B1-4B25-49EB-971B-29DD54C69602}" type="datetimeFigureOut">
              <a:rPr lang="ru-RU" smtClean="0"/>
              <a:t>03.05.2025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98E1437-D322-4847-9683-C01A76792B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DF9755A-C6C8-41B5-B20C-A4625DD090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8512A3-D1E6-496D-8A92-4BF578A0C3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7669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sv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4" name="Прямая соединительная линия 83">
            <a:extLst>
              <a:ext uri="{FF2B5EF4-FFF2-40B4-BE49-F238E27FC236}">
                <a16:creationId xmlns:a16="http://schemas.microsoft.com/office/drawing/2014/main" id="{68483619-7F37-BAC8-CDF2-A4F396C8113D}"/>
              </a:ext>
            </a:extLst>
          </p:cNvPr>
          <p:cNvCxnSpPr/>
          <p:nvPr/>
        </p:nvCxnSpPr>
        <p:spPr>
          <a:xfrm flipH="1">
            <a:off x="5780042" y="1627334"/>
            <a:ext cx="411969" cy="0"/>
          </a:xfrm>
          <a:prstGeom prst="line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>
            <a:extLst>
              <a:ext uri="{FF2B5EF4-FFF2-40B4-BE49-F238E27FC236}">
                <a16:creationId xmlns:a16="http://schemas.microsoft.com/office/drawing/2014/main" id="{1940759C-5BAB-3C14-4396-38DB6AAF0D37}"/>
              </a:ext>
            </a:extLst>
          </p:cNvPr>
          <p:cNvCxnSpPr/>
          <p:nvPr/>
        </p:nvCxnSpPr>
        <p:spPr>
          <a:xfrm flipH="1">
            <a:off x="4512871" y="2807609"/>
            <a:ext cx="411969" cy="0"/>
          </a:xfrm>
          <a:prstGeom prst="line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>
            <a:extLst>
              <a:ext uri="{FF2B5EF4-FFF2-40B4-BE49-F238E27FC236}">
                <a16:creationId xmlns:a16="http://schemas.microsoft.com/office/drawing/2014/main" id="{4A502D57-7935-80BD-C407-DA7C95D43658}"/>
              </a:ext>
            </a:extLst>
          </p:cNvPr>
          <p:cNvCxnSpPr/>
          <p:nvPr/>
        </p:nvCxnSpPr>
        <p:spPr>
          <a:xfrm flipH="1">
            <a:off x="4504162" y="3080991"/>
            <a:ext cx="411969" cy="0"/>
          </a:xfrm>
          <a:prstGeom prst="line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1" name="Прямая со стрелкой 19">
            <a:extLst>
              <a:ext uri="{FF2B5EF4-FFF2-40B4-BE49-F238E27FC236}">
                <a16:creationId xmlns:a16="http://schemas.microsoft.com/office/drawing/2014/main" id="{852F6977-60BB-46CD-85B1-DA2B6D20E2E7}"/>
              </a:ext>
            </a:extLst>
          </p:cNvPr>
          <p:cNvCxnSpPr>
            <a:cxnSpLocks/>
            <a:stCxn id="597" idx="1"/>
          </p:cNvCxnSpPr>
          <p:nvPr/>
        </p:nvCxnSpPr>
        <p:spPr>
          <a:xfrm rot="10800000" flipH="1" flipV="1">
            <a:off x="680368" y="6157918"/>
            <a:ext cx="848206" cy="450636"/>
          </a:xfrm>
          <a:prstGeom prst="bentConnector3">
            <a:avLst>
              <a:gd name="adj1" fmla="val -26951"/>
            </a:avLst>
          </a:prstGeom>
          <a:ln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2" name="Прямая соединительная линия 431">
            <a:extLst>
              <a:ext uri="{FF2B5EF4-FFF2-40B4-BE49-F238E27FC236}">
                <a16:creationId xmlns:a16="http://schemas.microsoft.com/office/drawing/2014/main" id="{FFF6A1A5-7EB5-43E7-AAFB-85DEEB8A5985}"/>
              </a:ext>
            </a:extLst>
          </p:cNvPr>
          <p:cNvCxnSpPr/>
          <p:nvPr/>
        </p:nvCxnSpPr>
        <p:spPr>
          <a:xfrm flipH="1">
            <a:off x="4504455" y="1944523"/>
            <a:ext cx="411969" cy="0"/>
          </a:xfrm>
          <a:prstGeom prst="line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94B89F50-ABEF-4003-955C-1B7476CDACFB}"/>
              </a:ext>
            </a:extLst>
          </p:cNvPr>
          <p:cNvCxnSpPr>
            <a:cxnSpLocks/>
            <a:endCxn id="298" idx="1"/>
          </p:cNvCxnSpPr>
          <p:nvPr/>
        </p:nvCxnSpPr>
        <p:spPr>
          <a:xfrm flipV="1">
            <a:off x="2666001" y="3431943"/>
            <a:ext cx="811793" cy="5399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9" name="Прямая соединительная линия 488">
            <a:extLst>
              <a:ext uri="{FF2B5EF4-FFF2-40B4-BE49-F238E27FC236}">
                <a16:creationId xmlns:a16="http://schemas.microsoft.com/office/drawing/2014/main" id="{B37A27A4-06DE-C54F-461F-FC9E5BCBC668}"/>
              </a:ext>
            </a:extLst>
          </p:cNvPr>
          <p:cNvCxnSpPr>
            <a:cxnSpLocks/>
          </p:cNvCxnSpPr>
          <p:nvPr/>
        </p:nvCxnSpPr>
        <p:spPr>
          <a:xfrm flipH="1">
            <a:off x="2254357" y="4629927"/>
            <a:ext cx="1128505" cy="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" name="Прямая соединительная линия 312">
            <a:extLst>
              <a:ext uri="{FF2B5EF4-FFF2-40B4-BE49-F238E27FC236}">
                <a16:creationId xmlns:a16="http://schemas.microsoft.com/office/drawing/2014/main" id="{4972EF60-AE9F-449C-852B-5A525CBB11A6}"/>
              </a:ext>
            </a:extLst>
          </p:cNvPr>
          <p:cNvCxnSpPr/>
          <p:nvPr/>
        </p:nvCxnSpPr>
        <p:spPr>
          <a:xfrm flipH="1">
            <a:off x="4098723" y="1637885"/>
            <a:ext cx="411969" cy="0"/>
          </a:xfrm>
          <a:prstGeom prst="line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4" name="Прямоугольник 253">
            <a:extLst>
              <a:ext uri="{FF2B5EF4-FFF2-40B4-BE49-F238E27FC236}">
                <a16:creationId xmlns:a16="http://schemas.microsoft.com/office/drawing/2014/main" id="{FF403A4A-255A-4F22-89D5-E7EA600C222C}"/>
              </a:ext>
            </a:extLst>
          </p:cNvPr>
          <p:cNvSpPr/>
          <p:nvPr/>
        </p:nvSpPr>
        <p:spPr>
          <a:xfrm>
            <a:off x="3436390" y="2385760"/>
            <a:ext cx="1353323" cy="32334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400" b="1" kern="1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1626783" y="181036"/>
            <a:ext cx="2345035" cy="37647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143563" y="102733"/>
            <a:ext cx="1441924" cy="1091357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696305" y="1232682"/>
            <a:ext cx="4039682" cy="256328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6" name="Прямоугольник: скругленные углы 95">
            <a:extLst>
              <a:ext uri="{FF2B5EF4-FFF2-40B4-BE49-F238E27FC236}">
                <a16:creationId xmlns:a16="http://schemas.microsoft.com/office/drawing/2014/main" id="{9BCDC3AA-F9B9-49D2-83A9-73429DD46A2D}"/>
              </a:ext>
            </a:extLst>
          </p:cNvPr>
          <p:cNvSpPr/>
          <p:nvPr/>
        </p:nvSpPr>
        <p:spPr>
          <a:xfrm>
            <a:off x="3468137" y="5740412"/>
            <a:ext cx="8571895" cy="104943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8F7FF5E-2BB2-44B5-A39F-F15E41D73652}"/>
              </a:ext>
            </a:extLst>
          </p:cNvPr>
          <p:cNvSpPr txBox="1"/>
          <p:nvPr/>
        </p:nvSpPr>
        <p:spPr>
          <a:xfrm>
            <a:off x="1575577" y="181036"/>
            <a:ext cx="2282556" cy="369332"/>
          </a:xfrm>
          <a:prstGeom prst="rect">
            <a:avLst/>
          </a:prstGeom>
          <a:noFill/>
          <a:ln>
            <a:noFill/>
          </a:ln>
          <a:effectLst>
            <a:glow rad="127000">
              <a:schemeClr val="accent1"/>
            </a:glo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r" fontAlgn="auto">
              <a:spcBef>
                <a:spcPts val="0"/>
              </a:spcBef>
              <a:spcAft>
                <a:spcPts val="0"/>
              </a:spcAft>
              <a:defRPr sz="2000" b="1">
                <a:solidFill>
                  <a:srgbClr val="003874"/>
                </a:solidFill>
                <a:latin typeface="Montserrat" panose="00000500000000000000" pitchFamily="2" charset="-52"/>
                <a:ea typeface="+mj-ea"/>
                <a:cs typeface="+mj-cs"/>
              </a:defRPr>
            </a:lvl1pPr>
          </a:lstStyle>
          <a:p>
            <a:pPr algn="ctr"/>
            <a:r>
              <a:rPr lang="ru-RU" sz="1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Чироқчи</a:t>
            </a:r>
            <a:r>
              <a:rPr lang="ru-RU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тумани</a:t>
            </a:r>
            <a:endParaRPr lang="ru-RU" sz="1800" b="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1" name="Прямоугольник: скругленные углы 100">
            <a:extLst>
              <a:ext uri="{FF2B5EF4-FFF2-40B4-BE49-F238E27FC236}">
                <a16:creationId xmlns:a16="http://schemas.microsoft.com/office/drawing/2014/main" id="{7C10253B-D605-4497-845D-57777E3823FB}"/>
              </a:ext>
            </a:extLst>
          </p:cNvPr>
          <p:cNvSpPr/>
          <p:nvPr/>
        </p:nvSpPr>
        <p:spPr>
          <a:xfrm>
            <a:off x="3468137" y="5747048"/>
            <a:ext cx="8569840" cy="1042798"/>
          </a:xfrm>
          <a:prstGeom prst="roundRect">
            <a:avLst/>
          </a:prstGeom>
          <a:noFill/>
          <a:ln w="6350">
            <a:solidFill>
              <a:srgbClr val="279B7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" name="Прямоугольник: скругленные углы 91">
            <a:extLst>
              <a:ext uri="{FF2B5EF4-FFF2-40B4-BE49-F238E27FC236}">
                <a16:creationId xmlns:a16="http://schemas.microsoft.com/office/drawing/2014/main" id="{FBF6D84F-2DE5-45E7-A201-C00C7D79FBB4}"/>
              </a:ext>
            </a:extLst>
          </p:cNvPr>
          <p:cNvSpPr/>
          <p:nvPr/>
        </p:nvSpPr>
        <p:spPr>
          <a:xfrm>
            <a:off x="109090" y="1240981"/>
            <a:ext cx="2997286" cy="274777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58F7FF5E-2BB2-44B5-A39F-F15E41D73652}"/>
              </a:ext>
            </a:extLst>
          </p:cNvPr>
          <p:cNvSpPr txBox="1"/>
          <p:nvPr/>
        </p:nvSpPr>
        <p:spPr>
          <a:xfrm>
            <a:off x="1688100" y="490397"/>
            <a:ext cx="1745138" cy="369332"/>
          </a:xfrm>
          <a:prstGeom prst="rect">
            <a:avLst/>
          </a:prstGeom>
          <a:noFill/>
          <a:ln>
            <a:noFill/>
          </a:ln>
          <a:effectLst>
            <a:glow rad="127000">
              <a:schemeClr val="accent1"/>
            </a:glo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r" fontAlgn="auto">
              <a:spcBef>
                <a:spcPts val="0"/>
              </a:spcBef>
              <a:spcAft>
                <a:spcPts val="0"/>
              </a:spcAft>
              <a:defRPr sz="2000" b="1">
                <a:solidFill>
                  <a:srgbClr val="003874"/>
                </a:solidFill>
                <a:latin typeface="Montserrat" panose="00000500000000000000" pitchFamily="2" charset="-52"/>
                <a:ea typeface="+mj-ea"/>
                <a:cs typeface="+mj-cs"/>
              </a:defRPr>
            </a:lvl1pPr>
          </a:lstStyle>
          <a:p>
            <a:pPr algn="l"/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Аҳоли сони </a:t>
            </a:r>
            <a:endParaRPr lang="ru-RU" sz="1800" b="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7" name="Прямоугольник 86">
            <a:extLst>
              <a:ext uri="{FF2B5EF4-FFF2-40B4-BE49-F238E27FC236}">
                <a16:creationId xmlns:a16="http://schemas.microsoft.com/office/drawing/2014/main" id="{FBE9D770-181A-4569-AA00-6001CA01A8A7}"/>
              </a:ext>
            </a:extLst>
          </p:cNvPr>
          <p:cNvSpPr/>
          <p:nvPr/>
        </p:nvSpPr>
        <p:spPr>
          <a:xfrm>
            <a:off x="1710085" y="832394"/>
            <a:ext cx="866211" cy="34075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267</a:t>
            </a:r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54357" y="835214"/>
            <a:ext cx="8230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минг</a:t>
            </a:r>
            <a:endParaRPr lang="ru-RU" b="1" dirty="0"/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58F7FF5E-2BB2-44B5-A39F-F15E41D73652}"/>
              </a:ext>
            </a:extLst>
          </p:cNvPr>
          <p:cNvSpPr txBox="1"/>
          <p:nvPr/>
        </p:nvSpPr>
        <p:spPr>
          <a:xfrm>
            <a:off x="3900040" y="1169918"/>
            <a:ext cx="3517836" cy="369332"/>
          </a:xfrm>
          <a:prstGeom prst="rect">
            <a:avLst/>
          </a:prstGeom>
          <a:noFill/>
          <a:ln>
            <a:noFill/>
          </a:ln>
          <a:effectLst>
            <a:glow rad="127000">
              <a:schemeClr val="accent1"/>
            </a:glo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r" fontAlgn="auto">
              <a:spcBef>
                <a:spcPts val="0"/>
              </a:spcBef>
              <a:spcAft>
                <a:spcPts val="0"/>
              </a:spcAft>
              <a:defRPr sz="2000" b="1">
                <a:solidFill>
                  <a:srgbClr val="003874"/>
                </a:solidFill>
                <a:latin typeface="Montserrat" panose="00000500000000000000" pitchFamily="2" charset="-52"/>
                <a:ea typeface="+mj-ea"/>
                <a:cs typeface="+mj-cs"/>
              </a:defRPr>
            </a:lvl1pPr>
          </a:lstStyle>
          <a:p>
            <a:pPr algn="ctr"/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Ишлаб чиқариш занжири</a:t>
            </a:r>
            <a:endParaRPr lang="ru-RU" sz="1800" b="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7" name="Группа 46">
            <a:extLst>
              <a:ext uri="{FF2B5EF4-FFF2-40B4-BE49-F238E27FC236}">
                <a16:creationId xmlns:a16="http://schemas.microsoft.com/office/drawing/2014/main" id="{048690B7-51C6-C5D3-E8C8-1771CDD0C50D}"/>
              </a:ext>
            </a:extLst>
          </p:cNvPr>
          <p:cNvGrpSpPr/>
          <p:nvPr/>
        </p:nvGrpSpPr>
        <p:grpSpPr>
          <a:xfrm>
            <a:off x="152020" y="2552246"/>
            <a:ext cx="2777909" cy="461665"/>
            <a:chOff x="237403" y="2891683"/>
            <a:chExt cx="2777909" cy="461665"/>
          </a:xfrm>
        </p:grpSpPr>
        <p:pic>
          <p:nvPicPr>
            <p:cNvPr id="29" name="Picture 12" descr="Корова силуэт | Бесплатно значок">
              <a:extLst>
                <a:ext uri="{FF2B5EF4-FFF2-40B4-BE49-F238E27FC236}">
                  <a16:creationId xmlns:a16="http://schemas.microsoft.com/office/drawing/2014/main" id="{A21FCFEE-B1B1-48FE-AE41-2E829AB5D4F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7403" y="2943483"/>
              <a:ext cx="353686" cy="3730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18" name="Прямоугольник 217"/>
            <p:cNvSpPr/>
            <p:nvPr/>
          </p:nvSpPr>
          <p:spPr>
            <a:xfrm>
              <a:off x="1501135" y="2891683"/>
              <a:ext cx="1514177" cy="461665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1200" b="1" kern="1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йирик шохли </a:t>
              </a:r>
              <a:br>
                <a:rPr lang="uz-Cyrl-UZ" sz="1200" b="1" kern="1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</a:br>
              <a:r>
                <a:rPr lang="uz-Cyrl-UZ" sz="1200" b="1" kern="1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қорамол</a:t>
              </a:r>
            </a:p>
          </p:txBody>
        </p:sp>
        <p:sp>
          <p:nvSpPr>
            <p:cNvPr id="219" name="Прямоугольник 218">
              <a:extLst>
                <a:ext uri="{FF2B5EF4-FFF2-40B4-BE49-F238E27FC236}">
                  <a16:creationId xmlns:a16="http://schemas.microsoft.com/office/drawing/2014/main" id="{FBE9D770-181A-4569-AA00-6001CA01A8A7}"/>
                </a:ext>
              </a:extLst>
            </p:cNvPr>
            <p:cNvSpPr/>
            <p:nvPr/>
          </p:nvSpPr>
          <p:spPr>
            <a:xfrm>
              <a:off x="471209" y="2934548"/>
              <a:ext cx="866211" cy="340754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2"/>
            </a:fontRef>
          </p:style>
          <p:txBody>
            <a:bodyPr rtlCol="0" anchor="ctr"/>
            <a:lstStyle/>
            <a:p>
              <a:pPr algn="ctr"/>
              <a:r>
                <a:rPr lang="ru-RU" sz="16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130,7</a:t>
              </a:r>
              <a:endPara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0" name="Прямоугольник 219"/>
            <p:cNvSpPr/>
            <p:nvPr/>
          </p:nvSpPr>
          <p:spPr>
            <a:xfrm>
              <a:off x="1090322" y="2945092"/>
              <a:ext cx="580548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uz-Cyrl-UZ" sz="1000" b="1" kern="100" dirty="0">
                  <a:solidFill>
                    <a:srgbClr val="0070C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минг   бош</a:t>
              </a:r>
              <a:endParaRPr lang="ru-RU" sz="1000" b="1" dirty="0"/>
            </a:p>
          </p:txBody>
        </p:sp>
      </p:grpSp>
      <p:grpSp>
        <p:nvGrpSpPr>
          <p:cNvPr id="41" name="Группа 40"/>
          <p:cNvGrpSpPr/>
          <p:nvPr/>
        </p:nvGrpSpPr>
        <p:grpSpPr>
          <a:xfrm>
            <a:off x="3462906" y="3304514"/>
            <a:ext cx="1369357" cy="293352"/>
            <a:chOff x="8562007" y="4475843"/>
            <a:chExt cx="1194732" cy="283409"/>
          </a:xfrm>
        </p:grpSpPr>
        <p:sp>
          <p:nvSpPr>
            <p:cNvPr id="297" name="Прямоугольник 296"/>
            <p:cNvSpPr/>
            <p:nvPr/>
          </p:nvSpPr>
          <p:spPr>
            <a:xfrm>
              <a:off x="8562007" y="4475843"/>
              <a:ext cx="1181875" cy="277030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sz="1000"/>
            </a:p>
          </p:txBody>
        </p:sp>
        <p:sp>
          <p:nvSpPr>
            <p:cNvPr id="298" name="Прямоугольник 297"/>
            <p:cNvSpPr/>
            <p:nvPr/>
          </p:nvSpPr>
          <p:spPr>
            <a:xfrm>
              <a:off x="8574995" y="4475844"/>
              <a:ext cx="365871" cy="246221"/>
            </a:xfrm>
            <a:prstGeom prst="rect">
              <a:avLst/>
            </a:prstGeom>
          </p:spPr>
          <p:txBody>
            <a:bodyPr wrap="none" anchor="ctr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1000" b="1" kern="10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жун</a:t>
              </a:r>
            </a:p>
          </p:txBody>
        </p:sp>
        <p:sp>
          <p:nvSpPr>
            <p:cNvPr id="299" name="Прямоугольник 298"/>
            <p:cNvSpPr/>
            <p:nvPr/>
          </p:nvSpPr>
          <p:spPr>
            <a:xfrm>
              <a:off x="9318703" y="4521376"/>
              <a:ext cx="438036" cy="237876"/>
            </a:xfrm>
            <a:prstGeom prst="rect">
              <a:avLst/>
            </a:prstGeom>
          </p:spPr>
          <p:txBody>
            <a:bodyPr wrap="none" anchor="ctr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1000" b="1" kern="10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500,3</a:t>
              </a:r>
            </a:p>
          </p:txBody>
        </p:sp>
        <p:sp>
          <p:nvSpPr>
            <p:cNvPr id="300" name="Прямоугольник 299"/>
            <p:cNvSpPr/>
            <p:nvPr/>
          </p:nvSpPr>
          <p:spPr>
            <a:xfrm>
              <a:off x="8999251" y="4521278"/>
              <a:ext cx="624305" cy="215444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800" i="1" kern="100" dirty="0">
                  <a:solidFill>
                    <a:schemeClr val="bg1">
                      <a:lumMod val="85000"/>
                    </a:schemeClr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тонна</a:t>
              </a:r>
            </a:p>
          </p:txBody>
        </p:sp>
      </p:grpSp>
      <p:grpSp>
        <p:nvGrpSpPr>
          <p:cNvPr id="42" name="Группа 41"/>
          <p:cNvGrpSpPr/>
          <p:nvPr/>
        </p:nvGrpSpPr>
        <p:grpSpPr>
          <a:xfrm>
            <a:off x="3436658" y="4433192"/>
            <a:ext cx="1396241" cy="338554"/>
            <a:chOff x="9851224" y="4436974"/>
            <a:chExt cx="1209969" cy="338554"/>
          </a:xfrm>
        </p:grpSpPr>
        <p:sp>
          <p:nvSpPr>
            <p:cNvPr id="301" name="Прямоугольник 300"/>
            <p:cNvSpPr/>
            <p:nvPr/>
          </p:nvSpPr>
          <p:spPr>
            <a:xfrm>
              <a:off x="9869609" y="4489860"/>
              <a:ext cx="1185914" cy="262800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sz="1000"/>
            </a:p>
          </p:txBody>
        </p:sp>
        <p:sp>
          <p:nvSpPr>
            <p:cNvPr id="302" name="Прямоугольник 301"/>
            <p:cNvSpPr/>
            <p:nvPr/>
          </p:nvSpPr>
          <p:spPr>
            <a:xfrm>
              <a:off x="9851224" y="4503221"/>
              <a:ext cx="376793" cy="230832"/>
            </a:xfrm>
            <a:prstGeom prst="rect">
              <a:avLst/>
            </a:prstGeom>
          </p:spPr>
          <p:txBody>
            <a:bodyPr wrap="none" anchor="ctr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900" b="1" kern="10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мош</a:t>
              </a:r>
              <a:endParaRPr lang="uz-Cyrl-UZ" sz="10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3" name="Прямоугольник 302"/>
            <p:cNvSpPr/>
            <p:nvPr/>
          </p:nvSpPr>
          <p:spPr>
            <a:xfrm>
              <a:off x="10748357" y="4489164"/>
              <a:ext cx="312836" cy="246221"/>
            </a:xfrm>
            <a:prstGeom prst="rect">
              <a:avLst/>
            </a:prstGeom>
          </p:spPr>
          <p:txBody>
            <a:bodyPr wrap="none" anchor="ctr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1000" b="1" kern="10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2,5</a:t>
              </a:r>
            </a:p>
          </p:txBody>
        </p:sp>
        <p:sp>
          <p:nvSpPr>
            <p:cNvPr id="304" name="Прямоугольник 303"/>
            <p:cNvSpPr/>
            <p:nvPr/>
          </p:nvSpPr>
          <p:spPr>
            <a:xfrm>
              <a:off x="10319867" y="4436974"/>
              <a:ext cx="561740" cy="338554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800" i="1" kern="100" dirty="0">
                  <a:solidFill>
                    <a:schemeClr val="bg1">
                      <a:lumMod val="85000"/>
                    </a:schemeClr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минг тонна</a:t>
              </a:r>
            </a:p>
          </p:txBody>
        </p:sp>
      </p:grpSp>
      <p:grpSp>
        <p:nvGrpSpPr>
          <p:cNvPr id="38" name="Группа 37">
            <a:extLst>
              <a:ext uri="{FF2B5EF4-FFF2-40B4-BE49-F238E27FC236}">
                <a16:creationId xmlns:a16="http://schemas.microsoft.com/office/drawing/2014/main" id="{5D6C6FDD-8650-768E-DB1B-0937454699DD}"/>
              </a:ext>
            </a:extLst>
          </p:cNvPr>
          <p:cNvGrpSpPr/>
          <p:nvPr/>
        </p:nvGrpSpPr>
        <p:grpSpPr>
          <a:xfrm>
            <a:off x="100815" y="3956658"/>
            <a:ext cx="2246228" cy="400110"/>
            <a:chOff x="200616" y="3996511"/>
            <a:chExt cx="2246228" cy="400110"/>
          </a:xfrm>
        </p:grpSpPr>
        <p:sp>
          <p:nvSpPr>
            <p:cNvPr id="266" name="Прямоугольник 265">
              <a:extLst>
                <a:ext uri="{FF2B5EF4-FFF2-40B4-BE49-F238E27FC236}">
                  <a16:creationId xmlns:a16="http://schemas.microsoft.com/office/drawing/2014/main" id="{FBE9D770-181A-4569-AA00-6001CA01A8A7}"/>
                </a:ext>
              </a:extLst>
            </p:cNvPr>
            <p:cNvSpPr/>
            <p:nvPr/>
          </p:nvSpPr>
          <p:spPr>
            <a:xfrm>
              <a:off x="485057" y="4054641"/>
              <a:ext cx="809256" cy="340754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2"/>
            </a:fontRef>
          </p:style>
          <p:txBody>
            <a:bodyPr rtlCol="0" anchor="ctr"/>
            <a:lstStyle/>
            <a:p>
              <a:pPr algn="ctr"/>
              <a:r>
                <a:rPr lang="ru-RU" sz="16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577,5</a:t>
              </a:r>
              <a:endPara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7" name="Прямоугольник 266"/>
            <p:cNvSpPr/>
            <p:nvPr/>
          </p:nvSpPr>
          <p:spPr>
            <a:xfrm>
              <a:off x="1098692" y="3996511"/>
              <a:ext cx="734266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uz-Cyrl-UZ" sz="1000" b="1" kern="100" dirty="0">
                  <a:solidFill>
                    <a:srgbClr val="0070C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минг бош</a:t>
              </a:r>
              <a:endParaRPr lang="ru-RU" sz="1000" b="1" dirty="0"/>
            </a:p>
          </p:txBody>
        </p:sp>
        <p:sp>
          <p:nvSpPr>
            <p:cNvPr id="268" name="Прямоугольник 267"/>
            <p:cNvSpPr/>
            <p:nvPr/>
          </p:nvSpPr>
          <p:spPr>
            <a:xfrm>
              <a:off x="1491133" y="4049783"/>
              <a:ext cx="955711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just">
                <a:spcAft>
                  <a:spcPts val="800"/>
                </a:spcAft>
              </a:pPr>
              <a:r>
                <a:rPr lang="ru-RU" sz="1200" b="1" kern="1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парранда </a:t>
              </a:r>
            </a:p>
          </p:txBody>
        </p:sp>
        <p:pic>
          <p:nvPicPr>
            <p:cNvPr id="288" name="Picture 6" descr="Hen - Chicken icon png on Transparent Background 19879203 PNG">
              <a:extLst>
                <a:ext uri="{FF2B5EF4-FFF2-40B4-BE49-F238E27FC236}">
                  <a16:creationId xmlns:a16="http://schemas.microsoft.com/office/drawing/2014/main" id="{0B58D228-9A25-D2C1-3790-75171BF5C4E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930" r="18645"/>
            <a:stretch/>
          </p:blipFill>
          <p:spPr bwMode="auto">
            <a:xfrm>
              <a:off x="200616" y="4000809"/>
              <a:ext cx="328046" cy="3294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78" name="TextBox 377">
            <a:extLst>
              <a:ext uri="{FF2B5EF4-FFF2-40B4-BE49-F238E27FC236}">
                <a16:creationId xmlns:a16="http://schemas.microsoft.com/office/drawing/2014/main" id="{58F7FF5E-2BB2-44B5-A39F-F15E41D73652}"/>
              </a:ext>
            </a:extLst>
          </p:cNvPr>
          <p:cNvSpPr txBox="1"/>
          <p:nvPr/>
        </p:nvSpPr>
        <p:spPr>
          <a:xfrm>
            <a:off x="3969243" y="498786"/>
            <a:ext cx="1745138" cy="369332"/>
          </a:xfrm>
          <a:prstGeom prst="rect">
            <a:avLst/>
          </a:prstGeom>
          <a:noFill/>
          <a:ln>
            <a:noFill/>
          </a:ln>
          <a:effectLst>
            <a:glow rad="127000">
              <a:schemeClr val="accent1"/>
            </a:glo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r" fontAlgn="auto">
              <a:spcBef>
                <a:spcPts val="0"/>
              </a:spcBef>
              <a:spcAft>
                <a:spcPts val="0"/>
              </a:spcAft>
              <a:defRPr sz="2000" b="1">
                <a:solidFill>
                  <a:srgbClr val="003874"/>
                </a:solidFill>
                <a:latin typeface="Montserrat" panose="00000500000000000000" pitchFamily="2" charset="-52"/>
                <a:ea typeface="+mj-ea"/>
                <a:cs typeface="+mj-cs"/>
              </a:defRPr>
            </a:lvl1pPr>
          </a:lstStyle>
          <a:p>
            <a:pPr algn="l"/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Ишсизлар</a:t>
            </a:r>
            <a:endParaRPr lang="ru-RU" sz="1800" b="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9" name="Прямоугольник 378">
            <a:extLst>
              <a:ext uri="{FF2B5EF4-FFF2-40B4-BE49-F238E27FC236}">
                <a16:creationId xmlns:a16="http://schemas.microsoft.com/office/drawing/2014/main" id="{FBE9D770-181A-4569-AA00-6001CA01A8A7}"/>
              </a:ext>
            </a:extLst>
          </p:cNvPr>
          <p:cNvSpPr/>
          <p:nvPr/>
        </p:nvSpPr>
        <p:spPr>
          <a:xfrm>
            <a:off x="3526590" y="822869"/>
            <a:ext cx="866211" cy="34075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5,1</a:t>
            </a:r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0" name="Прямоугольник 379"/>
          <p:cNvSpPr/>
          <p:nvPr/>
        </p:nvSpPr>
        <p:spPr>
          <a:xfrm>
            <a:off x="4185626" y="800191"/>
            <a:ext cx="7342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минг </a:t>
            </a:r>
            <a:endParaRPr lang="ru-RU" b="1" dirty="0"/>
          </a:p>
        </p:txBody>
      </p:sp>
      <p:sp>
        <p:nvSpPr>
          <p:cNvPr id="381" name="Прямоугольник 380">
            <a:extLst>
              <a:ext uri="{FF2B5EF4-FFF2-40B4-BE49-F238E27FC236}">
                <a16:creationId xmlns:a16="http://schemas.microsoft.com/office/drawing/2014/main" id="{FBE9D770-181A-4569-AA00-6001CA01A8A7}"/>
              </a:ext>
            </a:extLst>
          </p:cNvPr>
          <p:cNvSpPr/>
          <p:nvPr/>
        </p:nvSpPr>
        <p:spPr>
          <a:xfrm>
            <a:off x="4609903" y="813016"/>
            <a:ext cx="1376124" cy="34075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6,8 </a:t>
            </a:r>
            <a:r>
              <a:rPr lang="ru-RU" sz="2400" b="1" dirty="0">
                <a:solidFill>
                  <a:srgbClr val="2E75B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ru-RU" sz="2400" dirty="0">
              <a:solidFill>
                <a:srgbClr val="2E75B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3" name="TextBox 382">
            <a:extLst>
              <a:ext uri="{FF2B5EF4-FFF2-40B4-BE49-F238E27FC236}">
                <a16:creationId xmlns:a16="http://schemas.microsoft.com/office/drawing/2014/main" id="{58F7FF5E-2BB2-44B5-A39F-F15E41D73652}"/>
              </a:ext>
            </a:extLst>
          </p:cNvPr>
          <p:cNvSpPr txBox="1"/>
          <p:nvPr/>
        </p:nvSpPr>
        <p:spPr>
          <a:xfrm>
            <a:off x="6476226" y="482008"/>
            <a:ext cx="1745138" cy="338554"/>
          </a:xfrm>
          <a:prstGeom prst="rect">
            <a:avLst/>
          </a:prstGeom>
          <a:noFill/>
          <a:ln>
            <a:noFill/>
          </a:ln>
          <a:effectLst>
            <a:glow rad="127000">
              <a:schemeClr val="accent1"/>
            </a:glo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r" fontAlgn="auto">
              <a:spcBef>
                <a:spcPts val="0"/>
              </a:spcBef>
              <a:spcAft>
                <a:spcPts val="0"/>
              </a:spcAft>
              <a:defRPr sz="2000" b="1">
                <a:solidFill>
                  <a:srgbClr val="003874"/>
                </a:solidFill>
                <a:latin typeface="Montserrat" panose="00000500000000000000" pitchFamily="2" charset="-52"/>
                <a:ea typeface="+mj-ea"/>
                <a:cs typeface="+mj-cs"/>
              </a:defRPr>
            </a:lvl1pPr>
          </a:lstStyle>
          <a:p>
            <a:pPr algn="ctr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саноат</a:t>
            </a:r>
          </a:p>
        </p:txBody>
      </p:sp>
      <p:sp>
        <p:nvSpPr>
          <p:cNvPr id="384" name="Прямоугольник 383">
            <a:extLst>
              <a:ext uri="{FF2B5EF4-FFF2-40B4-BE49-F238E27FC236}">
                <a16:creationId xmlns:a16="http://schemas.microsoft.com/office/drawing/2014/main" id="{FBE9D770-181A-4569-AA00-6001CA01A8A7}"/>
              </a:ext>
            </a:extLst>
          </p:cNvPr>
          <p:cNvSpPr/>
          <p:nvPr/>
        </p:nvSpPr>
        <p:spPr>
          <a:xfrm>
            <a:off x="6753012" y="772535"/>
            <a:ext cx="1376124" cy="34075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2,6</a:t>
            </a:r>
            <a:r>
              <a:rPr lang="uz-Cyrl-UZ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>
                <a:solidFill>
                  <a:srgbClr val="2E75B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ru-RU" sz="2400" dirty="0">
              <a:solidFill>
                <a:srgbClr val="2E75B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5" name="TextBox 384">
            <a:extLst>
              <a:ext uri="{FF2B5EF4-FFF2-40B4-BE49-F238E27FC236}">
                <a16:creationId xmlns:a16="http://schemas.microsoft.com/office/drawing/2014/main" id="{58F7FF5E-2BB2-44B5-A39F-F15E41D73652}"/>
              </a:ext>
            </a:extLst>
          </p:cNvPr>
          <p:cNvSpPr txBox="1"/>
          <p:nvPr/>
        </p:nvSpPr>
        <p:spPr>
          <a:xfrm>
            <a:off x="8033366" y="474462"/>
            <a:ext cx="1985725" cy="338554"/>
          </a:xfrm>
          <a:prstGeom prst="rect">
            <a:avLst/>
          </a:prstGeom>
          <a:noFill/>
          <a:ln>
            <a:noFill/>
          </a:ln>
          <a:effectLst>
            <a:glow rad="127000">
              <a:schemeClr val="accent1"/>
            </a:glo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r" fontAlgn="auto">
              <a:spcBef>
                <a:spcPts val="0"/>
              </a:spcBef>
              <a:spcAft>
                <a:spcPts val="0"/>
              </a:spcAft>
              <a:defRPr sz="2000" b="1">
                <a:solidFill>
                  <a:srgbClr val="003874"/>
                </a:solidFill>
                <a:latin typeface="Montserrat" panose="00000500000000000000" pitchFamily="2" charset="-52"/>
                <a:ea typeface="+mj-ea"/>
                <a:cs typeface="+mj-cs"/>
              </a:defRPr>
            </a:lvl1pPr>
          </a:lstStyle>
          <a:p>
            <a:pPr algn="ctr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қишлоқ хўжалиги</a:t>
            </a:r>
          </a:p>
        </p:txBody>
      </p:sp>
      <p:sp>
        <p:nvSpPr>
          <p:cNvPr id="386" name="Прямоугольник 385">
            <a:extLst>
              <a:ext uri="{FF2B5EF4-FFF2-40B4-BE49-F238E27FC236}">
                <a16:creationId xmlns:a16="http://schemas.microsoft.com/office/drawing/2014/main" id="{FBE9D770-181A-4569-AA00-6001CA01A8A7}"/>
              </a:ext>
            </a:extLst>
          </p:cNvPr>
          <p:cNvSpPr/>
          <p:nvPr/>
        </p:nvSpPr>
        <p:spPr>
          <a:xfrm>
            <a:off x="8436782" y="772535"/>
            <a:ext cx="1376124" cy="34075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6,6</a:t>
            </a:r>
            <a:r>
              <a:rPr 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>
                <a:solidFill>
                  <a:srgbClr val="2E75B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ru-RU" sz="2400" dirty="0">
              <a:solidFill>
                <a:srgbClr val="2E75B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7" name="TextBox 386">
            <a:extLst>
              <a:ext uri="{FF2B5EF4-FFF2-40B4-BE49-F238E27FC236}">
                <a16:creationId xmlns:a16="http://schemas.microsoft.com/office/drawing/2014/main" id="{58F7FF5E-2BB2-44B5-A39F-F15E41D73652}"/>
              </a:ext>
            </a:extLst>
          </p:cNvPr>
          <p:cNvSpPr txBox="1"/>
          <p:nvPr/>
        </p:nvSpPr>
        <p:spPr>
          <a:xfrm>
            <a:off x="9717709" y="490397"/>
            <a:ext cx="1745138" cy="338554"/>
          </a:xfrm>
          <a:prstGeom prst="rect">
            <a:avLst/>
          </a:prstGeom>
          <a:noFill/>
          <a:ln>
            <a:noFill/>
          </a:ln>
          <a:effectLst>
            <a:glow rad="127000">
              <a:schemeClr val="accent1"/>
            </a:glo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r" fontAlgn="auto">
              <a:spcBef>
                <a:spcPts val="0"/>
              </a:spcBef>
              <a:spcAft>
                <a:spcPts val="0"/>
              </a:spcAft>
              <a:defRPr sz="2000" b="1">
                <a:solidFill>
                  <a:srgbClr val="003874"/>
                </a:solidFill>
                <a:latin typeface="Montserrat" panose="00000500000000000000" pitchFamily="2" charset="-52"/>
                <a:ea typeface="+mj-ea"/>
                <a:cs typeface="+mj-cs"/>
              </a:defRPr>
            </a:lvl1pPr>
          </a:lstStyle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хизмат</a:t>
            </a:r>
            <a:r>
              <a:rPr lang="uz-Cyrl-UZ" sz="1600" dirty="0">
                <a:latin typeface="Arial" panose="020B0604020202020204" pitchFamily="34" charset="0"/>
                <a:cs typeface="Arial" panose="020B0604020202020204" pitchFamily="34" charset="0"/>
              </a:rPr>
              <a:t>лар</a:t>
            </a: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8" name="Прямоугольник 387">
            <a:extLst>
              <a:ext uri="{FF2B5EF4-FFF2-40B4-BE49-F238E27FC236}">
                <a16:creationId xmlns:a16="http://schemas.microsoft.com/office/drawing/2014/main" id="{FBE9D770-181A-4569-AA00-6001CA01A8A7}"/>
              </a:ext>
            </a:extLst>
          </p:cNvPr>
          <p:cNvSpPr/>
          <p:nvPr/>
        </p:nvSpPr>
        <p:spPr>
          <a:xfrm>
            <a:off x="10146078" y="772535"/>
            <a:ext cx="1376124" cy="34075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3,8 </a:t>
            </a:r>
            <a:r>
              <a:rPr lang="ru-RU" sz="2400" b="1" dirty="0">
                <a:solidFill>
                  <a:srgbClr val="2E75B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ru-RU" sz="2400" dirty="0">
              <a:solidFill>
                <a:srgbClr val="2E75B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6935694" y="204974"/>
            <a:ext cx="4469062" cy="29098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6" name="Прямоугольник 155">
            <a:extLst>
              <a:ext uri="{FF2B5EF4-FFF2-40B4-BE49-F238E27FC236}">
                <a16:creationId xmlns:a16="http://schemas.microsoft.com/office/drawing/2014/main" id="{977E0B9A-FEDE-432D-9537-7DBDBBFD453A}"/>
              </a:ext>
            </a:extLst>
          </p:cNvPr>
          <p:cNvSpPr/>
          <p:nvPr/>
        </p:nvSpPr>
        <p:spPr>
          <a:xfrm>
            <a:off x="7706449" y="208602"/>
            <a:ext cx="2882506" cy="22552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Ҳудуддаги улуши</a:t>
            </a:r>
          </a:p>
        </p:txBody>
      </p:sp>
      <p:cxnSp>
        <p:nvCxnSpPr>
          <p:cNvPr id="389" name="Прямая соединительная линия 388"/>
          <p:cNvCxnSpPr>
            <a:cxnSpLocks/>
          </p:cNvCxnSpPr>
          <p:nvPr/>
        </p:nvCxnSpPr>
        <p:spPr>
          <a:xfrm>
            <a:off x="6092669" y="290190"/>
            <a:ext cx="4157" cy="707902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Соединительная линия уступом 76"/>
          <p:cNvCxnSpPr>
            <a:cxnSpLocks/>
          </p:cNvCxnSpPr>
          <p:nvPr/>
        </p:nvCxnSpPr>
        <p:spPr>
          <a:xfrm rot="10800000">
            <a:off x="2610775" y="2719665"/>
            <a:ext cx="867019" cy="148906"/>
          </a:xfrm>
          <a:prstGeom prst="bentConnector3">
            <a:avLst>
              <a:gd name="adj1" fmla="val 50000"/>
            </a:avLst>
          </a:prstGeom>
          <a:ln>
            <a:solidFill>
              <a:schemeClr val="accent6">
                <a:lumMod val="60000"/>
                <a:lumOff val="4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2" name="Прямоугольник 451"/>
          <p:cNvSpPr/>
          <p:nvPr/>
        </p:nvSpPr>
        <p:spPr>
          <a:xfrm>
            <a:off x="4184615" y="183600"/>
            <a:ext cx="123033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z-Cyrl-UZ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3-тоифа</a:t>
            </a:r>
            <a:r>
              <a:rPr lang="en-US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6" name="Прямоугольник 185">
            <a:extLst>
              <a:ext uri="{FF2B5EF4-FFF2-40B4-BE49-F238E27FC236}">
                <a16:creationId xmlns:a16="http://schemas.microsoft.com/office/drawing/2014/main" id="{2AD5C6BF-F639-4494-8C0A-151B1ED1E4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86364" y="4164534"/>
            <a:ext cx="83616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>
              <a:defRPr/>
            </a:pPr>
            <a:r>
              <a:rPr lang="uz-Cyrl-UZ" alt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қиймати</a:t>
            </a:r>
          </a:p>
        </p:txBody>
      </p:sp>
      <p:sp>
        <p:nvSpPr>
          <p:cNvPr id="507" name="Прямоугольник 185">
            <a:extLst>
              <a:ext uri="{FF2B5EF4-FFF2-40B4-BE49-F238E27FC236}">
                <a16:creationId xmlns:a16="http://schemas.microsoft.com/office/drawing/2014/main" id="{4FE254D2-511E-44EB-AE0A-904CBF22A3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75702" y="4167299"/>
            <a:ext cx="71065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>
              <a:defRPr/>
            </a:pPr>
            <a:r>
              <a:rPr lang="uz-Cyrl-UZ" alt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сони</a:t>
            </a:r>
          </a:p>
        </p:txBody>
      </p:sp>
      <p:sp>
        <p:nvSpPr>
          <p:cNvPr id="508" name="Прямоугольник 182">
            <a:extLst>
              <a:ext uri="{FF2B5EF4-FFF2-40B4-BE49-F238E27FC236}">
                <a16:creationId xmlns:a16="http://schemas.microsoft.com/office/drawing/2014/main" id="{98F55AD4-9053-442F-925E-E5542677CB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26640" y="4322059"/>
            <a:ext cx="98114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z-Cyrl-UZ" alt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Cyrl-UZ" altLang="ru-RU" sz="1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</a:t>
            </a:r>
            <a:endParaRPr kumimoji="0" lang="uz-Cyrl-UZ" altLang="ru-RU" sz="1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9" name="Прямоугольник 182">
            <a:extLst>
              <a:ext uri="{FF2B5EF4-FFF2-40B4-BE49-F238E27FC236}">
                <a16:creationId xmlns:a16="http://schemas.microsoft.com/office/drawing/2014/main" id="{749E8BE8-2A35-428E-B7B7-90AE5E6E78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27107" y="4365476"/>
            <a:ext cx="126407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345</a:t>
            </a:r>
            <a:r>
              <a:rPr lang="en-US" alt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Cyrl-UZ" altLang="ru-RU" sz="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нафар</a:t>
            </a:r>
          </a:p>
        </p:txBody>
      </p:sp>
      <p:sp>
        <p:nvSpPr>
          <p:cNvPr id="510" name="Прямоугольник 185">
            <a:extLst>
              <a:ext uri="{FF2B5EF4-FFF2-40B4-BE49-F238E27FC236}">
                <a16:creationId xmlns:a16="http://schemas.microsoft.com/office/drawing/2014/main" id="{16CD97EE-7A9A-4710-BB39-AFD812913C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20006" y="4169949"/>
            <a:ext cx="86675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>
              <a:defRPr/>
            </a:pPr>
            <a:r>
              <a:rPr lang="uz-Cyrl-UZ" alt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иш ўрни</a:t>
            </a:r>
          </a:p>
        </p:txBody>
      </p:sp>
      <p:sp>
        <p:nvSpPr>
          <p:cNvPr id="511" name="Прямоугольник 182">
            <a:extLst>
              <a:ext uri="{FF2B5EF4-FFF2-40B4-BE49-F238E27FC236}">
                <a16:creationId xmlns:a16="http://schemas.microsoft.com/office/drawing/2014/main" id="{A3EED7EF-8235-4741-A079-B772AE7CB6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51999" y="4338904"/>
            <a:ext cx="12074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uz-Cyrl-UZ" alt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757</a:t>
            </a:r>
            <a:r>
              <a:rPr lang="uz-Cyrl-UZ" alt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alt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uz-Cyrl-UZ" altLang="ru-RU" sz="1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" name="Picture 2">
            <a:extLst>
              <a:ext uri="{FF2B5EF4-FFF2-40B4-BE49-F238E27FC236}">
                <a16:creationId xmlns:a16="http://schemas.microsoft.com/office/drawing/2014/main" id="{E81B0FF9-830E-49A7-9088-A6713F0D22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170194" y="4326273"/>
            <a:ext cx="292051" cy="341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" name="Picture 10" descr="Picture background">
            <a:extLst>
              <a:ext uri="{FF2B5EF4-FFF2-40B4-BE49-F238E27FC236}">
                <a16:creationId xmlns:a16="http://schemas.microsoft.com/office/drawing/2014/main" id="{0DA4FB7D-581D-4D51-8199-139E4A8EA9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6002" y="4318958"/>
            <a:ext cx="534360" cy="511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4" name="Picture 2" descr="Picture background">
            <a:extLst>
              <a:ext uri="{FF2B5EF4-FFF2-40B4-BE49-F238E27FC236}">
                <a16:creationId xmlns:a16="http://schemas.microsoft.com/office/drawing/2014/main" id="{A59C9EC3-B522-404D-8561-122E66C015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3011" y="4403976"/>
            <a:ext cx="313438" cy="295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8" name="Группа 47">
            <a:extLst>
              <a:ext uri="{FF2B5EF4-FFF2-40B4-BE49-F238E27FC236}">
                <a16:creationId xmlns:a16="http://schemas.microsoft.com/office/drawing/2014/main" id="{A834920D-6779-720F-FF7D-9B5E6E57A43F}"/>
              </a:ext>
            </a:extLst>
          </p:cNvPr>
          <p:cNvGrpSpPr/>
          <p:nvPr/>
        </p:nvGrpSpPr>
        <p:grpSpPr>
          <a:xfrm>
            <a:off x="118897" y="3119038"/>
            <a:ext cx="2615593" cy="461665"/>
            <a:chOff x="118898" y="3101622"/>
            <a:chExt cx="2352284" cy="461665"/>
          </a:xfrm>
        </p:grpSpPr>
        <p:sp>
          <p:nvSpPr>
            <p:cNvPr id="224" name="Прямоугольник 223">
              <a:extLst>
                <a:ext uri="{FF2B5EF4-FFF2-40B4-BE49-F238E27FC236}">
                  <a16:creationId xmlns:a16="http://schemas.microsoft.com/office/drawing/2014/main" id="{FBE9D770-181A-4569-AA00-6001CA01A8A7}"/>
                </a:ext>
              </a:extLst>
            </p:cNvPr>
            <p:cNvSpPr/>
            <p:nvPr/>
          </p:nvSpPr>
          <p:spPr>
            <a:xfrm>
              <a:off x="358492" y="3154830"/>
              <a:ext cx="809256" cy="340754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2"/>
            </a:fontRef>
          </p:style>
          <p:txBody>
            <a:bodyPr rtlCol="0" anchor="ctr"/>
            <a:lstStyle/>
            <a:p>
              <a:pPr algn="ctr"/>
              <a:r>
                <a:rPr lang="ru-RU" sz="16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391,5</a:t>
              </a:r>
              <a:endPara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5" name="Прямоугольник 224"/>
            <p:cNvSpPr/>
            <p:nvPr/>
          </p:nvSpPr>
          <p:spPr>
            <a:xfrm>
              <a:off x="990414" y="3125152"/>
              <a:ext cx="734266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uz-Cyrl-UZ" sz="1000" b="1" kern="100" dirty="0">
                  <a:solidFill>
                    <a:srgbClr val="0070C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минг </a:t>
              </a:r>
            </a:p>
            <a:p>
              <a:r>
                <a:rPr lang="uz-Cyrl-UZ" sz="1000" b="1" kern="100" dirty="0">
                  <a:solidFill>
                    <a:srgbClr val="0070C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бош</a:t>
              </a:r>
              <a:endParaRPr lang="ru-RU" sz="1000" b="1" dirty="0"/>
            </a:p>
          </p:txBody>
        </p:sp>
        <p:sp>
          <p:nvSpPr>
            <p:cNvPr id="226" name="Прямоугольник 225"/>
            <p:cNvSpPr/>
            <p:nvPr/>
          </p:nvSpPr>
          <p:spPr>
            <a:xfrm>
              <a:off x="1423491" y="3101622"/>
              <a:ext cx="1047691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ru-RU" sz="1200" b="1" kern="1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майда шохли мол</a:t>
              </a:r>
            </a:p>
          </p:txBody>
        </p:sp>
        <p:pic>
          <p:nvPicPr>
            <p:cNvPr id="519" name="Picture 6" descr="Black sheep - Free animals icons">
              <a:extLst>
                <a:ext uri="{FF2B5EF4-FFF2-40B4-BE49-F238E27FC236}">
                  <a16:creationId xmlns:a16="http://schemas.microsoft.com/office/drawing/2014/main" id="{EDF3B9A7-D4A2-4B15-9DA3-54855DB646D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898" y="3176149"/>
              <a:ext cx="309538" cy="3646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570" name="Группа 569"/>
          <p:cNvGrpSpPr/>
          <p:nvPr/>
        </p:nvGrpSpPr>
        <p:grpSpPr>
          <a:xfrm>
            <a:off x="4934266" y="3403554"/>
            <a:ext cx="2033546" cy="850688"/>
            <a:chOff x="-790129" y="5721490"/>
            <a:chExt cx="2223927" cy="919778"/>
          </a:xfrm>
        </p:grpSpPr>
        <p:sp>
          <p:nvSpPr>
            <p:cNvPr id="21" name="Прямоугольник 20"/>
            <p:cNvSpPr/>
            <p:nvPr/>
          </p:nvSpPr>
          <p:spPr>
            <a:xfrm>
              <a:off x="-788101" y="5762201"/>
              <a:ext cx="260220" cy="260220"/>
            </a:xfrm>
            <a:prstGeom prst="rect">
              <a:avLst/>
            </a:prstGeom>
            <a:solidFill>
              <a:srgbClr val="2E75B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5" name="Прямоугольник 194"/>
            <p:cNvSpPr/>
            <p:nvPr/>
          </p:nvSpPr>
          <p:spPr>
            <a:xfrm>
              <a:off x="-567590" y="5721490"/>
              <a:ext cx="2001388" cy="36605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800" b="1" kern="1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Мавжуд </a:t>
              </a:r>
              <a:br>
                <a:rPr lang="uz-Cyrl-UZ" sz="800" b="1" kern="1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</a:br>
              <a:r>
                <a:rPr lang="uz-Cyrl-UZ" sz="800" b="1" kern="1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ишлаб чиқариш</a:t>
              </a:r>
            </a:p>
          </p:txBody>
        </p:sp>
        <p:sp>
          <p:nvSpPr>
            <p:cNvPr id="196" name="Прямоугольник 195"/>
            <p:cNvSpPr/>
            <p:nvPr/>
          </p:nvSpPr>
          <p:spPr>
            <a:xfrm>
              <a:off x="-790129" y="6250742"/>
              <a:ext cx="260220" cy="26022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7" name="Прямоугольник 196"/>
            <p:cNvSpPr/>
            <p:nvPr/>
          </p:nvSpPr>
          <p:spPr>
            <a:xfrm>
              <a:off x="-547412" y="6275218"/>
              <a:ext cx="1541814" cy="36605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spcAft>
                  <a:spcPts val="800"/>
                </a:spcAft>
              </a:pPr>
              <a:r>
                <a:rPr lang="uz-Cyrl-UZ" sz="800" b="1" kern="1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Янги қувватлар</a:t>
              </a:r>
            </a:p>
          </p:txBody>
        </p:sp>
      </p:grpSp>
      <p:sp>
        <p:nvSpPr>
          <p:cNvPr id="327" name="Прямоугольник: скругленные углы 100">
            <a:extLst>
              <a:ext uri="{FF2B5EF4-FFF2-40B4-BE49-F238E27FC236}">
                <a16:creationId xmlns:a16="http://schemas.microsoft.com/office/drawing/2014/main" id="{7C10253B-D605-4497-845D-57777E3823FB}"/>
              </a:ext>
            </a:extLst>
          </p:cNvPr>
          <p:cNvSpPr/>
          <p:nvPr/>
        </p:nvSpPr>
        <p:spPr>
          <a:xfrm>
            <a:off x="6615019" y="5392724"/>
            <a:ext cx="5476166" cy="298098"/>
          </a:xfrm>
          <a:prstGeom prst="roundRect">
            <a:avLst/>
          </a:prstGeom>
          <a:noFill/>
          <a:ln w="6350">
            <a:solidFill>
              <a:srgbClr val="279B7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8" name="Прямоугольник 182">
            <a:extLst>
              <a:ext uri="{FF2B5EF4-FFF2-40B4-BE49-F238E27FC236}">
                <a16:creationId xmlns:a16="http://schemas.microsoft.com/office/drawing/2014/main" id="{749E8BE8-2A35-428E-B7B7-90AE5E6E78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99" y="5379552"/>
            <a:ext cx="7042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ru-RU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169,6</a:t>
            </a:r>
            <a:endParaRPr lang="uz-Cyrl-UZ" alt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6683721" y="5383624"/>
            <a:ext cx="86023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uz-Cyrl-UZ" alt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Даромад</a:t>
            </a:r>
          </a:p>
        </p:txBody>
      </p:sp>
      <p:sp>
        <p:nvSpPr>
          <p:cNvPr id="330" name="Прямоугольник: скругленные углы 96">
            <a:extLst>
              <a:ext uri="{FF2B5EF4-FFF2-40B4-BE49-F238E27FC236}">
                <a16:creationId xmlns:a16="http://schemas.microsoft.com/office/drawing/2014/main" id="{72AD3423-B8BF-4175-A097-8343B0EF53CD}"/>
              </a:ext>
            </a:extLst>
          </p:cNvPr>
          <p:cNvSpPr/>
          <p:nvPr/>
        </p:nvSpPr>
        <p:spPr>
          <a:xfrm>
            <a:off x="6772081" y="5219027"/>
            <a:ext cx="2720946" cy="189093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Маҳаллий бюджет 2024 йил</a:t>
            </a:r>
            <a:endParaRPr lang="ru-RU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1" name="Прямоугольник 330"/>
          <p:cNvSpPr/>
          <p:nvPr/>
        </p:nvSpPr>
        <p:spPr>
          <a:xfrm>
            <a:off x="7803061" y="5361979"/>
            <a:ext cx="7342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900" b="1" kern="1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млрд </a:t>
            </a:r>
            <a:br>
              <a:rPr lang="uz-Cyrl-UZ" sz="900" b="1" kern="1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uz-Cyrl-UZ" sz="900" b="1" kern="1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сўм</a:t>
            </a:r>
            <a:endParaRPr lang="ru-RU" sz="900" b="1" dirty="0"/>
          </a:p>
        </p:txBody>
      </p:sp>
      <p:sp>
        <p:nvSpPr>
          <p:cNvPr id="332" name="Прямоугольник 182">
            <a:extLst>
              <a:ext uri="{FF2B5EF4-FFF2-40B4-BE49-F238E27FC236}">
                <a16:creationId xmlns:a16="http://schemas.microsoft.com/office/drawing/2014/main" id="{749E8BE8-2A35-428E-B7B7-90AE5E6E78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7723" y="5387008"/>
            <a:ext cx="877043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ru-RU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277,2</a:t>
            </a:r>
            <a:r>
              <a:rPr lang="uz-Cyrl-UZ" altLang="ru-RU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uz-Cyrl-UZ" alt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3" name="Прямоугольник 332"/>
          <p:cNvSpPr/>
          <p:nvPr/>
        </p:nvSpPr>
        <p:spPr>
          <a:xfrm>
            <a:off x="8440152" y="5398236"/>
            <a:ext cx="8229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uz-Cyrl-UZ" alt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Харажат</a:t>
            </a:r>
          </a:p>
        </p:txBody>
      </p:sp>
      <p:sp>
        <p:nvSpPr>
          <p:cNvPr id="334" name="Прямоугольник 333"/>
          <p:cNvSpPr/>
          <p:nvPr/>
        </p:nvSpPr>
        <p:spPr>
          <a:xfrm>
            <a:off x="9663060" y="5361761"/>
            <a:ext cx="7342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900" b="1" kern="1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млрд </a:t>
            </a:r>
            <a:br>
              <a:rPr lang="uz-Cyrl-UZ" sz="900" b="1" kern="1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uz-Cyrl-UZ" sz="900" b="1" kern="1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сўм</a:t>
            </a:r>
            <a:endParaRPr lang="ru-RU" sz="900" b="1" dirty="0"/>
          </a:p>
        </p:txBody>
      </p:sp>
      <p:sp>
        <p:nvSpPr>
          <p:cNvPr id="335" name="Прямоугольник 182">
            <a:extLst>
              <a:ext uri="{FF2B5EF4-FFF2-40B4-BE49-F238E27FC236}">
                <a16:creationId xmlns:a16="http://schemas.microsoft.com/office/drawing/2014/main" id="{749E8BE8-2A35-428E-B7B7-90AE5E6E78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77897" y="5361946"/>
            <a:ext cx="765496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ru-RU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27,5</a:t>
            </a:r>
            <a:endParaRPr lang="uz-Cyrl-UZ" alt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6" name="Прямоугольник 335"/>
          <p:cNvSpPr/>
          <p:nvPr/>
        </p:nvSpPr>
        <p:spPr>
          <a:xfrm>
            <a:off x="10268875" y="5377716"/>
            <a:ext cx="105958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uz-Cyrl-UZ" alt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Трансферт</a:t>
            </a:r>
          </a:p>
        </p:txBody>
      </p:sp>
      <p:sp>
        <p:nvSpPr>
          <p:cNvPr id="337" name="Прямоугольник 336"/>
          <p:cNvSpPr/>
          <p:nvPr/>
        </p:nvSpPr>
        <p:spPr>
          <a:xfrm>
            <a:off x="11583331" y="5334283"/>
            <a:ext cx="7342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900" b="1" kern="1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млрд </a:t>
            </a:r>
            <a:br>
              <a:rPr lang="uz-Cyrl-UZ" sz="900" b="1" kern="1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uz-Cyrl-UZ" sz="900" b="1" kern="1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сўм</a:t>
            </a:r>
            <a:endParaRPr lang="ru-RU" sz="900" b="1" dirty="0"/>
          </a:p>
        </p:txBody>
      </p:sp>
      <p:sp>
        <p:nvSpPr>
          <p:cNvPr id="342" name="Прямоугольник 341"/>
          <p:cNvSpPr/>
          <p:nvPr/>
        </p:nvSpPr>
        <p:spPr>
          <a:xfrm>
            <a:off x="10835576" y="6362635"/>
            <a:ext cx="546813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1000" b="1" kern="1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кв.м</a:t>
            </a:r>
          </a:p>
        </p:txBody>
      </p:sp>
      <p:sp>
        <p:nvSpPr>
          <p:cNvPr id="344" name="Прямоугольник 343">
            <a:extLst>
              <a:ext uri="{FF2B5EF4-FFF2-40B4-BE49-F238E27FC236}">
                <a16:creationId xmlns:a16="http://schemas.microsoft.com/office/drawing/2014/main" id="{00227454-F0A9-4B59-9139-5D69948E6590}"/>
              </a:ext>
            </a:extLst>
          </p:cNvPr>
          <p:cNvSpPr/>
          <p:nvPr/>
        </p:nvSpPr>
        <p:spPr>
          <a:xfrm>
            <a:off x="10716248" y="5788827"/>
            <a:ext cx="1443322" cy="4051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" indent="-22860">
              <a:lnSpc>
                <a:spcPct val="107000"/>
              </a:lnSpc>
            </a:pPr>
            <a:r>
              <a:rPr lang="uz-Cyrl-UZ" sz="11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Уй-жой фонди </a:t>
            </a:r>
            <a:endParaRPr lang="en-US" sz="11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2860" indent="-22860">
              <a:lnSpc>
                <a:spcPct val="107000"/>
              </a:lnSpc>
            </a:pPr>
            <a:r>
              <a:rPr lang="uz-Cyrl-UZ" sz="8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(1 кишига)</a:t>
            </a:r>
            <a:endParaRPr lang="ru-RU" sz="1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10761209" y="6150052"/>
            <a:ext cx="74631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1600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en-US" sz="1600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8</a:t>
            </a:r>
            <a:r>
              <a:rPr lang="uz-Cyrl-UZ" sz="1600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  <a:r>
              <a:rPr lang="en-US" sz="1600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uz-Cyrl-UZ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ru-RU" dirty="0"/>
          </a:p>
        </p:txBody>
      </p:sp>
      <p:sp>
        <p:nvSpPr>
          <p:cNvPr id="345" name="Прямоугольник 344"/>
          <p:cNvSpPr/>
          <p:nvPr/>
        </p:nvSpPr>
        <p:spPr>
          <a:xfrm>
            <a:off x="11468467" y="6321340"/>
            <a:ext cx="49913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1050" b="1" kern="1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кв.м</a:t>
            </a:r>
          </a:p>
        </p:txBody>
      </p:sp>
      <p:sp>
        <p:nvSpPr>
          <p:cNvPr id="346" name="Прямоугольник 345"/>
          <p:cNvSpPr/>
          <p:nvPr/>
        </p:nvSpPr>
        <p:spPr>
          <a:xfrm>
            <a:off x="11384445" y="6058850"/>
            <a:ext cx="7301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1600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17,7</a:t>
            </a:r>
            <a:r>
              <a:rPr lang="uz-Cyrl-UZ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ru-RU" sz="2000" dirty="0"/>
          </a:p>
        </p:txBody>
      </p:sp>
      <p:sp>
        <p:nvSpPr>
          <p:cNvPr id="347" name="Прямоугольник 346">
            <a:extLst>
              <a:ext uri="{FF2B5EF4-FFF2-40B4-BE49-F238E27FC236}">
                <a16:creationId xmlns:a16="http://schemas.microsoft.com/office/drawing/2014/main" id="{00227454-F0A9-4B59-9139-5D69948E6590}"/>
              </a:ext>
            </a:extLst>
          </p:cNvPr>
          <p:cNvSpPr/>
          <p:nvPr/>
        </p:nvSpPr>
        <p:spPr>
          <a:xfrm>
            <a:off x="11382707" y="6467837"/>
            <a:ext cx="742255" cy="256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" indent="-22860">
              <a:lnSpc>
                <a:spcPct val="107000"/>
              </a:lnSpc>
              <a:spcAft>
                <a:spcPts val="800"/>
              </a:spcAft>
            </a:pPr>
            <a:r>
              <a:rPr lang="uz-Cyrl-UZ" sz="1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Вил.</a:t>
            </a:r>
            <a:r>
              <a:rPr lang="uz-Cyrl-UZ" sz="1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да</a:t>
            </a:r>
            <a:endParaRPr lang="ru-RU" sz="1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AutoShape 4" descr="Solar panel  repair icon vector 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AutoShape 6" descr="Solar panel  repair icon vector 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3" name="TextBox 212">
            <a:extLst>
              <a:ext uri="{FF2B5EF4-FFF2-40B4-BE49-F238E27FC236}">
                <a16:creationId xmlns:a16="http://schemas.microsoft.com/office/drawing/2014/main" id="{9FA62344-BBC1-4EC4-A556-89C58D6A82EC}"/>
              </a:ext>
            </a:extLst>
          </p:cNvPr>
          <p:cNvSpPr txBox="1"/>
          <p:nvPr/>
        </p:nvSpPr>
        <p:spPr>
          <a:xfrm>
            <a:off x="4416451" y="2428664"/>
            <a:ext cx="36099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sz="10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1,5</a:t>
            </a:r>
          </a:p>
        </p:txBody>
      </p:sp>
      <p:sp>
        <p:nvSpPr>
          <p:cNvPr id="246" name="TextBox 245">
            <a:extLst>
              <a:ext uri="{FF2B5EF4-FFF2-40B4-BE49-F238E27FC236}">
                <a16:creationId xmlns:a16="http://schemas.microsoft.com/office/drawing/2014/main" id="{374AFBFD-22EE-4D87-BAF1-5F7099F6720B}"/>
              </a:ext>
            </a:extLst>
          </p:cNvPr>
          <p:cNvSpPr txBox="1"/>
          <p:nvPr/>
        </p:nvSpPr>
        <p:spPr>
          <a:xfrm>
            <a:off x="3696305" y="2335520"/>
            <a:ext cx="62878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z-Cyrl-UZ" sz="700" i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(творог,</a:t>
            </a:r>
          </a:p>
          <a:p>
            <a:r>
              <a:rPr lang="uz-Cyrl-UZ" sz="700" i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пишлоқ)</a:t>
            </a:r>
            <a:endParaRPr lang="ru-RU" sz="1600" dirty="0">
              <a:solidFill>
                <a:schemeClr val="bg1"/>
              </a:solidFill>
            </a:endParaRPr>
          </a:p>
        </p:txBody>
      </p:sp>
      <p:grpSp>
        <p:nvGrpSpPr>
          <p:cNvPr id="34" name="Группа 33">
            <a:extLst>
              <a:ext uri="{FF2B5EF4-FFF2-40B4-BE49-F238E27FC236}">
                <a16:creationId xmlns:a16="http://schemas.microsoft.com/office/drawing/2014/main" id="{4E7406BA-8398-B155-58C9-D56D283C1A59}"/>
              </a:ext>
            </a:extLst>
          </p:cNvPr>
          <p:cNvGrpSpPr/>
          <p:nvPr/>
        </p:nvGrpSpPr>
        <p:grpSpPr>
          <a:xfrm>
            <a:off x="163620" y="5281006"/>
            <a:ext cx="2988903" cy="539426"/>
            <a:chOff x="214170" y="5259856"/>
            <a:chExt cx="2988903" cy="539426"/>
          </a:xfrm>
        </p:grpSpPr>
        <p:sp>
          <p:nvSpPr>
            <p:cNvPr id="460" name="Прямоугольник 459">
              <a:extLst>
                <a:ext uri="{FF2B5EF4-FFF2-40B4-BE49-F238E27FC236}">
                  <a16:creationId xmlns:a16="http://schemas.microsoft.com/office/drawing/2014/main" id="{537F0075-80DA-2156-2004-A786BC90CC79}"/>
                </a:ext>
              </a:extLst>
            </p:cNvPr>
            <p:cNvSpPr/>
            <p:nvPr/>
          </p:nvSpPr>
          <p:spPr>
            <a:xfrm>
              <a:off x="2624997" y="5310854"/>
              <a:ext cx="578076" cy="24622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uz-Cyrl-UZ" sz="1000" b="1" kern="100" dirty="0">
                  <a:solidFill>
                    <a:srgbClr val="0070C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ц</a:t>
              </a:r>
              <a:r>
                <a:rPr lang="en-US" sz="1000" b="1" kern="100" dirty="0">
                  <a:solidFill>
                    <a:srgbClr val="0070C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/</a:t>
              </a:r>
              <a:r>
                <a:rPr lang="uz-Cyrl-UZ" sz="1000" b="1" kern="100" dirty="0">
                  <a:solidFill>
                    <a:srgbClr val="0070C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га</a:t>
              </a:r>
              <a:endParaRPr lang="ru-RU" sz="10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6" name="Группа 25">
              <a:extLst>
                <a:ext uri="{FF2B5EF4-FFF2-40B4-BE49-F238E27FC236}">
                  <a16:creationId xmlns:a16="http://schemas.microsoft.com/office/drawing/2014/main" id="{0CDEB3E1-87EC-E2FD-36C0-ED3B476CFF5F}"/>
                </a:ext>
              </a:extLst>
            </p:cNvPr>
            <p:cNvGrpSpPr/>
            <p:nvPr/>
          </p:nvGrpSpPr>
          <p:grpSpPr>
            <a:xfrm>
              <a:off x="214170" y="5259856"/>
              <a:ext cx="2628809" cy="539426"/>
              <a:chOff x="212485" y="5338932"/>
              <a:chExt cx="2628809" cy="539426"/>
            </a:xfrm>
          </p:grpSpPr>
          <p:pic>
            <p:nvPicPr>
              <p:cNvPr id="457" name="Рисунок 456">
                <a:extLst>
                  <a:ext uri="{FF2B5EF4-FFF2-40B4-BE49-F238E27FC236}">
                    <a16:creationId xmlns:a16="http://schemas.microsoft.com/office/drawing/2014/main" id="{810524D4-71B7-BA56-1542-2B0E435DF99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12485" y="5367807"/>
                <a:ext cx="364943" cy="384971"/>
              </a:xfrm>
              <a:prstGeom prst="rect">
                <a:avLst/>
              </a:prstGeom>
            </p:spPr>
          </p:pic>
          <p:sp>
            <p:nvSpPr>
              <p:cNvPr id="458" name="Прямоугольник 457">
                <a:extLst>
                  <a:ext uri="{FF2B5EF4-FFF2-40B4-BE49-F238E27FC236}">
                    <a16:creationId xmlns:a16="http://schemas.microsoft.com/office/drawing/2014/main" id="{CA70F846-66C3-B108-71D0-B21EFD102AB4}"/>
                  </a:ext>
                </a:extLst>
              </p:cNvPr>
              <p:cNvSpPr/>
              <p:nvPr/>
            </p:nvSpPr>
            <p:spPr>
              <a:xfrm>
                <a:off x="1484579" y="5338932"/>
                <a:ext cx="922114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uz-Cyrl-UZ" sz="1200" b="1" kern="100" dirty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мева,</a:t>
                </a:r>
              </a:p>
              <a:p>
                <a:r>
                  <a:rPr lang="uz-Cyrl-UZ" sz="1200" b="1" kern="100" dirty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сабзавот</a:t>
                </a:r>
              </a:p>
            </p:txBody>
          </p:sp>
          <p:sp>
            <p:nvSpPr>
              <p:cNvPr id="459" name="Прямоугольник 458">
                <a:extLst>
                  <a:ext uri="{FF2B5EF4-FFF2-40B4-BE49-F238E27FC236}">
                    <a16:creationId xmlns:a16="http://schemas.microsoft.com/office/drawing/2014/main" id="{027F294B-2476-A3F6-2EAD-CD39CEB4BEB7}"/>
                  </a:ext>
                </a:extLst>
              </p:cNvPr>
              <p:cNvSpPr/>
              <p:nvPr/>
            </p:nvSpPr>
            <p:spPr>
              <a:xfrm>
                <a:off x="1080507" y="5390474"/>
                <a:ext cx="684743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uz-Cyrl-UZ" sz="1000" b="1" kern="100" dirty="0">
                    <a:solidFill>
                      <a:srgbClr val="0070C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минг тонна</a:t>
                </a:r>
                <a:endParaRPr lang="ru-RU" sz="1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62" name="Прямоугольник 461">
                <a:extLst>
                  <a:ext uri="{FF2B5EF4-FFF2-40B4-BE49-F238E27FC236}">
                    <a16:creationId xmlns:a16="http://schemas.microsoft.com/office/drawing/2014/main" id="{28D80877-0D21-8FB0-542E-641333C8C1B2}"/>
                  </a:ext>
                </a:extLst>
              </p:cNvPr>
              <p:cNvSpPr/>
              <p:nvPr/>
            </p:nvSpPr>
            <p:spPr>
              <a:xfrm>
                <a:off x="2189608" y="5539852"/>
                <a:ext cx="645658" cy="33850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accent2"/>
              </a:fontRef>
            </p:style>
            <p:txBody>
              <a:bodyPr rtlCol="0" anchor="ctr"/>
              <a:lstStyle/>
              <a:p>
                <a:pPr algn="ctr"/>
                <a:r>
                  <a:rPr lang="uz-Cyrl-UZ" sz="1200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281</a:t>
                </a:r>
                <a:endParaRPr lang="ru-RU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64" name="Прямоугольник 463">
                <a:extLst>
                  <a:ext uri="{FF2B5EF4-FFF2-40B4-BE49-F238E27FC236}">
                    <a16:creationId xmlns:a16="http://schemas.microsoft.com/office/drawing/2014/main" id="{5744D95D-EDFE-E5D8-6080-2853973825D7}"/>
                  </a:ext>
                </a:extLst>
              </p:cNvPr>
              <p:cNvSpPr/>
              <p:nvPr/>
            </p:nvSpPr>
            <p:spPr>
              <a:xfrm>
                <a:off x="2214796" y="5379226"/>
                <a:ext cx="626498" cy="276999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accent2"/>
              </a:fontRef>
            </p:style>
            <p:txBody>
              <a:bodyPr rtlCol="0" anchor="ctr"/>
              <a:lstStyle/>
              <a:p>
                <a:pPr algn="ctr"/>
                <a:r>
                  <a:rPr lang="uz-Cyrl-UZ" sz="1200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25,6</a:t>
                </a:r>
                <a:endParaRPr lang="ru-RU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65" name="Прямоугольник 464">
                <a:extLst>
                  <a:ext uri="{FF2B5EF4-FFF2-40B4-BE49-F238E27FC236}">
                    <a16:creationId xmlns:a16="http://schemas.microsoft.com/office/drawing/2014/main" id="{6945DE2B-144F-A8D3-19A4-80859790F12F}"/>
                  </a:ext>
                </a:extLst>
              </p:cNvPr>
              <p:cNvSpPr/>
              <p:nvPr/>
            </p:nvSpPr>
            <p:spPr>
              <a:xfrm>
                <a:off x="431758" y="5345726"/>
                <a:ext cx="866211" cy="46166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accent2"/>
              </a:fontRef>
            </p:style>
            <p:txBody>
              <a:bodyPr rtlCol="0" anchor="ctr"/>
              <a:lstStyle/>
              <a:p>
                <a:pPr algn="ctr"/>
                <a:r>
                  <a:rPr lang="uz-Cyrl-UZ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42,0</a:t>
                </a:r>
                <a:endParaRPr lang="ru-RU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486" name="Прямоугольник 485">
              <a:extLst>
                <a:ext uri="{FF2B5EF4-FFF2-40B4-BE49-F238E27FC236}">
                  <a16:creationId xmlns:a16="http://schemas.microsoft.com/office/drawing/2014/main" id="{C3F0B2FF-8CF9-BC07-7024-F47E9146718E}"/>
                </a:ext>
              </a:extLst>
            </p:cNvPr>
            <p:cNvSpPr/>
            <p:nvPr/>
          </p:nvSpPr>
          <p:spPr>
            <a:xfrm>
              <a:off x="2616233" y="5493908"/>
              <a:ext cx="578076" cy="24622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uz-Cyrl-UZ" sz="1000" b="1" kern="100" dirty="0">
                  <a:solidFill>
                    <a:srgbClr val="0070C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ц</a:t>
              </a:r>
              <a:r>
                <a:rPr lang="en-US" sz="1000" b="1" kern="100" dirty="0">
                  <a:solidFill>
                    <a:srgbClr val="0070C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/</a:t>
              </a:r>
              <a:r>
                <a:rPr lang="uz-Cyrl-UZ" sz="1000" b="1" kern="100" dirty="0">
                  <a:solidFill>
                    <a:srgbClr val="0070C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га</a:t>
              </a:r>
              <a:endParaRPr lang="ru-RU" sz="10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92" name="Группа 491">
            <a:extLst>
              <a:ext uri="{FF2B5EF4-FFF2-40B4-BE49-F238E27FC236}">
                <a16:creationId xmlns:a16="http://schemas.microsoft.com/office/drawing/2014/main" id="{F20F050D-4A15-70AB-BBFA-6D4EFB6826E3}"/>
              </a:ext>
            </a:extLst>
          </p:cNvPr>
          <p:cNvGrpSpPr/>
          <p:nvPr/>
        </p:nvGrpSpPr>
        <p:grpSpPr>
          <a:xfrm>
            <a:off x="3442068" y="4022811"/>
            <a:ext cx="1403080" cy="338554"/>
            <a:chOff x="3212072" y="3885227"/>
            <a:chExt cx="1408535" cy="338554"/>
          </a:xfrm>
        </p:grpSpPr>
        <p:sp>
          <p:nvSpPr>
            <p:cNvPr id="493" name="Прямоугольник 492">
              <a:extLst>
                <a:ext uri="{FF2B5EF4-FFF2-40B4-BE49-F238E27FC236}">
                  <a16:creationId xmlns:a16="http://schemas.microsoft.com/office/drawing/2014/main" id="{044F5086-4BDC-9455-5767-DE3D7627644A}"/>
                </a:ext>
              </a:extLst>
            </p:cNvPr>
            <p:cNvSpPr/>
            <p:nvPr/>
          </p:nvSpPr>
          <p:spPr>
            <a:xfrm>
              <a:off x="3232777" y="3924828"/>
              <a:ext cx="1363761" cy="262800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sz="1000"/>
            </a:p>
          </p:txBody>
        </p:sp>
        <p:sp>
          <p:nvSpPr>
            <p:cNvPr id="494" name="Прямоугольник 493">
              <a:extLst>
                <a:ext uri="{FF2B5EF4-FFF2-40B4-BE49-F238E27FC236}">
                  <a16:creationId xmlns:a16="http://schemas.microsoft.com/office/drawing/2014/main" id="{3C054F6F-8BB4-B562-FE38-761EED828976}"/>
                </a:ext>
              </a:extLst>
            </p:cNvPr>
            <p:cNvSpPr/>
            <p:nvPr/>
          </p:nvSpPr>
          <p:spPr>
            <a:xfrm>
              <a:off x="3212072" y="3910150"/>
              <a:ext cx="557973" cy="246221"/>
            </a:xfrm>
            <a:prstGeom prst="rect">
              <a:avLst/>
            </a:prstGeom>
          </p:spPr>
          <p:txBody>
            <a:bodyPr wrap="none" anchor="ctr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1000" b="1" kern="10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тухум</a:t>
              </a:r>
            </a:p>
          </p:txBody>
        </p:sp>
        <p:sp>
          <p:nvSpPr>
            <p:cNvPr id="495" name="Прямоугольник 494">
              <a:extLst>
                <a:ext uri="{FF2B5EF4-FFF2-40B4-BE49-F238E27FC236}">
                  <a16:creationId xmlns:a16="http://schemas.microsoft.com/office/drawing/2014/main" id="{BD986CC0-9116-F3C5-A8C1-9D455955F322}"/>
                </a:ext>
              </a:extLst>
            </p:cNvPr>
            <p:cNvSpPr/>
            <p:nvPr/>
          </p:nvSpPr>
          <p:spPr>
            <a:xfrm>
              <a:off x="4187401" y="3932296"/>
              <a:ext cx="433206" cy="246221"/>
            </a:xfrm>
            <a:prstGeom prst="rect">
              <a:avLst/>
            </a:prstGeom>
          </p:spPr>
          <p:txBody>
            <a:bodyPr wrap="none" anchor="ctr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1000" b="1" kern="10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25,3</a:t>
              </a:r>
            </a:p>
          </p:txBody>
        </p:sp>
        <p:sp>
          <p:nvSpPr>
            <p:cNvPr id="496" name="Прямоугольник 495">
              <a:extLst>
                <a:ext uri="{FF2B5EF4-FFF2-40B4-BE49-F238E27FC236}">
                  <a16:creationId xmlns:a16="http://schemas.microsoft.com/office/drawing/2014/main" id="{D5FF7163-D0EF-C804-0407-F16D2FCF634E}"/>
                </a:ext>
              </a:extLst>
            </p:cNvPr>
            <p:cNvSpPr/>
            <p:nvPr/>
          </p:nvSpPr>
          <p:spPr>
            <a:xfrm>
              <a:off x="3731033" y="3885227"/>
              <a:ext cx="624305" cy="338554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800" i="1" kern="100" dirty="0">
                  <a:solidFill>
                    <a:schemeClr val="bg1">
                      <a:lumMod val="85000"/>
                    </a:schemeClr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млн </a:t>
              </a:r>
              <a:br>
                <a:rPr lang="uz-Cyrl-UZ" sz="800" i="1" kern="100" dirty="0">
                  <a:solidFill>
                    <a:schemeClr val="bg1">
                      <a:lumMod val="85000"/>
                    </a:schemeClr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</a:br>
              <a:r>
                <a:rPr lang="uz-Cyrl-UZ" sz="800" i="1" kern="100" dirty="0">
                  <a:solidFill>
                    <a:schemeClr val="bg1">
                      <a:lumMod val="85000"/>
                    </a:schemeClr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дона</a:t>
              </a:r>
            </a:p>
          </p:txBody>
        </p:sp>
      </p:grpSp>
      <p:grpSp>
        <p:nvGrpSpPr>
          <p:cNvPr id="113" name="Группа 112">
            <a:extLst>
              <a:ext uri="{FF2B5EF4-FFF2-40B4-BE49-F238E27FC236}">
                <a16:creationId xmlns:a16="http://schemas.microsoft.com/office/drawing/2014/main" id="{C95CBAD9-830C-DF1A-2567-76F8BE3D2E8A}"/>
              </a:ext>
            </a:extLst>
          </p:cNvPr>
          <p:cNvGrpSpPr/>
          <p:nvPr/>
        </p:nvGrpSpPr>
        <p:grpSpPr>
          <a:xfrm>
            <a:off x="3449163" y="2685688"/>
            <a:ext cx="1372216" cy="338554"/>
            <a:chOff x="3253158" y="3885227"/>
            <a:chExt cx="1180510" cy="338554"/>
          </a:xfrm>
        </p:grpSpPr>
        <p:sp>
          <p:nvSpPr>
            <p:cNvPr id="114" name="Прямоугольник 113">
              <a:extLst>
                <a:ext uri="{FF2B5EF4-FFF2-40B4-BE49-F238E27FC236}">
                  <a16:creationId xmlns:a16="http://schemas.microsoft.com/office/drawing/2014/main" id="{B975E2C5-0BC6-7B39-EFC8-545B0585C61B}"/>
                </a:ext>
              </a:extLst>
            </p:cNvPr>
            <p:cNvSpPr/>
            <p:nvPr/>
          </p:nvSpPr>
          <p:spPr>
            <a:xfrm>
              <a:off x="3257384" y="3924828"/>
              <a:ext cx="1165373" cy="262800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sz="1000"/>
            </a:p>
          </p:txBody>
        </p:sp>
        <p:sp>
          <p:nvSpPr>
            <p:cNvPr id="115" name="Прямоугольник 114">
              <a:extLst>
                <a:ext uri="{FF2B5EF4-FFF2-40B4-BE49-F238E27FC236}">
                  <a16:creationId xmlns:a16="http://schemas.microsoft.com/office/drawing/2014/main" id="{FB3ACF9F-D1A1-89FF-E128-F6FF9BF90ABD}"/>
                </a:ext>
              </a:extLst>
            </p:cNvPr>
            <p:cNvSpPr/>
            <p:nvPr/>
          </p:nvSpPr>
          <p:spPr>
            <a:xfrm>
              <a:off x="3253158" y="3918763"/>
              <a:ext cx="335332" cy="246221"/>
            </a:xfrm>
            <a:prstGeom prst="rect">
              <a:avLst/>
            </a:prstGeom>
          </p:spPr>
          <p:txBody>
            <a:bodyPr wrap="none" anchor="ctr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1000" b="1" kern="10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сут</a:t>
              </a:r>
            </a:p>
          </p:txBody>
        </p:sp>
        <p:sp>
          <p:nvSpPr>
            <p:cNvPr id="116" name="Прямоугольник 115">
              <a:extLst>
                <a:ext uri="{FF2B5EF4-FFF2-40B4-BE49-F238E27FC236}">
                  <a16:creationId xmlns:a16="http://schemas.microsoft.com/office/drawing/2014/main" id="{6BC88DD9-3764-573E-B863-B21FC1DB5484}"/>
                </a:ext>
              </a:extLst>
            </p:cNvPr>
            <p:cNvSpPr/>
            <p:nvPr/>
          </p:nvSpPr>
          <p:spPr>
            <a:xfrm>
              <a:off x="4062427" y="3932296"/>
              <a:ext cx="371241" cy="246221"/>
            </a:xfrm>
            <a:prstGeom prst="rect">
              <a:avLst/>
            </a:prstGeom>
          </p:spPr>
          <p:txBody>
            <a:bodyPr wrap="none" anchor="ctr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1000" b="1" kern="10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91,3</a:t>
              </a:r>
            </a:p>
          </p:txBody>
        </p:sp>
        <p:sp>
          <p:nvSpPr>
            <p:cNvPr id="117" name="Прямоугольник 116">
              <a:extLst>
                <a:ext uri="{FF2B5EF4-FFF2-40B4-BE49-F238E27FC236}">
                  <a16:creationId xmlns:a16="http://schemas.microsoft.com/office/drawing/2014/main" id="{8CC1C958-9B33-6215-BDDD-990AE58C61D0}"/>
                </a:ext>
              </a:extLst>
            </p:cNvPr>
            <p:cNvSpPr/>
            <p:nvPr/>
          </p:nvSpPr>
          <p:spPr>
            <a:xfrm>
              <a:off x="3682749" y="3885227"/>
              <a:ext cx="624305" cy="338554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800" i="1" kern="100" dirty="0">
                  <a:solidFill>
                    <a:schemeClr val="bg1">
                      <a:lumMod val="85000"/>
                    </a:schemeClr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минг тонна</a:t>
              </a:r>
            </a:p>
          </p:txBody>
        </p:sp>
      </p:grpSp>
      <p:cxnSp>
        <p:nvCxnSpPr>
          <p:cNvPr id="450" name="Прямая соединительная линия 449">
            <a:extLst>
              <a:ext uri="{FF2B5EF4-FFF2-40B4-BE49-F238E27FC236}">
                <a16:creationId xmlns:a16="http://schemas.microsoft.com/office/drawing/2014/main" id="{00FF765E-FA59-BE76-9ED7-D5AEEE75374B}"/>
              </a:ext>
            </a:extLst>
          </p:cNvPr>
          <p:cNvCxnSpPr>
            <a:cxnSpLocks/>
          </p:cNvCxnSpPr>
          <p:nvPr/>
        </p:nvCxnSpPr>
        <p:spPr>
          <a:xfrm flipH="1">
            <a:off x="4832266" y="5954328"/>
            <a:ext cx="5936" cy="723898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1" name="Прямоугольник: скругленные углы 450">
            <a:extLst>
              <a:ext uri="{FF2B5EF4-FFF2-40B4-BE49-F238E27FC236}">
                <a16:creationId xmlns:a16="http://schemas.microsoft.com/office/drawing/2014/main" id="{2B0C531B-458C-CDE4-81FA-D5AAAB4D3751}"/>
              </a:ext>
            </a:extLst>
          </p:cNvPr>
          <p:cNvSpPr/>
          <p:nvPr/>
        </p:nvSpPr>
        <p:spPr>
          <a:xfrm>
            <a:off x="3450112" y="5557166"/>
            <a:ext cx="1486128" cy="274777"/>
          </a:xfrm>
          <a:prstGeom prst="roundRect">
            <a:avLst/>
          </a:prstGeom>
          <a:solidFill>
            <a:srgbClr val="203864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22860" indent="-22860" algn="ctr">
              <a:lnSpc>
                <a:spcPct val="107000"/>
              </a:lnSpc>
              <a:spcAft>
                <a:spcPts val="800"/>
              </a:spcAft>
            </a:pPr>
            <a:r>
              <a:rPr lang="uz-Cyrl-UZ" sz="1050" b="1" kern="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Саноат</a:t>
            </a:r>
            <a:r>
              <a:rPr lang="uz-Cyrl-UZ" sz="1200" b="1" kern="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зоналари</a:t>
            </a:r>
            <a:endParaRPr lang="ru-RU" sz="1200" b="1" kern="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5" name="TextBox 454">
            <a:extLst>
              <a:ext uri="{FF2B5EF4-FFF2-40B4-BE49-F238E27FC236}">
                <a16:creationId xmlns:a16="http://schemas.microsoft.com/office/drawing/2014/main" id="{3042960E-94EF-4DB5-34AF-AAF14A3136AC}"/>
              </a:ext>
            </a:extLst>
          </p:cNvPr>
          <p:cNvSpPr txBox="1"/>
          <p:nvPr/>
        </p:nvSpPr>
        <p:spPr>
          <a:xfrm>
            <a:off x="6209471" y="5899587"/>
            <a:ext cx="91231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z-Cyrl-UZ" sz="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Ердан фойдаланиш</a:t>
            </a:r>
            <a:endParaRPr lang="uz-Cyrl-UZ" sz="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67" name="TextBox 466">
            <a:extLst>
              <a:ext uri="{FF2B5EF4-FFF2-40B4-BE49-F238E27FC236}">
                <a16:creationId xmlns:a16="http://schemas.microsoft.com/office/drawing/2014/main" id="{F8F8A0F0-ACF1-AE58-95FA-F3BD19A009AE}"/>
              </a:ext>
            </a:extLst>
          </p:cNvPr>
          <p:cNvSpPr txBox="1"/>
          <p:nvPr/>
        </p:nvSpPr>
        <p:spPr>
          <a:xfrm>
            <a:off x="8520706" y="5894422"/>
            <a:ext cx="918431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z-Cyrl-UZ" sz="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унумдорлиги</a:t>
            </a: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AAD2E595-F372-CF09-215C-C499ABF2B701}"/>
              </a:ext>
            </a:extLst>
          </p:cNvPr>
          <p:cNvSpPr/>
          <p:nvPr/>
        </p:nvSpPr>
        <p:spPr>
          <a:xfrm>
            <a:off x="4087792" y="6066849"/>
            <a:ext cx="642883" cy="175796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22860" indent="-22860" algn="ctr">
              <a:lnSpc>
                <a:spcPct val="107000"/>
              </a:lnSpc>
              <a:spcAft>
                <a:spcPts val="800"/>
              </a:spcAft>
            </a:pPr>
            <a:r>
              <a:rPr lang="uz-Cyrl-UZ" sz="1200" b="1" kern="100" dirty="0">
                <a:latin typeface="Arial" panose="020B0604020202020204" pitchFamily="34" charset="0"/>
                <a:cs typeface="Arial" panose="020B0604020202020204" pitchFamily="34" charset="0"/>
              </a:rPr>
              <a:t>КСЗ</a:t>
            </a:r>
            <a:endParaRPr lang="ru-RU" sz="1200" i="1" kern="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EBA983DB-06FE-8B71-36C2-17628BA3FA91}"/>
              </a:ext>
            </a:extLst>
          </p:cNvPr>
          <p:cNvSpPr/>
          <p:nvPr/>
        </p:nvSpPr>
        <p:spPr>
          <a:xfrm>
            <a:off x="4081587" y="6455037"/>
            <a:ext cx="645978" cy="184247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22860" indent="-22860" algn="ctr">
              <a:lnSpc>
                <a:spcPct val="107000"/>
              </a:lnSpc>
              <a:spcAft>
                <a:spcPts val="800"/>
              </a:spcAft>
            </a:pPr>
            <a:r>
              <a:rPr lang="uz-Cyrl-UZ" sz="1200" b="1" kern="100" dirty="0">
                <a:latin typeface="Arial" panose="020B0604020202020204" pitchFamily="34" charset="0"/>
                <a:cs typeface="Arial" panose="020B0604020202020204" pitchFamily="34" charset="0"/>
              </a:rPr>
              <a:t>ЁСТЗ</a:t>
            </a:r>
            <a:endParaRPr lang="ru-RU" sz="1200" b="1" kern="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D7AF497A-F38A-A0F0-4442-9533AADE3C09}"/>
              </a:ext>
            </a:extLst>
          </p:cNvPr>
          <p:cNvSpPr txBox="1"/>
          <p:nvPr/>
        </p:nvSpPr>
        <p:spPr>
          <a:xfrm>
            <a:off x="3386125" y="5965203"/>
            <a:ext cx="75893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z-Cyrl-UZ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uz-Cyrl-UZ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uz-Cyrl-UZ" sz="1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та</a:t>
            </a:r>
            <a:endParaRPr lang="ru-RU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3" name="TextBox 452">
            <a:extLst>
              <a:ext uri="{FF2B5EF4-FFF2-40B4-BE49-F238E27FC236}">
                <a16:creationId xmlns:a16="http://schemas.microsoft.com/office/drawing/2014/main" id="{2DBCFFBB-9BD9-9C6D-A487-81A13924ABCE}"/>
              </a:ext>
            </a:extLst>
          </p:cNvPr>
          <p:cNvSpPr txBox="1"/>
          <p:nvPr/>
        </p:nvSpPr>
        <p:spPr>
          <a:xfrm>
            <a:off x="3386125" y="6350606"/>
            <a:ext cx="75893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z-Cyrl-UZ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uz-Cyrl-UZ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uz-Cyrl-UZ" sz="1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та</a:t>
            </a:r>
            <a:endParaRPr lang="ru-RU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600EFAF3-415C-AEB5-1B26-6C34E83A8871}"/>
              </a:ext>
            </a:extLst>
          </p:cNvPr>
          <p:cNvSpPr txBox="1"/>
          <p:nvPr/>
        </p:nvSpPr>
        <p:spPr>
          <a:xfrm>
            <a:off x="4911132" y="5696706"/>
            <a:ext cx="1320924" cy="3847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z-Cyrl-UZ" sz="1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Инфратузилмага </a:t>
            </a:r>
            <a:r>
              <a:rPr lang="uz-Cyrl-UZ" sz="900" b="1" dirty="0">
                <a:latin typeface="Arial" panose="020B0604020202020204" pitchFamily="34" charset="0"/>
                <a:cs typeface="Arial" panose="020B0604020202020204" pitchFamily="34" charset="0"/>
              </a:rPr>
              <a:t>талаб</a:t>
            </a:r>
            <a:r>
              <a:rPr lang="uz-Cyrl-UZ" sz="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uz-Cyrl-UZ" sz="9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51ED602-96D9-390C-4FA8-1D7AB23073A9}"/>
              </a:ext>
            </a:extLst>
          </p:cNvPr>
          <p:cNvSpPr txBox="1"/>
          <p:nvPr/>
        </p:nvSpPr>
        <p:spPr>
          <a:xfrm>
            <a:off x="4908041" y="6384489"/>
            <a:ext cx="62742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0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0</a:t>
            </a:r>
            <a:endParaRPr lang="ru-RU" sz="1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D732B65A-3107-F0B9-C147-B7087DE5A237}"/>
              </a:ext>
            </a:extLst>
          </p:cNvPr>
          <p:cNvSpPr txBox="1"/>
          <p:nvPr/>
        </p:nvSpPr>
        <p:spPr>
          <a:xfrm>
            <a:off x="4896376" y="6012101"/>
            <a:ext cx="62742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0,8</a:t>
            </a:r>
            <a:endParaRPr lang="ru-RU" sz="1400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98" name="Прямая соединительная линия 97">
            <a:extLst>
              <a:ext uri="{FF2B5EF4-FFF2-40B4-BE49-F238E27FC236}">
                <a16:creationId xmlns:a16="http://schemas.microsoft.com/office/drawing/2014/main" id="{0B957A7E-BA5A-FF55-0E8B-B5372951EA1B}"/>
              </a:ext>
            </a:extLst>
          </p:cNvPr>
          <p:cNvCxnSpPr>
            <a:cxnSpLocks/>
          </p:cNvCxnSpPr>
          <p:nvPr/>
        </p:nvCxnSpPr>
        <p:spPr>
          <a:xfrm>
            <a:off x="6174149" y="5930096"/>
            <a:ext cx="90" cy="761992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Прямая соединительная линия 102">
            <a:extLst>
              <a:ext uri="{FF2B5EF4-FFF2-40B4-BE49-F238E27FC236}">
                <a16:creationId xmlns:a16="http://schemas.microsoft.com/office/drawing/2014/main" id="{7868C2BC-18B7-BFC2-6B99-FB93CA36D035}"/>
              </a:ext>
            </a:extLst>
          </p:cNvPr>
          <p:cNvCxnSpPr>
            <a:cxnSpLocks/>
          </p:cNvCxnSpPr>
          <p:nvPr/>
        </p:nvCxnSpPr>
        <p:spPr>
          <a:xfrm>
            <a:off x="3702084" y="6371397"/>
            <a:ext cx="1439616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extBox 108">
            <a:extLst>
              <a:ext uri="{FF2B5EF4-FFF2-40B4-BE49-F238E27FC236}">
                <a16:creationId xmlns:a16="http://schemas.microsoft.com/office/drawing/2014/main" id="{7681299A-C452-48D5-14CF-2BA03B70C04E}"/>
              </a:ext>
            </a:extLst>
          </p:cNvPr>
          <p:cNvSpPr txBox="1"/>
          <p:nvPr/>
        </p:nvSpPr>
        <p:spPr>
          <a:xfrm>
            <a:off x="5354024" y="6275691"/>
            <a:ext cx="762728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9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млрд сўм</a:t>
            </a:r>
            <a:endParaRPr lang="ru-RU" sz="9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9B43189C-21D1-05D8-24B8-F8892C1A127C}"/>
              </a:ext>
            </a:extLst>
          </p:cNvPr>
          <p:cNvSpPr txBox="1"/>
          <p:nvPr/>
        </p:nvSpPr>
        <p:spPr>
          <a:xfrm>
            <a:off x="5401952" y="6006743"/>
            <a:ext cx="56174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0</a:t>
            </a:r>
            <a:r>
              <a:rPr lang="uz-Cyrl-UZ" sz="2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8</a:t>
            </a:r>
            <a:endParaRPr lang="ru-RU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18" name="Прямоугольник: скругленные углы 117">
            <a:extLst>
              <a:ext uri="{FF2B5EF4-FFF2-40B4-BE49-F238E27FC236}">
                <a16:creationId xmlns:a16="http://schemas.microsoft.com/office/drawing/2014/main" id="{86653B9B-194D-65E2-A590-2934DEFE6D28}"/>
              </a:ext>
            </a:extLst>
          </p:cNvPr>
          <p:cNvSpPr/>
          <p:nvPr/>
        </p:nvSpPr>
        <p:spPr>
          <a:xfrm>
            <a:off x="5332984" y="6066493"/>
            <a:ext cx="699684" cy="45931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4" name="Прямая соединительная линия 123">
            <a:extLst>
              <a:ext uri="{FF2B5EF4-FFF2-40B4-BE49-F238E27FC236}">
                <a16:creationId xmlns:a16="http://schemas.microsoft.com/office/drawing/2014/main" id="{8C1331D1-51F1-2FB8-29D8-11CB75EB5765}"/>
              </a:ext>
            </a:extLst>
          </p:cNvPr>
          <p:cNvCxnSpPr>
            <a:cxnSpLocks/>
          </p:cNvCxnSpPr>
          <p:nvPr/>
        </p:nvCxnSpPr>
        <p:spPr>
          <a:xfrm>
            <a:off x="10764061" y="5846282"/>
            <a:ext cx="4576" cy="929621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5" name="TextBox 524">
            <a:extLst>
              <a:ext uri="{FF2B5EF4-FFF2-40B4-BE49-F238E27FC236}">
                <a16:creationId xmlns:a16="http://schemas.microsoft.com/office/drawing/2014/main" id="{7399565E-D9C8-D42E-2A89-D0A81405BD28}"/>
              </a:ext>
            </a:extLst>
          </p:cNvPr>
          <p:cNvSpPr txBox="1"/>
          <p:nvPr/>
        </p:nvSpPr>
        <p:spPr>
          <a:xfrm>
            <a:off x="9270926" y="6015815"/>
            <a:ext cx="62742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8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,4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526" name="Прямая соединительная линия 525">
            <a:extLst>
              <a:ext uri="{FF2B5EF4-FFF2-40B4-BE49-F238E27FC236}">
                <a16:creationId xmlns:a16="http://schemas.microsoft.com/office/drawing/2014/main" id="{C911F421-82B8-A952-CCE7-2198FBF24D98}"/>
              </a:ext>
            </a:extLst>
          </p:cNvPr>
          <p:cNvCxnSpPr>
            <a:cxnSpLocks/>
          </p:cNvCxnSpPr>
          <p:nvPr/>
        </p:nvCxnSpPr>
        <p:spPr>
          <a:xfrm>
            <a:off x="9322941" y="6046600"/>
            <a:ext cx="2953" cy="63708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2" name="TextBox 541">
            <a:extLst>
              <a:ext uri="{FF2B5EF4-FFF2-40B4-BE49-F238E27FC236}">
                <a16:creationId xmlns:a16="http://schemas.microsoft.com/office/drawing/2014/main" id="{B5ABEB8E-1DE6-EB2C-06BD-A1365225C0E3}"/>
              </a:ext>
            </a:extLst>
          </p:cNvPr>
          <p:cNvSpPr txBox="1"/>
          <p:nvPr/>
        </p:nvSpPr>
        <p:spPr>
          <a:xfrm>
            <a:off x="10364979" y="5968849"/>
            <a:ext cx="55338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9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млрд </a:t>
            </a:r>
            <a:br>
              <a:rPr lang="ru-RU" sz="9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sz="9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сўм</a:t>
            </a:r>
            <a:endParaRPr lang="ru-RU" sz="9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47" name="Прямоугольник: скругленные углы 546">
            <a:extLst>
              <a:ext uri="{FF2B5EF4-FFF2-40B4-BE49-F238E27FC236}">
                <a16:creationId xmlns:a16="http://schemas.microsoft.com/office/drawing/2014/main" id="{D0AB5232-5BFB-AF27-DA41-8F240CEB3E7E}"/>
              </a:ext>
            </a:extLst>
          </p:cNvPr>
          <p:cNvSpPr/>
          <p:nvPr/>
        </p:nvSpPr>
        <p:spPr>
          <a:xfrm>
            <a:off x="10034335" y="6017403"/>
            <a:ext cx="690086" cy="31821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9" name="TextBox 548">
            <a:extLst>
              <a:ext uri="{FF2B5EF4-FFF2-40B4-BE49-F238E27FC236}">
                <a16:creationId xmlns:a16="http://schemas.microsoft.com/office/drawing/2014/main" id="{FC709284-F814-D051-5321-5D239E60A7B9}"/>
              </a:ext>
            </a:extLst>
          </p:cNvPr>
          <p:cNvSpPr txBox="1"/>
          <p:nvPr/>
        </p:nvSpPr>
        <p:spPr>
          <a:xfrm>
            <a:off x="9619888" y="6021997"/>
            <a:ext cx="47784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млрд </a:t>
            </a:r>
          </a:p>
          <a:p>
            <a:r>
              <a:rPr lang="ru-RU" sz="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сўм</a:t>
            </a:r>
            <a:endParaRPr lang="ru-RU" sz="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50" name="TextBox 549">
            <a:extLst>
              <a:ext uri="{FF2B5EF4-FFF2-40B4-BE49-F238E27FC236}">
                <a16:creationId xmlns:a16="http://schemas.microsoft.com/office/drawing/2014/main" id="{3E543FF8-77B5-84E6-5F64-7C9913328149}"/>
              </a:ext>
            </a:extLst>
          </p:cNvPr>
          <p:cNvSpPr txBox="1"/>
          <p:nvPr/>
        </p:nvSpPr>
        <p:spPr>
          <a:xfrm>
            <a:off x="9962057" y="6527919"/>
            <a:ext cx="84502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z-Cyrl-UZ" sz="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Туман саноатига </a:t>
            </a:r>
          </a:p>
          <a:p>
            <a:pPr algn="ctr"/>
            <a:r>
              <a:rPr lang="uz-Cyrl-UZ" sz="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нисбатан </a:t>
            </a:r>
            <a:endParaRPr lang="uz-Cyrl-UZ" sz="5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1" name="TextBox 550">
            <a:extLst>
              <a:ext uri="{FF2B5EF4-FFF2-40B4-BE49-F238E27FC236}">
                <a16:creationId xmlns:a16="http://schemas.microsoft.com/office/drawing/2014/main" id="{891AF926-575F-5FF3-E40B-B9C8EFC5CCE1}"/>
              </a:ext>
            </a:extLst>
          </p:cNvPr>
          <p:cNvSpPr txBox="1"/>
          <p:nvPr/>
        </p:nvSpPr>
        <p:spPr>
          <a:xfrm>
            <a:off x="10145573" y="6324298"/>
            <a:ext cx="67340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z-Cyrl-UZ" sz="1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uz-Cyrl-UZ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ru-RU" sz="1600" dirty="0">
              <a:solidFill>
                <a:srgbClr val="0070C0"/>
              </a:solidFill>
            </a:endParaRPr>
          </a:p>
        </p:txBody>
      </p:sp>
      <p:sp>
        <p:nvSpPr>
          <p:cNvPr id="553" name="Прямоугольник: усеченные верхние углы 552">
            <a:extLst>
              <a:ext uri="{FF2B5EF4-FFF2-40B4-BE49-F238E27FC236}">
                <a16:creationId xmlns:a16="http://schemas.microsoft.com/office/drawing/2014/main" id="{E77C6E7A-359D-5C6C-74CF-1E40CB0AF7A4}"/>
              </a:ext>
            </a:extLst>
          </p:cNvPr>
          <p:cNvSpPr/>
          <p:nvPr/>
        </p:nvSpPr>
        <p:spPr>
          <a:xfrm>
            <a:off x="10042819" y="6371858"/>
            <a:ext cx="678749" cy="384725"/>
          </a:xfrm>
          <a:prstGeom prst="snip2Same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8" name="TextBox 557">
            <a:extLst>
              <a:ext uri="{FF2B5EF4-FFF2-40B4-BE49-F238E27FC236}">
                <a16:creationId xmlns:a16="http://schemas.microsoft.com/office/drawing/2014/main" id="{3450BBF9-FF2F-FC05-6077-272C8AA03E32}"/>
              </a:ext>
            </a:extLst>
          </p:cNvPr>
          <p:cNvSpPr txBox="1"/>
          <p:nvPr/>
        </p:nvSpPr>
        <p:spPr>
          <a:xfrm>
            <a:off x="7139418" y="5890830"/>
            <a:ext cx="114552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z-Cyrl-UZ" sz="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Ишлаб чиқариш</a:t>
            </a:r>
            <a:endParaRPr lang="uz-Cyrl-UZ" sz="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59" name="TextBox 558">
            <a:extLst>
              <a:ext uri="{FF2B5EF4-FFF2-40B4-BE49-F238E27FC236}">
                <a16:creationId xmlns:a16="http://schemas.microsoft.com/office/drawing/2014/main" id="{3C990C46-307A-9C50-E1E4-7E1794F624B2}"/>
              </a:ext>
            </a:extLst>
          </p:cNvPr>
          <p:cNvSpPr txBox="1"/>
          <p:nvPr/>
        </p:nvSpPr>
        <p:spPr>
          <a:xfrm>
            <a:off x="8138142" y="5894508"/>
            <a:ext cx="918431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z-Cyrl-UZ" sz="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Меҳнат</a:t>
            </a:r>
          </a:p>
        </p:txBody>
      </p:sp>
      <p:cxnSp>
        <p:nvCxnSpPr>
          <p:cNvPr id="561" name="Прямая соединительная линия 560">
            <a:extLst>
              <a:ext uri="{FF2B5EF4-FFF2-40B4-BE49-F238E27FC236}">
                <a16:creationId xmlns:a16="http://schemas.microsoft.com/office/drawing/2014/main" id="{54695367-D733-86C6-8D78-DD686E62A6B0}"/>
              </a:ext>
            </a:extLst>
          </p:cNvPr>
          <p:cNvCxnSpPr/>
          <p:nvPr/>
        </p:nvCxnSpPr>
        <p:spPr>
          <a:xfrm>
            <a:off x="9379982" y="6403900"/>
            <a:ext cx="5400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4" name="TextBox 563">
            <a:extLst>
              <a:ext uri="{FF2B5EF4-FFF2-40B4-BE49-F238E27FC236}">
                <a16:creationId xmlns:a16="http://schemas.microsoft.com/office/drawing/2014/main" id="{25D7B74F-2FFF-0782-6FE9-D33D5E061507}"/>
              </a:ext>
            </a:extLst>
          </p:cNvPr>
          <p:cNvSpPr txBox="1"/>
          <p:nvPr/>
        </p:nvSpPr>
        <p:spPr>
          <a:xfrm>
            <a:off x="6346314" y="6148596"/>
            <a:ext cx="73177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86</a:t>
            </a:r>
            <a:r>
              <a:rPr lang="uz-Cyrl-UZ" sz="1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uz-Cyrl-UZ" sz="1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uz-Cyrl-UZ" sz="1050" b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%</a:t>
            </a:r>
            <a:endParaRPr lang="ru-RU" sz="1100" i="1" dirty="0"/>
          </a:p>
        </p:txBody>
      </p:sp>
      <p:sp>
        <p:nvSpPr>
          <p:cNvPr id="565" name="TextBox 564">
            <a:extLst>
              <a:ext uri="{FF2B5EF4-FFF2-40B4-BE49-F238E27FC236}">
                <a16:creationId xmlns:a16="http://schemas.microsoft.com/office/drawing/2014/main" id="{163C5A85-4A0D-84B3-4843-3FA0723EC02D}"/>
              </a:ext>
            </a:extLst>
          </p:cNvPr>
          <p:cNvSpPr txBox="1"/>
          <p:nvPr/>
        </p:nvSpPr>
        <p:spPr>
          <a:xfrm>
            <a:off x="7393135" y="6160212"/>
            <a:ext cx="64687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32,6</a:t>
            </a:r>
            <a:endParaRPr lang="ru-RU" sz="1100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66" name="TextBox 565">
            <a:extLst>
              <a:ext uri="{FF2B5EF4-FFF2-40B4-BE49-F238E27FC236}">
                <a16:creationId xmlns:a16="http://schemas.microsoft.com/office/drawing/2014/main" id="{0D67AAC0-4F85-B07D-E01C-EEF4B54E2FEC}"/>
              </a:ext>
            </a:extLst>
          </p:cNvPr>
          <p:cNvSpPr txBox="1"/>
          <p:nvPr/>
        </p:nvSpPr>
        <p:spPr>
          <a:xfrm>
            <a:off x="8531185" y="6136370"/>
            <a:ext cx="59874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206</a:t>
            </a:r>
            <a:endParaRPr lang="ru-RU" sz="14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1" name="TextBox 570">
            <a:extLst>
              <a:ext uri="{FF2B5EF4-FFF2-40B4-BE49-F238E27FC236}">
                <a16:creationId xmlns:a16="http://schemas.microsoft.com/office/drawing/2014/main" id="{FAD60393-1669-6BBD-5F9C-85231ED0B790}"/>
              </a:ext>
            </a:extLst>
          </p:cNvPr>
          <p:cNvSpPr txBox="1"/>
          <p:nvPr/>
        </p:nvSpPr>
        <p:spPr>
          <a:xfrm>
            <a:off x="7304865" y="6006743"/>
            <a:ext cx="930824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700" b="1" i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uz-Cyrl-UZ" sz="700" b="1" i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млн сўм</a:t>
            </a:r>
            <a:r>
              <a:rPr lang="en-US" sz="700" b="1" i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/</a:t>
            </a:r>
            <a:r>
              <a:rPr lang="uz-Cyrl-UZ" sz="700" b="1" i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га</a:t>
            </a:r>
            <a:r>
              <a:rPr lang="en-US" sz="700" b="1" i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ru-RU" sz="700" b="1" i="1" dirty="0"/>
          </a:p>
        </p:txBody>
      </p:sp>
      <p:sp>
        <p:nvSpPr>
          <p:cNvPr id="572" name="TextBox 571">
            <a:extLst>
              <a:ext uri="{FF2B5EF4-FFF2-40B4-BE49-F238E27FC236}">
                <a16:creationId xmlns:a16="http://schemas.microsoft.com/office/drawing/2014/main" id="{371A6F84-F30C-FB49-31AE-8596BC1D7B0C}"/>
              </a:ext>
            </a:extLst>
          </p:cNvPr>
          <p:cNvSpPr txBox="1"/>
          <p:nvPr/>
        </p:nvSpPr>
        <p:spPr>
          <a:xfrm>
            <a:off x="8288209" y="5988113"/>
            <a:ext cx="990147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800" b="1" i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uz-Cyrl-UZ" sz="700" b="1" i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млн сўм</a:t>
            </a:r>
            <a:r>
              <a:rPr lang="en-US" sz="700" b="1" i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/</a:t>
            </a:r>
            <a:r>
              <a:rPr lang="uz-Cyrl-UZ" sz="700" b="1" i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ишчи</a:t>
            </a:r>
            <a:r>
              <a:rPr lang="en-US" sz="700" b="1" i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ru-RU" sz="900" b="1" i="1" dirty="0"/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9F67FC9B-91C7-E7F0-61CC-F1B4874ACB99}"/>
              </a:ext>
            </a:extLst>
          </p:cNvPr>
          <p:cNvSpPr/>
          <p:nvPr/>
        </p:nvSpPr>
        <p:spPr>
          <a:xfrm>
            <a:off x="11361786" y="6063207"/>
            <a:ext cx="614191" cy="66162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8" name="TextBox 447">
            <a:extLst>
              <a:ext uri="{FF2B5EF4-FFF2-40B4-BE49-F238E27FC236}">
                <a16:creationId xmlns:a16="http://schemas.microsoft.com/office/drawing/2014/main" id="{55B154FD-5AB3-1794-E02D-3156816E2BD2}"/>
              </a:ext>
            </a:extLst>
          </p:cNvPr>
          <p:cNvSpPr txBox="1"/>
          <p:nvPr/>
        </p:nvSpPr>
        <p:spPr>
          <a:xfrm>
            <a:off x="6369839" y="6462086"/>
            <a:ext cx="70126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75,8</a:t>
            </a:r>
            <a:r>
              <a:rPr lang="uz-Cyrl-UZ" sz="1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uz-Cyrl-UZ" sz="1050" b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%</a:t>
            </a:r>
            <a:endParaRPr lang="ru-RU" sz="1100" i="1" dirty="0"/>
          </a:p>
        </p:txBody>
      </p:sp>
      <p:sp>
        <p:nvSpPr>
          <p:cNvPr id="454" name="TextBox 453">
            <a:extLst>
              <a:ext uri="{FF2B5EF4-FFF2-40B4-BE49-F238E27FC236}">
                <a16:creationId xmlns:a16="http://schemas.microsoft.com/office/drawing/2014/main" id="{177EC6EE-0171-E771-A1E7-533AFB25712B}"/>
              </a:ext>
            </a:extLst>
          </p:cNvPr>
          <p:cNvSpPr txBox="1"/>
          <p:nvPr/>
        </p:nvSpPr>
        <p:spPr>
          <a:xfrm>
            <a:off x="7494315" y="6455329"/>
            <a:ext cx="49097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4,6</a:t>
            </a:r>
            <a:endParaRPr lang="ru-RU" sz="1100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71" name="TextBox 470">
            <a:extLst>
              <a:ext uri="{FF2B5EF4-FFF2-40B4-BE49-F238E27FC236}">
                <a16:creationId xmlns:a16="http://schemas.microsoft.com/office/drawing/2014/main" id="{F7BE6C8D-E418-00BA-B375-2F2A156FC1FB}"/>
              </a:ext>
            </a:extLst>
          </p:cNvPr>
          <p:cNvSpPr txBox="1"/>
          <p:nvPr/>
        </p:nvSpPr>
        <p:spPr>
          <a:xfrm>
            <a:off x="8558958" y="6452145"/>
            <a:ext cx="54681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46</a:t>
            </a:r>
            <a:endParaRPr lang="ru-RU" sz="1100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497" name="Прямая соединительная линия 496">
            <a:extLst>
              <a:ext uri="{FF2B5EF4-FFF2-40B4-BE49-F238E27FC236}">
                <a16:creationId xmlns:a16="http://schemas.microsoft.com/office/drawing/2014/main" id="{D2DCBF33-C884-851B-4B55-ED9F2389FF00}"/>
              </a:ext>
            </a:extLst>
          </p:cNvPr>
          <p:cNvCxnSpPr>
            <a:cxnSpLocks/>
          </p:cNvCxnSpPr>
          <p:nvPr/>
        </p:nvCxnSpPr>
        <p:spPr>
          <a:xfrm flipH="1">
            <a:off x="7020769" y="6012041"/>
            <a:ext cx="3198" cy="75307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>
            <a:extLst>
              <a:ext uri="{FF2B5EF4-FFF2-40B4-BE49-F238E27FC236}">
                <a16:creationId xmlns:a16="http://schemas.microsoft.com/office/drawing/2014/main" id="{61A44496-E967-F269-D786-B8D8A417024B}"/>
              </a:ext>
            </a:extLst>
          </p:cNvPr>
          <p:cNvCxnSpPr>
            <a:cxnSpLocks/>
          </p:cNvCxnSpPr>
          <p:nvPr/>
        </p:nvCxnSpPr>
        <p:spPr>
          <a:xfrm>
            <a:off x="8138142" y="5985346"/>
            <a:ext cx="0" cy="73948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Прямоугольник: скругленные углы 70">
            <a:extLst>
              <a:ext uri="{FF2B5EF4-FFF2-40B4-BE49-F238E27FC236}">
                <a16:creationId xmlns:a16="http://schemas.microsoft.com/office/drawing/2014/main" id="{52E0BD69-64AF-D696-ADB5-071A63F413A7}"/>
              </a:ext>
            </a:extLst>
          </p:cNvPr>
          <p:cNvSpPr/>
          <p:nvPr/>
        </p:nvSpPr>
        <p:spPr>
          <a:xfrm>
            <a:off x="6233168" y="5721567"/>
            <a:ext cx="1108925" cy="192849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22860" indent="-22860" algn="ctr">
              <a:lnSpc>
                <a:spcPct val="107000"/>
              </a:lnSpc>
              <a:spcAft>
                <a:spcPts val="800"/>
              </a:spcAft>
            </a:pPr>
            <a:endParaRPr lang="ru-RU" sz="1200" b="1" kern="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95BECEEB-E893-940E-C387-15B0CABAA4F8}"/>
              </a:ext>
            </a:extLst>
          </p:cNvPr>
          <p:cNvSpPr txBox="1"/>
          <p:nvPr/>
        </p:nvSpPr>
        <p:spPr>
          <a:xfrm>
            <a:off x="6195485" y="5686988"/>
            <a:ext cx="1211856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z-Cyrl-UZ" sz="105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Самарадорлик</a:t>
            </a:r>
            <a:endParaRPr lang="ru-RU" sz="1050" dirty="0">
              <a:solidFill>
                <a:schemeClr val="bg1"/>
              </a:solidFill>
            </a:endParaRPr>
          </a:p>
        </p:txBody>
      </p:sp>
      <p:cxnSp>
        <p:nvCxnSpPr>
          <p:cNvPr id="340" name="Прямая соединительная линия 339">
            <a:extLst>
              <a:ext uri="{FF2B5EF4-FFF2-40B4-BE49-F238E27FC236}">
                <a16:creationId xmlns:a16="http://schemas.microsoft.com/office/drawing/2014/main" id="{EAFB88FE-A450-4D64-9309-44723A62199B}"/>
              </a:ext>
            </a:extLst>
          </p:cNvPr>
          <p:cNvCxnSpPr>
            <a:cxnSpLocks/>
          </p:cNvCxnSpPr>
          <p:nvPr/>
        </p:nvCxnSpPr>
        <p:spPr>
          <a:xfrm>
            <a:off x="6275568" y="6425972"/>
            <a:ext cx="2924147" cy="221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Прямоугольник: скругленные углы 81">
            <a:extLst>
              <a:ext uri="{FF2B5EF4-FFF2-40B4-BE49-F238E27FC236}">
                <a16:creationId xmlns:a16="http://schemas.microsoft.com/office/drawing/2014/main" id="{CD9AC1B1-34FE-44A4-87C7-5E26656DBDE9}"/>
              </a:ext>
            </a:extLst>
          </p:cNvPr>
          <p:cNvSpPr/>
          <p:nvPr/>
        </p:nvSpPr>
        <p:spPr>
          <a:xfrm>
            <a:off x="9379981" y="5733569"/>
            <a:ext cx="1341585" cy="185857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22860" indent="-22860" algn="ctr">
              <a:lnSpc>
                <a:spcPct val="107000"/>
              </a:lnSpc>
              <a:spcAft>
                <a:spcPts val="800"/>
              </a:spcAft>
            </a:pPr>
            <a:endParaRPr lang="ru-RU" sz="1200" b="1" kern="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3" name="TextBox 342">
            <a:extLst>
              <a:ext uri="{FF2B5EF4-FFF2-40B4-BE49-F238E27FC236}">
                <a16:creationId xmlns:a16="http://schemas.microsoft.com/office/drawing/2014/main" id="{9D56A47E-A70E-4198-B546-81B6D7D89885}"/>
              </a:ext>
            </a:extLst>
          </p:cNvPr>
          <p:cNvSpPr txBox="1"/>
          <p:nvPr/>
        </p:nvSpPr>
        <p:spPr>
          <a:xfrm>
            <a:off x="9310619" y="5684774"/>
            <a:ext cx="1516488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z-Cyrl-UZ" sz="10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Қўшимча потенциал</a:t>
            </a:r>
            <a:endParaRPr lang="uz-Cyrl-UZ" sz="900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D206740-C005-87C5-B62E-2389335DC8A7}"/>
              </a:ext>
            </a:extLst>
          </p:cNvPr>
          <p:cNvSpPr txBox="1"/>
          <p:nvPr/>
        </p:nvSpPr>
        <p:spPr>
          <a:xfrm>
            <a:off x="9283560" y="6383538"/>
            <a:ext cx="62742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4,6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6F88CA7-6178-ACB5-8DBC-26A9C1292391}"/>
              </a:ext>
            </a:extLst>
          </p:cNvPr>
          <p:cNvSpPr txBox="1"/>
          <p:nvPr/>
        </p:nvSpPr>
        <p:spPr>
          <a:xfrm>
            <a:off x="9633712" y="6380652"/>
            <a:ext cx="47784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млрд </a:t>
            </a:r>
          </a:p>
          <a:p>
            <a:r>
              <a:rPr lang="ru-RU" sz="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сўм</a:t>
            </a:r>
            <a:endParaRPr lang="ru-RU" sz="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48" name="TextBox 347">
            <a:extLst>
              <a:ext uri="{FF2B5EF4-FFF2-40B4-BE49-F238E27FC236}">
                <a16:creationId xmlns:a16="http://schemas.microsoft.com/office/drawing/2014/main" id="{6FCCA7C2-5985-4C83-9F78-DFCA54D887C0}"/>
              </a:ext>
            </a:extLst>
          </p:cNvPr>
          <p:cNvSpPr txBox="1"/>
          <p:nvPr/>
        </p:nvSpPr>
        <p:spPr>
          <a:xfrm>
            <a:off x="9956417" y="6009855"/>
            <a:ext cx="58065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13</a:t>
            </a:r>
            <a:r>
              <a:rPr lang="uz-Cyrl-UZ" sz="1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0</a:t>
            </a:r>
            <a:endParaRPr lang="ru-RU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56" name="Прямоугольник 255"/>
          <p:cNvSpPr/>
          <p:nvPr/>
        </p:nvSpPr>
        <p:spPr>
          <a:xfrm>
            <a:off x="1422747" y="1647656"/>
            <a:ext cx="65483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1200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Пахта</a:t>
            </a:r>
          </a:p>
        </p:txBody>
      </p:sp>
      <p:sp>
        <p:nvSpPr>
          <p:cNvPr id="257" name="Прямоугольник 256">
            <a:extLst>
              <a:ext uri="{FF2B5EF4-FFF2-40B4-BE49-F238E27FC236}">
                <a16:creationId xmlns:a16="http://schemas.microsoft.com/office/drawing/2014/main" id="{FBE9D770-181A-4569-AA00-6001CA01A8A7}"/>
              </a:ext>
            </a:extLst>
          </p:cNvPr>
          <p:cNvSpPr/>
          <p:nvPr/>
        </p:nvSpPr>
        <p:spPr>
          <a:xfrm>
            <a:off x="337151" y="1618658"/>
            <a:ext cx="866211" cy="34075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13,7</a:t>
            </a: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8" name="Прямоугольник 257"/>
          <p:cNvSpPr/>
          <p:nvPr/>
        </p:nvSpPr>
        <p:spPr>
          <a:xfrm>
            <a:off x="966049" y="1599930"/>
            <a:ext cx="58054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1000" b="1" kern="1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минг тонна</a:t>
            </a:r>
            <a:endParaRPr lang="ru-RU" sz="1000" b="1" dirty="0"/>
          </a:p>
        </p:txBody>
      </p:sp>
      <p:cxnSp>
        <p:nvCxnSpPr>
          <p:cNvPr id="259" name="Соединительная линия уступом 258"/>
          <p:cNvCxnSpPr>
            <a:cxnSpLocks/>
          </p:cNvCxnSpPr>
          <p:nvPr/>
        </p:nvCxnSpPr>
        <p:spPr>
          <a:xfrm rot="10800000">
            <a:off x="2592833" y="1797061"/>
            <a:ext cx="883472" cy="121477"/>
          </a:xfrm>
          <a:prstGeom prst="bentConnector3">
            <a:avLst>
              <a:gd name="adj1" fmla="val 48706"/>
            </a:avLst>
          </a:prstGeom>
          <a:ln>
            <a:solidFill>
              <a:schemeClr val="accent6">
                <a:lumMod val="60000"/>
                <a:lumOff val="4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Соединительная линия уступом 259"/>
          <p:cNvCxnSpPr>
            <a:cxnSpLocks/>
          </p:cNvCxnSpPr>
          <p:nvPr/>
        </p:nvCxnSpPr>
        <p:spPr>
          <a:xfrm rot="10800000" flipV="1">
            <a:off x="2621271" y="1646037"/>
            <a:ext cx="850112" cy="151867"/>
          </a:xfrm>
          <a:prstGeom prst="bentConnector3">
            <a:avLst>
              <a:gd name="adj1" fmla="val 50000"/>
            </a:avLst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Paxta PNG bepul yuklab olish uchun rasm to'plami - Crazy Png-Png Rasmlar  Free Download-Crazy Png--Png Rasmlar Free Download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07" y="1617620"/>
            <a:ext cx="411969" cy="411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61" name="Группа 260"/>
          <p:cNvGrpSpPr/>
          <p:nvPr/>
        </p:nvGrpSpPr>
        <p:grpSpPr>
          <a:xfrm>
            <a:off x="3397916" y="1460162"/>
            <a:ext cx="1058322" cy="338554"/>
            <a:chOff x="3207700" y="4112631"/>
            <a:chExt cx="918191" cy="338554"/>
          </a:xfrm>
        </p:grpSpPr>
        <p:sp>
          <p:nvSpPr>
            <p:cNvPr id="269" name="Прямоугольник 268"/>
            <p:cNvSpPr/>
            <p:nvPr/>
          </p:nvSpPr>
          <p:spPr>
            <a:xfrm>
              <a:off x="3263312" y="4168560"/>
              <a:ext cx="830893" cy="262800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sz="1000"/>
            </a:p>
          </p:txBody>
        </p:sp>
        <p:sp>
          <p:nvSpPr>
            <p:cNvPr id="270" name="Прямоугольник 269"/>
            <p:cNvSpPr/>
            <p:nvPr/>
          </p:nvSpPr>
          <p:spPr>
            <a:xfrm>
              <a:off x="3207700" y="4162495"/>
              <a:ext cx="410493" cy="246221"/>
            </a:xfrm>
            <a:prstGeom prst="rect">
              <a:avLst/>
            </a:prstGeom>
          </p:spPr>
          <p:txBody>
            <a:bodyPr wrap="none" anchor="ctr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1000" b="1" kern="10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тола</a:t>
              </a:r>
            </a:p>
          </p:txBody>
        </p:sp>
        <p:sp>
          <p:nvSpPr>
            <p:cNvPr id="271" name="Прямоугольник 270"/>
            <p:cNvSpPr/>
            <p:nvPr/>
          </p:nvSpPr>
          <p:spPr>
            <a:xfrm>
              <a:off x="3812695" y="4162984"/>
              <a:ext cx="313196" cy="246221"/>
            </a:xfrm>
            <a:prstGeom prst="rect">
              <a:avLst/>
            </a:prstGeom>
          </p:spPr>
          <p:txBody>
            <a:bodyPr wrap="none" anchor="ctr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1000" b="1" kern="10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3,7</a:t>
              </a:r>
            </a:p>
          </p:txBody>
        </p:sp>
        <p:sp>
          <p:nvSpPr>
            <p:cNvPr id="272" name="Прямоугольник 271"/>
            <p:cNvSpPr/>
            <p:nvPr/>
          </p:nvSpPr>
          <p:spPr>
            <a:xfrm>
              <a:off x="3485713" y="4112631"/>
              <a:ext cx="450320" cy="338554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800" i="1" kern="100" dirty="0">
                  <a:solidFill>
                    <a:schemeClr val="bg1">
                      <a:lumMod val="85000"/>
                    </a:schemeClr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минг тонна</a:t>
              </a:r>
            </a:p>
          </p:txBody>
        </p:sp>
      </p:grpSp>
      <p:grpSp>
        <p:nvGrpSpPr>
          <p:cNvPr id="273" name="Группа 272"/>
          <p:cNvGrpSpPr/>
          <p:nvPr/>
        </p:nvGrpSpPr>
        <p:grpSpPr>
          <a:xfrm>
            <a:off x="3461428" y="1737942"/>
            <a:ext cx="1349727" cy="338554"/>
            <a:chOff x="3262796" y="4112631"/>
            <a:chExt cx="1171007" cy="338554"/>
          </a:xfrm>
        </p:grpSpPr>
        <p:sp>
          <p:nvSpPr>
            <p:cNvPr id="278" name="Прямоугольник 277"/>
            <p:cNvSpPr/>
            <p:nvPr/>
          </p:nvSpPr>
          <p:spPr>
            <a:xfrm>
              <a:off x="3263312" y="4168560"/>
              <a:ext cx="1170491" cy="262800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sz="1000"/>
            </a:p>
          </p:txBody>
        </p:sp>
        <p:sp>
          <p:nvSpPr>
            <p:cNvPr id="284" name="Прямоугольник 283"/>
            <p:cNvSpPr/>
            <p:nvPr/>
          </p:nvSpPr>
          <p:spPr>
            <a:xfrm>
              <a:off x="3262796" y="4162495"/>
              <a:ext cx="460616" cy="246221"/>
            </a:xfrm>
            <a:prstGeom prst="rect">
              <a:avLst/>
            </a:prstGeom>
          </p:spPr>
          <p:txBody>
            <a:bodyPr wrap="none" anchor="ctr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1000" b="1" kern="10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чигит</a:t>
              </a:r>
            </a:p>
          </p:txBody>
        </p:sp>
        <p:sp>
          <p:nvSpPr>
            <p:cNvPr id="285" name="Прямоугольник 284"/>
            <p:cNvSpPr/>
            <p:nvPr/>
          </p:nvSpPr>
          <p:spPr>
            <a:xfrm>
              <a:off x="4075370" y="4184192"/>
              <a:ext cx="313196" cy="246221"/>
            </a:xfrm>
            <a:prstGeom prst="rect">
              <a:avLst/>
            </a:prstGeom>
          </p:spPr>
          <p:txBody>
            <a:bodyPr wrap="none" anchor="ctr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1000" b="1" kern="10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6,0</a:t>
              </a:r>
            </a:p>
          </p:txBody>
        </p:sp>
        <p:sp>
          <p:nvSpPr>
            <p:cNvPr id="286" name="Прямоугольник 285"/>
            <p:cNvSpPr/>
            <p:nvPr/>
          </p:nvSpPr>
          <p:spPr>
            <a:xfrm>
              <a:off x="3697263" y="4112631"/>
              <a:ext cx="624305" cy="338554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800" i="1" kern="100" dirty="0">
                  <a:solidFill>
                    <a:schemeClr val="bg1">
                      <a:lumMod val="85000"/>
                    </a:schemeClr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минг тонна</a:t>
              </a:r>
            </a:p>
          </p:txBody>
        </p:sp>
      </p:grpSp>
      <p:cxnSp>
        <p:nvCxnSpPr>
          <p:cNvPr id="287" name="Соединительная линия уступом 286"/>
          <p:cNvCxnSpPr>
            <a:cxnSpLocks/>
          </p:cNvCxnSpPr>
          <p:nvPr/>
        </p:nvCxnSpPr>
        <p:spPr>
          <a:xfrm rot="10800000">
            <a:off x="2618233" y="1797282"/>
            <a:ext cx="870798" cy="406821"/>
          </a:xfrm>
          <a:prstGeom prst="bentConnector3">
            <a:avLst>
              <a:gd name="adj1" fmla="val 50000"/>
            </a:avLst>
          </a:prstGeom>
          <a:ln>
            <a:solidFill>
              <a:schemeClr val="accent6">
                <a:lumMod val="60000"/>
                <a:lumOff val="4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9" name="Группа 288"/>
          <p:cNvGrpSpPr/>
          <p:nvPr/>
        </p:nvGrpSpPr>
        <p:grpSpPr>
          <a:xfrm>
            <a:off x="3462904" y="2023507"/>
            <a:ext cx="1368118" cy="338554"/>
            <a:chOff x="3262796" y="4112631"/>
            <a:chExt cx="1186963" cy="338554"/>
          </a:xfrm>
        </p:grpSpPr>
        <p:sp>
          <p:nvSpPr>
            <p:cNvPr id="290" name="Прямоугольник 289"/>
            <p:cNvSpPr/>
            <p:nvPr/>
          </p:nvSpPr>
          <p:spPr>
            <a:xfrm>
              <a:off x="3266178" y="4168560"/>
              <a:ext cx="1167625" cy="262800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sz="1000"/>
            </a:p>
          </p:txBody>
        </p:sp>
        <p:sp>
          <p:nvSpPr>
            <p:cNvPr id="295" name="Прямоугольник 294"/>
            <p:cNvSpPr/>
            <p:nvPr/>
          </p:nvSpPr>
          <p:spPr>
            <a:xfrm>
              <a:off x="3262796" y="4162495"/>
              <a:ext cx="581499" cy="246221"/>
            </a:xfrm>
            <a:prstGeom prst="rect">
              <a:avLst/>
            </a:prstGeom>
          </p:spPr>
          <p:txBody>
            <a:bodyPr wrap="none" anchor="ctr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1000" b="1" kern="10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ғўзапоя</a:t>
              </a:r>
            </a:p>
          </p:txBody>
        </p:sp>
        <p:sp>
          <p:nvSpPr>
            <p:cNvPr id="296" name="Прямоугольник 295"/>
            <p:cNvSpPr/>
            <p:nvPr/>
          </p:nvSpPr>
          <p:spPr>
            <a:xfrm>
              <a:off x="4075370" y="4184192"/>
              <a:ext cx="374389" cy="246221"/>
            </a:xfrm>
            <a:prstGeom prst="rect">
              <a:avLst/>
            </a:prstGeom>
          </p:spPr>
          <p:txBody>
            <a:bodyPr wrap="none" anchor="ctr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1000" b="1" kern="10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12,4</a:t>
              </a:r>
            </a:p>
          </p:txBody>
        </p:sp>
        <p:sp>
          <p:nvSpPr>
            <p:cNvPr id="305" name="Прямоугольник 304"/>
            <p:cNvSpPr/>
            <p:nvPr/>
          </p:nvSpPr>
          <p:spPr>
            <a:xfrm>
              <a:off x="3697263" y="4112631"/>
              <a:ext cx="624305" cy="338554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800" i="1" kern="100" dirty="0">
                  <a:solidFill>
                    <a:schemeClr val="bg1">
                      <a:lumMod val="85000"/>
                    </a:schemeClr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минг тонна</a:t>
              </a:r>
            </a:p>
          </p:txBody>
        </p:sp>
      </p:grpSp>
      <p:grpSp>
        <p:nvGrpSpPr>
          <p:cNvPr id="329" name="Группа 328">
            <a:extLst>
              <a:ext uri="{FF2B5EF4-FFF2-40B4-BE49-F238E27FC236}">
                <a16:creationId xmlns:a16="http://schemas.microsoft.com/office/drawing/2014/main" id="{381A8C18-7489-A154-C7A3-8E98DDB7019E}"/>
              </a:ext>
            </a:extLst>
          </p:cNvPr>
          <p:cNvGrpSpPr/>
          <p:nvPr/>
        </p:nvGrpSpPr>
        <p:grpSpPr>
          <a:xfrm>
            <a:off x="1845940" y="1595192"/>
            <a:ext cx="934502" cy="340754"/>
            <a:chOff x="2158233" y="3551078"/>
            <a:chExt cx="934502" cy="340754"/>
          </a:xfrm>
        </p:grpSpPr>
        <p:sp>
          <p:nvSpPr>
            <p:cNvPr id="338" name="Прямоугольник 337">
              <a:extLst>
                <a:ext uri="{FF2B5EF4-FFF2-40B4-BE49-F238E27FC236}">
                  <a16:creationId xmlns:a16="http://schemas.microsoft.com/office/drawing/2014/main" id="{7B0723F4-AE9D-B200-F69B-2071BFCCD1F4}"/>
                </a:ext>
              </a:extLst>
            </p:cNvPr>
            <p:cNvSpPr/>
            <p:nvPr/>
          </p:nvSpPr>
          <p:spPr>
            <a:xfrm>
              <a:off x="2158233" y="3551078"/>
              <a:ext cx="586209" cy="340754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2"/>
            </a:fontRef>
          </p:style>
          <p:txBody>
            <a:bodyPr rtlCol="0" anchor="ctr"/>
            <a:lstStyle/>
            <a:p>
              <a:pPr algn="ctr"/>
              <a:r>
                <a:rPr lang="uz-Cyrl-UZ" sz="1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35,8</a:t>
              </a:r>
              <a:endParaRPr lang="ru-RU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9" name="Прямоугольник 338">
              <a:extLst>
                <a:ext uri="{FF2B5EF4-FFF2-40B4-BE49-F238E27FC236}">
                  <a16:creationId xmlns:a16="http://schemas.microsoft.com/office/drawing/2014/main" id="{01182631-7B7A-C053-1307-702440E90C83}"/>
                </a:ext>
              </a:extLst>
            </p:cNvPr>
            <p:cNvSpPr/>
            <p:nvPr/>
          </p:nvSpPr>
          <p:spPr>
            <a:xfrm>
              <a:off x="2595987" y="3604824"/>
              <a:ext cx="496748" cy="24622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uz-Cyrl-UZ" sz="1000" b="1" kern="100" dirty="0">
                  <a:solidFill>
                    <a:srgbClr val="0070C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ц</a:t>
              </a:r>
              <a:r>
                <a:rPr lang="en-US" sz="1000" b="1" kern="100" dirty="0">
                  <a:solidFill>
                    <a:srgbClr val="0070C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/</a:t>
              </a:r>
              <a:r>
                <a:rPr lang="uz-Cyrl-UZ" sz="1000" b="1" kern="100" dirty="0">
                  <a:solidFill>
                    <a:srgbClr val="0070C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га</a:t>
              </a:r>
              <a:endParaRPr lang="ru-RU" sz="1000" b="1" dirty="0"/>
            </a:p>
          </p:txBody>
        </p:sp>
      </p:grpSp>
      <p:grpSp>
        <p:nvGrpSpPr>
          <p:cNvPr id="45" name="Группа 44">
            <a:extLst>
              <a:ext uri="{FF2B5EF4-FFF2-40B4-BE49-F238E27FC236}">
                <a16:creationId xmlns:a16="http://schemas.microsoft.com/office/drawing/2014/main" id="{EEA135CF-C59A-8342-C4C1-C0465DB1296B}"/>
              </a:ext>
            </a:extLst>
          </p:cNvPr>
          <p:cNvGrpSpPr/>
          <p:nvPr/>
        </p:nvGrpSpPr>
        <p:grpSpPr>
          <a:xfrm>
            <a:off x="143563" y="2042115"/>
            <a:ext cx="2642435" cy="400110"/>
            <a:chOff x="228011" y="2403877"/>
            <a:chExt cx="2642435" cy="400110"/>
          </a:xfrm>
        </p:grpSpPr>
        <p:sp>
          <p:nvSpPr>
            <p:cNvPr id="403" name="Прямоугольник 402"/>
            <p:cNvSpPr/>
            <p:nvPr/>
          </p:nvSpPr>
          <p:spPr>
            <a:xfrm>
              <a:off x="1540564" y="2451320"/>
              <a:ext cx="1003030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1200" b="1" kern="1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ғалла</a:t>
              </a:r>
            </a:p>
          </p:txBody>
        </p:sp>
        <p:sp>
          <p:nvSpPr>
            <p:cNvPr id="404" name="Прямоугольник 403">
              <a:extLst>
                <a:ext uri="{FF2B5EF4-FFF2-40B4-BE49-F238E27FC236}">
                  <a16:creationId xmlns:a16="http://schemas.microsoft.com/office/drawing/2014/main" id="{FBE9D770-181A-4569-AA00-6001CA01A8A7}"/>
                </a:ext>
              </a:extLst>
            </p:cNvPr>
            <p:cNvSpPr/>
            <p:nvPr/>
          </p:nvSpPr>
          <p:spPr>
            <a:xfrm>
              <a:off x="399228" y="2458887"/>
              <a:ext cx="866211" cy="340754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2"/>
            </a:fontRef>
          </p:style>
          <p:txBody>
            <a:bodyPr rtlCol="0" anchor="ctr"/>
            <a:lstStyle/>
            <a:p>
              <a:pPr algn="ctr"/>
              <a:r>
                <a:rPr lang="ru-RU" sz="16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17,2</a:t>
              </a:r>
              <a:endPara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5" name="Прямоугольник 404"/>
            <p:cNvSpPr/>
            <p:nvPr/>
          </p:nvSpPr>
          <p:spPr>
            <a:xfrm>
              <a:off x="1048004" y="2403877"/>
              <a:ext cx="580548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uz-Cyrl-UZ" sz="1000" b="1" kern="100" dirty="0">
                  <a:solidFill>
                    <a:srgbClr val="0070C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минг тонна</a:t>
              </a:r>
              <a:endParaRPr lang="ru-RU" sz="1000" b="1" dirty="0"/>
            </a:p>
          </p:txBody>
        </p:sp>
        <p:pic>
          <p:nvPicPr>
            <p:cNvPr id="323" name="Рисунок 322">
              <a:extLst>
                <a:ext uri="{FF2B5EF4-FFF2-40B4-BE49-F238E27FC236}">
                  <a16:creationId xmlns:a16="http://schemas.microsoft.com/office/drawing/2014/main" id="{32FAA164-5BCA-75C0-EFD9-B40AC44789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228011" y="2517792"/>
              <a:ext cx="252000" cy="252000"/>
            </a:xfrm>
            <a:prstGeom prst="rect">
              <a:avLst/>
            </a:prstGeom>
          </p:spPr>
        </p:pic>
        <p:grpSp>
          <p:nvGrpSpPr>
            <p:cNvPr id="357" name="Группа 356">
              <a:extLst>
                <a:ext uri="{FF2B5EF4-FFF2-40B4-BE49-F238E27FC236}">
                  <a16:creationId xmlns:a16="http://schemas.microsoft.com/office/drawing/2014/main" id="{9BE60D40-6324-DAB2-2CEC-9D395C4F2761}"/>
                </a:ext>
              </a:extLst>
            </p:cNvPr>
            <p:cNvGrpSpPr/>
            <p:nvPr/>
          </p:nvGrpSpPr>
          <p:grpSpPr>
            <a:xfrm>
              <a:off x="2042079" y="2416393"/>
              <a:ext cx="828367" cy="340754"/>
              <a:chOff x="2055443" y="3558387"/>
              <a:chExt cx="952411" cy="340754"/>
            </a:xfrm>
          </p:grpSpPr>
          <p:sp>
            <p:nvSpPr>
              <p:cNvPr id="358" name="Прямоугольник 357">
                <a:extLst>
                  <a:ext uri="{FF2B5EF4-FFF2-40B4-BE49-F238E27FC236}">
                    <a16:creationId xmlns:a16="http://schemas.microsoft.com/office/drawing/2014/main" id="{0F880C0B-EA19-C0E5-5773-CB5E191DA2A2}"/>
                  </a:ext>
                </a:extLst>
              </p:cNvPr>
              <p:cNvSpPr/>
              <p:nvPr/>
            </p:nvSpPr>
            <p:spPr>
              <a:xfrm>
                <a:off x="2055443" y="3558387"/>
                <a:ext cx="643135" cy="34075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accent2"/>
              </a:fontRef>
            </p:style>
            <p:txBody>
              <a:bodyPr rtlCol="0" anchor="ctr"/>
              <a:lstStyle/>
              <a:p>
                <a:pPr algn="ctr"/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34,4</a:t>
                </a:r>
                <a:endParaRPr lang="ru-RU" sz="1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82" name="Прямоугольник 381">
                <a:extLst>
                  <a:ext uri="{FF2B5EF4-FFF2-40B4-BE49-F238E27FC236}">
                    <a16:creationId xmlns:a16="http://schemas.microsoft.com/office/drawing/2014/main" id="{08926E8D-C25F-DF45-9A3B-5B8678F2CBBC}"/>
                  </a:ext>
                </a:extLst>
              </p:cNvPr>
              <p:cNvSpPr/>
              <p:nvPr/>
            </p:nvSpPr>
            <p:spPr>
              <a:xfrm>
                <a:off x="2511107" y="3616534"/>
                <a:ext cx="496747" cy="24622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uz-Cyrl-UZ" sz="1000" b="1" kern="100" dirty="0">
                    <a:solidFill>
                      <a:srgbClr val="0070C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ц</a:t>
                </a:r>
                <a:r>
                  <a:rPr lang="en-US" sz="1000" b="1" kern="100" dirty="0">
                    <a:solidFill>
                      <a:srgbClr val="0070C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/</a:t>
                </a:r>
                <a:r>
                  <a:rPr lang="uz-Cyrl-UZ" sz="1000" b="1" kern="100" dirty="0">
                    <a:solidFill>
                      <a:srgbClr val="0070C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га</a:t>
                </a:r>
                <a:endParaRPr lang="ru-RU" sz="1000" b="1" dirty="0"/>
              </a:p>
            </p:txBody>
          </p:sp>
        </p:grpSp>
      </p:grpSp>
      <p:grpSp>
        <p:nvGrpSpPr>
          <p:cNvPr id="400" name="Группа 399">
            <a:extLst>
              <a:ext uri="{FF2B5EF4-FFF2-40B4-BE49-F238E27FC236}">
                <a16:creationId xmlns:a16="http://schemas.microsoft.com/office/drawing/2014/main" id="{F20F050D-4A15-70AB-BBFA-6D4EFB6826E3}"/>
              </a:ext>
            </a:extLst>
          </p:cNvPr>
          <p:cNvGrpSpPr/>
          <p:nvPr/>
        </p:nvGrpSpPr>
        <p:grpSpPr>
          <a:xfrm>
            <a:off x="3424093" y="5062084"/>
            <a:ext cx="1406136" cy="349984"/>
            <a:chOff x="3212072" y="3885227"/>
            <a:chExt cx="1407176" cy="338554"/>
          </a:xfrm>
        </p:grpSpPr>
        <p:sp>
          <p:nvSpPr>
            <p:cNvPr id="401" name="Прямоугольник 400">
              <a:extLst>
                <a:ext uri="{FF2B5EF4-FFF2-40B4-BE49-F238E27FC236}">
                  <a16:creationId xmlns:a16="http://schemas.microsoft.com/office/drawing/2014/main" id="{044F5086-4BDC-9455-5767-DE3D7627644A}"/>
                </a:ext>
              </a:extLst>
            </p:cNvPr>
            <p:cNvSpPr/>
            <p:nvPr/>
          </p:nvSpPr>
          <p:spPr>
            <a:xfrm>
              <a:off x="3241287" y="3924828"/>
              <a:ext cx="1377007" cy="262800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sz="1000"/>
            </a:p>
          </p:txBody>
        </p:sp>
        <p:sp>
          <p:nvSpPr>
            <p:cNvPr id="402" name="Прямоугольник 401">
              <a:extLst>
                <a:ext uri="{FF2B5EF4-FFF2-40B4-BE49-F238E27FC236}">
                  <a16:creationId xmlns:a16="http://schemas.microsoft.com/office/drawing/2014/main" id="{3C054F6F-8BB4-B562-FE38-761EED828976}"/>
                </a:ext>
              </a:extLst>
            </p:cNvPr>
            <p:cNvSpPr/>
            <p:nvPr/>
          </p:nvSpPr>
          <p:spPr>
            <a:xfrm>
              <a:off x="3212072" y="3910150"/>
              <a:ext cx="606940" cy="246221"/>
            </a:xfrm>
            <a:prstGeom prst="rect">
              <a:avLst/>
            </a:prstGeom>
          </p:spPr>
          <p:txBody>
            <a:bodyPr wrap="none" anchor="ctr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1000" b="1" kern="10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тарвуз</a:t>
              </a:r>
            </a:p>
          </p:txBody>
        </p:sp>
        <p:sp>
          <p:nvSpPr>
            <p:cNvPr id="406" name="Прямоугольник 405">
              <a:extLst>
                <a:ext uri="{FF2B5EF4-FFF2-40B4-BE49-F238E27FC236}">
                  <a16:creationId xmlns:a16="http://schemas.microsoft.com/office/drawing/2014/main" id="{BD986CC0-9116-F3C5-A8C1-9D455955F322}"/>
                </a:ext>
              </a:extLst>
            </p:cNvPr>
            <p:cNvSpPr/>
            <p:nvPr/>
          </p:nvSpPr>
          <p:spPr>
            <a:xfrm>
              <a:off x="4187401" y="3936316"/>
              <a:ext cx="431847" cy="238180"/>
            </a:xfrm>
            <a:prstGeom prst="rect">
              <a:avLst/>
            </a:prstGeom>
          </p:spPr>
          <p:txBody>
            <a:bodyPr wrap="none" anchor="ctr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1000" b="1" kern="10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14,6</a:t>
              </a:r>
            </a:p>
          </p:txBody>
        </p:sp>
        <p:sp>
          <p:nvSpPr>
            <p:cNvPr id="407" name="Прямоугольник 406">
              <a:extLst>
                <a:ext uri="{FF2B5EF4-FFF2-40B4-BE49-F238E27FC236}">
                  <a16:creationId xmlns:a16="http://schemas.microsoft.com/office/drawing/2014/main" id="{D5FF7163-D0EF-C804-0407-F16D2FCF634E}"/>
                </a:ext>
              </a:extLst>
            </p:cNvPr>
            <p:cNvSpPr/>
            <p:nvPr/>
          </p:nvSpPr>
          <p:spPr>
            <a:xfrm>
              <a:off x="3768121" y="3885227"/>
              <a:ext cx="624305" cy="338554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800" i="1" kern="100" dirty="0">
                  <a:solidFill>
                    <a:schemeClr val="bg1">
                      <a:lumMod val="85000"/>
                    </a:schemeClr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минг  </a:t>
              </a:r>
              <a:br>
                <a:rPr lang="uz-Cyrl-UZ" sz="800" i="1" kern="100" dirty="0">
                  <a:solidFill>
                    <a:schemeClr val="bg1">
                      <a:lumMod val="85000"/>
                    </a:schemeClr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</a:br>
              <a:r>
                <a:rPr lang="uz-Cyrl-UZ" sz="800" i="1" kern="100" dirty="0">
                  <a:solidFill>
                    <a:schemeClr val="bg1">
                      <a:lumMod val="85000"/>
                    </a:schemeClr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тонна</a:t>
              </a:r>
            </a:p>
          </p:txBody>
        </p:sp>
      </p:grpSp>
      <p:sp>
        <p:nvSpPr>
          <p:cNvPr id="441" name="Прямоугольник 440">
            <a:extLst>
              <a:ext uri="{FF2B5EF4-FFF2-40B4-BE49-F238E27FC236}">
                <a16:creationId xmlns:a16="http://schemas.microsoft.com/office/drawing/2014/main" id="{ED407DAA-47D6-4707-927D-E47325AF4FF0}"/>
              </a:ext>
            </a:extLst>
          </p:cNvPr>
          <p:cNvSpPr/>
          <p:nvPr/>
        </p:nvSpPr>
        <p:spPr>
          <a:xfrm>
            <a:off x="4568404" y="1502809"/>
            <a:ext cx="1524265" cy="27015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400" b="1" kern="1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46" name="TextBox 445">
            <a:extLst>
              <a:ext uri="{FF2B5EF4-FFF2-40B4-BE49-F238E27FC236}">
                <a16:creationId xmlns:a16="http://schemas.microsoft.com/office/drawing/2014/main" id="{505923E9-87A8-4221-9778-0D9AE8C1B683}"/>
              </a:ext>
            </a:extLst>
          </p:cNvPr>
          <p:cNvSpPr txBox="1"/>
          <p:nvPr/>
        </p:nvSpPr>
        <p:spPr>
          <a:xfrm>
            <a:off x="4533694" y="1439328"/>
            <a:ext cx="5774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sz="9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ип</a:t>
            </a:r>
            <a:br>
              <a:rPr lang="uz-Cyrl-UZ" sz="9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uz-Cyrl-UZ" sz="9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калава</a:t>
            </a:r>
          </a:p>
        </p:txBody>
      </p:sp>
      <p:sp>
        <p:nvSpPr>
          <p:cNvPr id="447" name="TextBox 446">
            <a:extLst>
              <a:ext uri="{FF2B5EF4-FFF2-40B4-BE49-F238E27FC236}">
                <a16:creationId xmlns:a16="http://schemas.microsoft.com/office/drawing/2014/main" id="{9FA62344-BBC1-4EC4-A556-89C58D6A82EC}"/>
              </a:ext>
            </a:extLst>
          </p:cNvPr>
          <p:cNvSpPr txBox="1"/>
          <p:nvPr/>
        </p:nvSpPr>
        <p:spPr>
          <a:xfrm>
            <a:off x="5468406" y="1503126"/>
            <a:ext cx="38110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uz-Cyrl-UZ" sz="10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  <a:r>
              <a:rPr lang="en-US" sz="10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endParaRPr lang="uz-Cyrl-UZ" sz="1000" b="1" kern="1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49" name="Прямоугольник 448">
            <a:extLst>
              <a:ext uri="{FF2B5EF4-FFF2-40B4-BE49-F238E27FC236}">
                <a16:creationId xmlns:a16="http://schemas.microsoft.com/office/drawing/2014/main" id="{4B69A8B3-232F-4A30-A56F-B35EF720817E}"/>
              </a:ext>
            </a:extLst>
          </p:cNvPr>
          <p:cNvSpPr/>
          <p:nvPr/>
        </p:nvSpPr>
        <p:spPr>
          <a:xfrm>
            <a:off x="5100621" y="1446104"/>
            <a:ext cx="531179" cy="3385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uz-Cyrl-UZ" sz="800" i="1" kern="1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минг </a:t>
            </a:r>
          </a:p>
          <a:p>
            <a:r>
              <a:rPr lang="uz-Cyrl-UZ" sz="800" i="1" kern="1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тонна</a:t>
            </a:r>
          </a:p>
        </p:txBody>
      </p:sp>
      <p:grpSp>
        <p:nvGrpSpPr>
          <p:cNvPr id="502" name="Группа 501">
            <a:extLst>
              <a:ext uri="{FF2B5EF4-FFF2-40B4-BE49-F238E27FC236}">
                <a16:creationId xmlns:a16="http://schemas.microsoft.com/office/drawing/2014/main" id="{F20F050D-4A15-70AB-BBFA-6D4EFB6826E3}"/>
              </a:ext>
            </a:extLst>
          </p:cNvPr>
          <p:cNvGrpSpPr/>
          <p:nvPr/>
        </p:nvGrpSpPr>
        <p:grpSpPr>
          <a:xfrm>
            <a:off x="3425998" y="4777824"/>
            <a:ext cx="1398871" cy="338554"/>
            <a:chOff x="3212072" y="3885227"/>
            <a:chExt cx="1384466" cy="338554"/>
          </a:xfrm>
        </p:grpSpPr>
        <p:sp>
          <p:nvSpPr>
            <p:cNvPr id="503" name="Прямоугольник 502">
              <a:extLst>
                <a:ext uri="{FF2B5EF4-FFF2-40B4-BE49-F238E27FC236}">
                  <a16:creationId xmlns:a16="http://schemas.microsoft.com/office/drawing/2014/main" id="{044F5086-4BDC-9455-5767-DE3D7627644A}"/>
                </a:ext>
              </a:extLst>
            </p:cNvPr>
            <p:cNvSpPr/>
            <p:nvPr/>
          </p:nvSpPr>
          <p:spPr>
            <a:xfrm>
              <a:off x="3241287" y="3924828"/>
              <a:ext cx="1355251" cy="262800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sz="1000"/>
            </a:p>
          </p:txBody>
        </p:sp>
        <p:sp>
          <p:nvSpPr>
            <p:cNvPr id="504" name="Прямоугольник 503">
              <a:extLst>
                <a:ext uri="{FF2B5EF4-FFF2-40B4-BE49-F238E27FC236}">
                  <a16:creationId xmlns:a16="http://schemas.microsoft.com/office/drawing/2014/main" id="{3C054F6F-8BB4-B562-FE38-761EED828976}"/>
                </a:ext>
              </a:extLst>
            </p:cNvPr>
            <p:cNvSpPr/>
            <p:nvPr/>
          </p:nvSpPr>
          <p:spPr>
            <a:xfrm>
              <a:off x="3212072" y="3910150"/>
              <a:ext cx="552290" cy="246221"/>
            </a:xfrm>
            <a:prstGeom prst="rect">
              <a:avLst/>
            </a:prstGeom>
          </p:spPr>
          <p:txBody>
            <a:bodyPr wrap="none" anchor="ctr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1000" b="1" kern="10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қовун</a:t>
              </a:r>
            </a:p>
          </p:txBody>
        </p:sp>
        <p:sp>
          <p:nvSpPr>
            <p:cNvPr id="505" name="Прямоугольник 504">
              <a:extLst>
                <a:ext uri="{FF2B5EF4-FFF2-40B4-BE49-F238E27FC236}">
                  <a16:creationId xmlns:a16="http://schemas.microsoft.com/office/drawing/2014/main" id="{BD986CC0-9116-F3C5-A8C1-9D455955F322}"/>
                </a:ext>
              </a:extLst>
            </p:cNvPr>
            <p:cNvSpPr/>
            <p:nvPr/>
          </p:nvSpPr>
          <p:spPr>
            <a:xfrm>
              <a:off x="4187401" y="3932296"/>
              <a:ext cx="357279" cy="246221"/>
            </a:xfrm>
            <a:prstGeom prst="rect">
              <a:avLst/>
            </a:prstGeom>
          </p:spPr>
          <p:txBody>
            <a:bodyPr wrap="none" anchor="ctr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1000" b="1" kern="10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2,5</a:t>
              </a:r>
            </a:p>
          </p:txBody>
        </p:sp>
        <p:sp>
          <p:nvSpPr>
            <p:cNvPr id="515" name="Прямоугольник 514">
              <a:extLst>
                <a:ext uri="{FF2B5EF4-FFF2-40B4-BE49-F238E27FC236}">
                  <a16:creationId xmlns:a16="http://schemas.microsoft.com/office/drawing/2014/main" id="{D5FF7163-D0EF-C804-0407-F16D2FCF634E}"/>
                </a:ext>
              </a:extLst>
            </p:cNvPr>
            <p:cNvSpPr/>
            <p:nvPr/>
          </p:nvSpPr>
          <p:spPr>
            <a:xfrm>
              <a:off x="3749578" y="3885227"/>
              <a:ext cx="624305" cy="338554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800" i="1" kern="100" dirty="0">
                  <a:solidFill>
                    <a:schemeClr val="bg1">
                      <a:lumMod val="85000"/>
                    </a:schemeClr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минг  </a:t>
              </a:r>
              <a:br>
                <a:rPr lang="uz-Cyrl-UZ" sz="800" i="1" kern="100" dirty="0">
                  <a:solidFill>
                    <a:schemeClr val="bg1">
                      <a:lumMod val="85000"/>
                    </a:schemeClr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</a:br>
              <a:r>
                <a:rPr lang="uz-Cyrl-UZ" sz="800" i="1" kern="100" dirty="0">
                  <a:solidFill>
                    <a:schemeClr val="bg1">
                      <a:lumMod val="85000"/>
                    </a:schemeClr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тонна</a:t>
              </a:r>
            </a:p>
          </p:txBody>
        </p:sp>
      </p:grpSp>
      <p:grpSp>
        <p:nvGrpSpPr>
          <p:cNvPr id="44" name="Группа 43">
            <a:extLst>
              <a:ext uri="{FF2B5EF4-FFF2-40B4-BE49-F238E27FC236}">
                <a16:creationId xmlns:a16="http://schemas.microsoft.com/office/drawing/2014/main" id="{5FADF044-BDD2-8BEA-32CF-7D078276B663}"/>
              </a:ext>
            </a:extLst>
          </p:cNvPr>
          <p:cNvGrpSpPr/>
          <p:nvPr/>
        </p:nvGrpSpPr>
        <p:grpSpPr>
          <a:xfrm>
            <a:off x="60265" y="4823538"/>
            <a:ext cx="2805069" cy="432898"/>
            <a:chOff x="60265" y="4884502"/>
            <a:chExt cx="2805069" cy="432898"/>
          </a:xfrm>
        </p:grpSpPr>
        <p:sp>
          <p:nvSpPr>
            <p:cNvPr id="461" name="Прямоугольник 460">
              <a:extLst>
                <a:ext uri="{FF2B5EF4-FFF2-40B4-BE49-F238E27FC236}">
                  <a16:creationId xmlns:a16="http://schemas.microsoft.com/office/drawing/2014/main" id="{073BD1A3-D429-8280-AF98-F3BE46B29CDC}"/>
                </a:ext>
              </a:extLst>
            </p:cNvPr>
            <p:cNvSpPr/>
            <p:nvPr/>
          </p:nvSpPr>
          <p:spPr>
            <a:xfrm>
              <a:off x="2287258" y="4972806"/>
              <a:ext cx="578076" cy="24622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uz-Cyrl-UZ" sz="1000" b="1" kern="100" dirty="0">
                  <a:solidFill>
                    <a:srgbClr val="0070C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ц</a:t>
              </a:r>
              <a:r>
                <a:rPr lang="en-US" sz="1000" b="1" kern="100" dirty="0">
                  <a:solidFill>
                    <a:srgbClr val="0070C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/</a:t>
              </a:r>
              <a:r>
                <a:rPr lang="uz-Cyrl-UZ" sz="1000" b="1" kern="100" dirty="0">
                  <a:solidFill>
                    <a:srgbClr val="0070C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га</a:t>
              </a:r>
              <a:endParaRPr lang="ru-RU" sz="10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6" name="Группа 35">
              <a:extLst>
                <a:ext uri="{FF2B5EF4-FFF2-40B4-BE49-F238E27FC236}">
                  <a16:creationId xmlns:a16="http://schemas.microsoft.com/office/drawing/2014/main" id="{9FE118A9-27FE-69EE-BAC4-545F7FDF6A39}"/>
                </a:ext>
              </a:extLst>
            </p:cNvPr>
            <p:cNvGrpSpPr/>
            <p:nvPr/>
          </p:nvGrpSpPr>
          <p:grpSpPr>
            <a:xfrm>
              <a:off x="60265" y="4884502"/>
              <a:ext cx="2454245" cy="432898"/>
              <a:chOff x="103810" y="4893211"/>
              <a:chExt cx="2454245" cy="432898"/>
            </a:xfrm>
          </p:grpSpPr>
          <p:sp>
            <p:nvSpPr>
              <p:cNvPr id="463" name="Прямоугольник 462">
                <a:extLst>
                  <a:ext uri="{FF2B5EF4-FFF2-40B4-BE49-F238E27FC236}">
                    <a16:creationId xmlns:a16="http://schemas.microsoft.com/office/drawing/2014/main" id="{3F12498E-C11B-B0BB-75DA-E3870E99FD3C}"/>
                  </a:ext>
                </a:extLst>
              </p:cNvPr>
              <p:cNvSpPr/>
              <p:nvPr/>
            </p:nvSpPr>
            <p:spPr>
              <a:xfrm>
                <a:off x="1865276" y="4960200"/>
                <a:ext cx="692779" cy="282229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accent2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:r>
                  <a:rPr lang="uz-Cyrl-UZ" sz="1200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10</a:t>
                </a:r>
                <a:endParaRPr lang="ru-RU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91" name="Прямоугольник 390">
                <a:extLst>
                  <a:ext uri="{FF2B5EF4-FFF2-40B4-BE49-F238E27FC236}">
                    <a16:creationId xmlns:a16="http://schemas.microsoft.com/office/drawing/2014/main" id="{FBE9D770-181A-4569-AA00-6001CA01A8A7}"/>
                  </a:ext>
                </a:extLst>
              </p:cNvPr>
              <p:cNvSpPr/>
              <p:nvPr/>
            </p:nvSpPr>
            <p:spPr>
              <a:xfrm>
                <a:off x="290118" y="4908988"/>
                <a:ext cx="883392" cy="34075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accent2"/>
              </a:fontRef>
            </p:style>
            <p:txBody>
              <a:bodyPr rtlCol="0" anchor="ctr"/>
              <a:lstStyle/>
              <a:p>
                <a:pPr algn="ctr"/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17,1</a:t>
                </a:r>
                <a:endParaRPr lang="ru-RU" sz="16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97" name="Прямоугольник 396"/>
              <p:cNvSpPr/>
              <p:nvPr/>
            </p:nvSpPr>
            <p:spPr>
              <a:xfrm>
                <a:off x="1021416" y="4893211"/>
                <a:ext cx="734266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uz-Cyrl-UZ" sz="900" b="1" kern="100" dirty="0">
                    <a:solidFill>
                      <a:srgbClr val="0070C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минг тонна</a:t>
                </a:r>
                <a:endParaRPr lang="ru-RU" sz="900" b="1" dirty="0"/>
              </a:p>
            </p:txBody>
          </p:sp>
          <p:sp>
            <p:nvSpPr>
              <p:cNvPr id="398" name="Прямоугольник 397"/>
              <p:cNvSpPr/>
              <p:nvPr/>
            </p:nvSpPr>
            <p:spPr>
              <a:xfrm>
                <a:off x="1443293" y="4960069"/>
                <a:ext cx="680956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just">
                  <a:spcAft>
                    <a:spcPts val="800"/>
                  </a:spcAft>
                </a:pPr>
                <a:r>
                  <a:rPr lang="ru-RU" sz="1200" b="1" kern="100" dirty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полиз </a:t>
                </a:r>
              </a:p>
            </p:txBody>
          </p:sp>
          <p:pic>
            <p:nvPicPr>
              <p:cNvPr id="1032" name="Рисунок 1031"/>
              <p:cNvPicPr>
                <a:picLocks noChangeAspect="1"/>
              </p:cNvPicPr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103810" y="4925999"/>
                <a:ext cx="400110" cy="400110"/>
              </a:xfrm>
              <a:prstGeom prst="rect">
                <a:avLst/>
              </a:prstGeom>
            </p:spPr>
          </p:pic>
        </p:grpSp>
      </p:grpSp>
      <p:grpSp>
        <p:nvGrpSpPr>
          <p:cNvPr id="37" name="Группа 36">
            <a:extLst>
              <a:ext uri="{FF2B5EF4-FFF2-40B4-BE49-F238E27FC236}">
                <a16:creationId xmlns:a16="http://schemas.microsoft.com/office/drawing/2014/main" id="{10098864-2C31-4515-1E09-E214E616DE29}"/>
              </a:ext>
            </a:extLst>
          </p:cNvPr>
          <p:cNvGrpSpPr/>
          <p:nvPr/>
        </p:nvGrpSpPr>
        <p:grpSpPr>
          <a:xfrm>
            <a:off x="109090" y="4360560"/>
            <a:ext cx="2204748" cy="461665"/>
            <a:chOff x="215648" y="4234501"/>
            <a:chExt cx="2204748" cy="461665"/>
          </a:xfrm>
        </p:grpSpPr>
        <p:sp>
          <p:nvSpPr>
            <p:cNvPr id="456" name="Прямоугольник 455">
              <a:extLst>
                <a:ext uri="{FF2B5EF4-FFF2-40B4-BE49-F238E27FC236}">
                  <a16:creationId xmlns:a16="http://schemas.microsoft.com/office/drawing/2014/main" id="{FBE9D770-181A-4569-AA00-6001CA01A8A7}"/>
                </a:ext>
              </a:extLst>
            </p:cNvPr>
            <p:cNvSpPr/>
            <p:nvPr/>
          </p:nvSpPr>
          <p:spPr>
            <a:xfrm>
              <a:off x="575745" y="4305960"/>
              <a:ext cx="475864" cy="340754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2"/>
            </a:fontRef>
          </p:style>
          <p:txBody>
            <a:bodyPr rtlCol="0" anchor="ctr"/>
            <a:lstStyle/>
            <a:p>
              <a:pPr algn="ctr"/>
              <a:r>
                <a:rPr lang="ru-RU" sz="16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2,5</a:t>
              </a:r>
              <a:endPara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0" name="Прямоугольник 499"/>
            <p:cNvSpPr/>
            <p:nvPr/>
          </p:nvSpPr>
          <p:spPr>
            <a:xfrm>
              <a:off x="1093159" y="4300795"/>
              <a:ext cx="734266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uz-Cyrl-UZ" sz="900" b="1" kern="100" dirty="0">
                  <a:solidFill>
                    <a:srgbClr val="0070C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минг тонна</a:t>
              </a:r>
              <a:endParaRPr lang="ru-RU" sz="900" b="1" dirty="0"/>
            </a:p>
          </p:txBody>
        </p:sp>
        <p:sp>
          <p:nvSpPr>
            <p:cNvPr id="501" name="Прямоугольник 500"/>
            <p:cNvSpPr/>
            <p:nvPr/>
          </p:nvSpPr>
          <p:spPr>
            <a:xfrm>
              <a:off x="1541116" y="4234501"/>
              <a:ext cx="87928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just">
                <a:spcAft>
                  <a:spcPts val="800"/>
                </a:spcAft>
              </a:pPr>
              <a:r>
                <a:rPr lang="ru-RU" sz="1200" b="1" kern="1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дуккакли</a:t>
              </a:r>
              <a:br>
                <a:rPr lang="ru-RU" sz="1200" b="1" kern="1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</a:br>
              <a:r>
                <a:rPr lang="ru-RU" sz="1200" b="1" kern="1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экинлар</a:t>
              </a:r>
            </a:p>
          </p:txBody>
        </p:sp>
        <p:pic>
          <p:nvPicPr>
            <p:cNvPr id="1035" name="Рисунок 1034"/>
            <p:cNvPicPr>
              <a:picLocks noChangeAspect="1"/>
            </p:cNvPicPr>
            <p:nvPr/>
          </p:nvPicPr>
          <p:blipFill rotWithShape="1">
            <a:blip r:embed="rId13"/>
            <a:srcRect l="10000" t="27468" r="58429" b="28326"/>
            <a:stretch/>
          </p:blipFill>
          <p:spPr>
            <a:xfrm flipH="1">
              <a:off x="215648" y="4263139"/>
              <a:ext cx="361678" cy="341273"/>
            </a:xfrm>
            <a:prstGeom prst="rect">
              <a:avLst/>
            </a:prstGeom>
          </p:spPr>
        </p:pic>
      </p:grpSp>
      <p:grpSp>
        <p:nvGrpSpPr>
          <p:cNvPr id="516" name="Группа 515">
            <a:extLst>
              <a:ext uri="{FF2B5EF4-FFF2-40B4-BE49-F238E27FC236}">
                <a16:creationId xmlns:a16="http://schemas.microsoft.com/office/drawing/2014/main" id="{1ECE68CB-BCEC-0D0C-C55F-8C39786CF881}"/>
              </a:ext>
            </a:extLst>
          </p:cNvPr>
          <p:cNvGrpSpPr/>
          <p:nvPr/>
        </p:nvGrpSpPr>
        <p:grpSpPr>
          <a:xfrm>
            <a:off x="7398327" y="1155192"/>
            <a:ext cx="4577236" cy="2775114"/>
            <a:chOff x="7401006" y="1300556"/>
            <a:chExt cx="4481554" cy="2436765"/>
          </a:xfrm>
        </p:grpSpPr>
        <p:grpSp>
          <p:nvGrpSpPr>
            <p:cNvPr id="517" name="Группа 516">
              <a:extLst>
                <a:ext uri="{FF2B5EF4-FFF2-40B4-BE49-F238E27FC236}">
                  <a16:creationId xmlns:a16="http://schemas.microsoft.com/office/drawing/2014/main" id="{DDFFF156-650D-5A12-6F83-5C1C3D6C83B3}"/>
                </a:ext>
              </a:extLst>
            </p:cNvPr>
            <p:cNvGrpSpPr/>
            <p:nvPr/>
          </p:nvGrpSpPr>
          <p:grpSpPr>
            <a:xfrm>
              <a:off x="7726917" y="1300556"/>
              <a:ext cx="4155643" cy="2436765"/>
              <a:chOff x="7726917" y="3339182"/>
              <a:chExt cx="4155643" cy="2436765"/>
            </a:xfrm>
          </p:grpSpPr>
          <p:sp>
            <p:nvSpPr>
              <p:cNvPr id="520" name="Прямоугольник 519">
                <a:extLst>
                  <a:ext uri="{FF2B5EF4-FFF2-40B4-BE49-F238E27FC236}">
                    <a16:creationId xmlns:a16="http://schemas.microsoft.com/office/drawing/2014/main" id="{E33E66E6-3164-9CE4-D5CC-A1C201494484}"/>
                  </a:ext>
                </a:extLst>
              </p:cNvPr>
              <p:cNvSpPr/>
              <p:nvPr/>
            </p:nvSpPr>
            <p:spPr>
              <a:xfrm>
                <a:off x="7726917" y="4708875"/>
                <a:ext cx="2001074" cy="2162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r">
                  <a:spcAft>
                    <a:spcPts val="800"/>
                  </a:spcAft>
                </a:pPr>
                <a:r>
                  <a:rPr lang="uz-Cyrl-UZ" sz="1000" b="1" kern="100" dirty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Сут ва сут маҳсулотлари</a:t>
                </a:r>
              </a:p>
            </p:txBody>
          </p:sp>
          <p:sp>
            <p:nvSpPr>
              <p:cNvPr id="521" name="Прямоугольник 520">
                <a:extLst>
                  <a:ext uri="{FF2B5EF4-FFF2-40B4-BE49-F238E27FC236}">
                    <a16:creationId xmlns:a16="http://schemas.microsoft.com/office/drawing/2014/main" id="{2026FE0D-B90D-0ED9-5785-CFA607CA707C}"/>
                  </a:ext>
                </a:extLst>
              </p:cNvPr>
              <p:cNvSpPr/>
              <p:nvPr/>
            </p:nvSpPr>
            <p:spPr>
              <a:xfrm>
                <a:off x="7943803" y="5517957"/>
                <a:ext cx="1792463" cy="2162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r">
                  <a:spcAft>
                    <a:spcPts val="800"/>
                  </a:spcAft>
                </a:pPr>
                <a:r>
                  <a:rPr lang="uz-Cyrl-UZ" sz="1000" b="1" kern="100" dirty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Мева, сабзавот ва полиз </a:t>
                </a:r>
              </a:p>
            </p:txBody>
          </p:sp>
          <p:sp>
            <p:nvSpPr>
              <p:cNvPr id="522" name="Прямоугольник 521">
                <a:extLst>
                  <a:ext uri="{FF2B5EF4-FFF2-40B4-BE49-F238E27FC236}">
                    <a16:creationId xmlns:a16="http://schemas.microsoft.com/office/drawing/2014/main" id="{41CDDEB4-D074-9F10-09DD-383A7342B8C4}"/>
                  </a:ext>
                </a:extLst>
              </p:cNvPr>
              <p:cNvSpPr/>
              <p:nvPr/>
            </p:nvSpPr>
            <p:spPr>
              <a:xfrm>
                <a:off x="9164745" y="5243508"/>
                <a:ext cx="702506" cy="2162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spcAft>
                    <a:spcPts val="800"/>
                  </a:spcAft>
                </a:pPr>
                <a:r>
                  <a:rPr lang="uz-Cyrl-UZ" sz="1000" b="1" kern="100" dirty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Тухум</a:t>
                </a:r>
              </a:p>
            </p:txBody>
          </p:sp>
          <p:grpSp>
            <p:nvGrpSpPr>
              <p:cNvPr id="523" name="Группа 522">
                <a:extLst>
                  <a:ext uri="{FF2B5EF4-FFF2-40B4-BE49-F238E27FC236}">
                    <a16:creationId xmlns:a16="http://schemas.microsoft.com/office/drawing/2014/main" id="{5A48C1B7-0942-E48E-76FB-7B0B07C8615F}"/>
                  </a:ext>
                </a:extLst>
              </p:cNvPr>
              <p:cNvGrpSpPr/>
              <p:nvPr/>
            </p:nvGrpSpPr>
            <p:grpSpPr>
              <a:xfrm>
                <a:off x="9702176" y="4694019"/>
                <a:ext cx="2180384" cy="790765"/>
                <a:chOff x="9334795" y="4540737"/>
                <a:chExt cx="2180384" cy="790765"/>
              </a:xfrm>
            </p:grpSpPr>
            <p:sp>
              <p:nvSpPr>
                <p:cNvPr id="574" name="Прямоугольник 573">
                  <a:extLst>
                    <a:ext uri="{FF2B5EF4-FFF2-40B4-BE49-F238E27FC236}">
                      <a16:creationId xmlns:a16="http://schemas.microsoft.com/office/drawing/2014/main" id="{74CC1C59-2C32-A754-34F1-C360A9B41D14}"/>
                    </a:ext>
                  </a:extLst>
                </p:cNvPr>
                <p:cNvSpPr/>
                <p:nvPr/>
              </p:nvSpPr>
              <p:spPr>
                <a:xfrm>
                  <a:off x="9337653" y="4571302"/>
                  <a:ext cx="2119272" cy="227503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75" name="Прямоугольник 574">
                  <a:extLst>
                    <a:ext uri="{FF2B5EF4-FFF2-40B4-BE49-F238E27FC236}">
                      <a16:creationId xmlns:a16="http://schemas.microsoft.com/office/drawing/2014/main" id="{D9717F4E-03E5-DE7C-8C3C-38E47FB3A292}"/>
                    </a:ext>
                  </a:extLst>
                </p:cNvPr>
                <p:cNvSpPr/>
                <p:nvPr/>
              </p:nvSpPr>
              <p:spPr>
                <a:xfrm>
                  <a:off x="9335539" y="4574940"/>
                  <a:ext cx="2119271" cy="227503"/>
                </a:xfrm>
                <a:prstGeom prst="rect">
                  <a:avLst/>
                </a:prstGeom>
                <a:solidFill>
                  <a:srgbClr val="4472C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76" name="Прямоугольник 575">
                  <a:extLst>
                    <a:ext uri="{FF2B5EF4-FFF2-40B4-BE49-F238E27FC236}">
                      <a16:creationId xmlns:a16="http://schemas.microsoft.com/office/drawing/2014/main" id="{0802DB7D-5380-AA2F-16AB-93CF3B0F295C}"/>
                    </a:ext>
                  </a:extLst>
                </p:cNvPr>
                <p:cNvSpPr/>
                <p:nvPr/>
              </p:nvSpPr>
              <p:spPr>
                <a:xfrm>
                  <a:off x="10885498" y="4540737"/>
                  <a:ext cx="629681" cy="27025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just">
                    <a:spcAft>
                      <a:spcPts val="800"/>
                    </a:spcAft>
                  </a:pPr>
                  <a:r>
                    <a:rPr lang="en-US" sz="1400" b="1" kern="100" dirty="0">
                      <a:solidFill>
                        <a:schemeClr val="bg1"/>
                      </a:solidFill>
                      <a:latin typeface="Arial" panose="020B0604020202020204" pitchFamily="34" charset="0"/>
                      <a:ea typeface="Calibri" panose="020F0502020204030204" pitchFamily="34" charset="0"/>
                      <a:cs typeface="Arial" panose="020B0604020202020204" pitchFamily="34" charset="0"/>
                    </a:rPr>
                    <a:t>307</a:t>
                  </a:r>
                  <a:r>
                    <a:rPr lang="uz-Cyrl-UZ" sz="1400" b="1" kern="100" dirty="0">
                      <a:solidFill>
                        <a:schemeClr val="bg1"/>
                      </a:solidFill>
                      <a:latin typeface="Arial" panose="020B0604020202020204" pitchFamily="34" charset="0"/>
                      <a:ea typeface="Calibri" panose="020F0502020204030204" pitchFamily="34" charset="0"/>
                      <a:cs typeface="Arial" panose="020B0604020202020204" pitchFamily="34" charset="0"/>
                    </a:rPr>
                    <a:t>%</a:t>
                  </a:r>
                </a:p>
              </p:txBody>
            </p:sp>
            <p:sp>
              <p:nvSpPr>
                <p:cNvPr id="577" name="Прямоугольник 576">
                  <a:extLst>
                    <a:ext uri="{FF2B5EF4-FFF2-40B4-BE49-F238E27FC236}">
                      <a16:creationId xmlns:a16="http://schemas.microsoft.com/office/drawing/2014/main" id="{6422C42F-6967-EC24-BA69-2C8CF33B37EC}"/>
                    </a:ext>
                  </a:extLst>
                </p:cNvPr>
                <p:cNvSpPr/>
                <p:nvPr/>
              </p:nvSpPr>
              <p:spPr>
                <a:xfrm>
                  <a:off x="9334795" y="5104702"/>
                  <a:ext cx="2119272" cy="226800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524" name="Группа 523">
                <a:extLst>
                  <a:ext uri="{FF2B5EF4-FFF2-40B4-BE49-F238E27FC236}">
                    <a16:creationId xmlns:a16="http://schemas.microsoft.com/office/drawing/2014/main" id="{9E739926-E3AC-AAA9-57EC-0D932D2A7869}"/>
                  </a:ext>
                </a:extLst>
              </p:cNvPr>
              <p:cNvGrpSpPr/>
              <p:nvPr/>
            </p:nvGrpSpPr>
            <p:grpSpPr>
              <a:xfrm>
                <a:off x="9701065" y="4954872"/>
                <a:ext cx="2177470" cy="270252"/>
                <a:chOff x="9333684" y="4801590"/>
                <a:chExt cx="2177470" cy="270252"/>
              </a:xfrm>
            </p:grpSpPr>
            <p:sp>
              <p:nvSpPr>
                <p:cNvPr id="567" name="Прямоугольник 566">
                  <a:extLst>
                    <a:ext uri="{FF2B5EF4-FFF2-40B4-BE49-F238E27FC236}">
                      <a16:creationId xmlns:a16="http://schemas.microsoft.com/office/drawing/2014/main" id="{6F96B645-10E0-B121-3FB4-6FCE090E228C}"/>
                    </a:ext>
                  </a:extLst>
                </p:cNvPr>
                <p:cNvSpPr/>
                <p:nvPr/>
              </p:nvSpPr>
              <p:spPr>
                <a:xfrm>
                  <a:off x="9333684" y="4843015"/>
                  <a:ext cx="2119272" cy="227503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73" name="Прямоугольник 572">
                  <a:extLst>
                    <a:ext uri="{FF2B5EF4-FFF2-40B4-BE49-F238E27FC236}">
                      <a16:creationId xmlns:a16="http://schemas.microsoft.com/office/drawing/2014/main" id="{2C23126F-2E2C-6079-68E9-05BCF5BFF269}"/>
                    </a:ext>
                  </a:extLst>
                </p:cNvPr>
                <p:cNvSpPr/>
                <p:nvPr/>
              </p:nvSpPr>
              <p:spPr>
                <a:xfrm>
                  <a:off x="10881473" y="4801590"/>
                  <a:ext cx="629681" cy="27025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just">
                    <a:spcAft>
                      <a:spcPts val="800"/>
                    </a:spcAft>
                  </a:pPr>
                  <a:r>
                    <a:rPr lang="en-US" sz="1400" b="1" kern="100" dirty="0">
                      <a:solidFill>
                        <a:schemeClr val="bg1"/>
                      </a:solidFill>
                      <a:latin typeface="Arial" panose="020B0604020202020204" pitchFamily="34" charset="0"/>
                      <a:ea typeface="Calibri" panose="020F0502020204030204" pitchFamily="34" charset="0"/>
                      <a:cs typeface="Arial" panose="020B0604020202020204" pitchFamily="34" charset="0"/>
                    </a:rPr>
                    <a:t>229%</a:t>
                  </a:r>
                  <a:endParaRPr lang="uz-Cyrl-UZ" sz="1400" b="1" kern="100" dirty="0">
                    <a:solidFill>
                      <a:schemeClr val="bg1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527" name="Группа 526">
                <a:extLst>
                  <a:ext uri="{FF2B5EF4-FFF2-40B4-BE49-F238E27FC236}">
                    <a16:creationId xmlns:a16="http://schemas.microsoft.com/office/drawing/2014/main" id="{A1B00182-319D-6816-3A22-477F55EE093C}"/>
                  </a:ext>
                </a:extLst>
              </p:cNvPr>
              <p:cNvGrpSpPr/>
              <p:nvPr/>
            </p:nvGrpSpPr>
            <p:grpSpPr>
              <a:xfrm>
                <a:off x="9680651" y="5239460"/>
                <a:ext cx="716210" cy="270252"/>
                <a:chOff x="9313270" y="5086178"/>
                <a:chExt cx="716210" cy="270252"/>
              </a:xfrm>
            </p:grpSpPr>
            <p:sp>
              <p:nvSpPr>
                <p:cNvPr id="560" name="Прямоугольник 559">
                  <a:extLst>
                    <a:ext uri="{FF2B5EF4-FFF2-40B4-BE49-F238E27FC236}">
                      <a16:creationId xmlns:a16="http://schemas.microsoft.com/office/drawing/2014/main" id="{EC9A0A50-88C2-53BD-93F7-0F146FC5C27C}"/>
                    </a:ext>
                  </a:extLst>
                </p:cNvPr>
                <p:cNvSpPr/>
                <p:nvPr/>
              </p:nvSpPr>
              <p:spPr>
                <a:xfrm>
                  <a:off x="9333684" y="5104428"/>
                  <a:ext cx="695796" cy="224223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63" name="Прямоугольник 562">
                  <a:extLst>
                    <a:ext uri="{FF2B5EF4-FFF2-40B4-BE49-F238E27FC236}">
                      <a16:creationId xmlns:a16="http://schemas.microsoft.com/office/drawing/2014/main" id="{C510D505-49E6-BCA4-41C4-C8BAE484A40F}"/>
                    </a:ext>
                  </a:extLst>
                </p:cNvPr>
                <p:cNvSpPr/>
                <p:nvPr/>
              </p:nvSpPr>
              <p:spPr>
                <a:xfrm>
                  <a:off x="9313270" y="5086178"/>
                  <a:ext cx="532373" cy="27025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just">
                    <a:spcAft>
                      <a:spcPts val="800"/>
                    </a:spcAft>
                  </a:pPr>
                  <a:r>
                    <a:rPr lang="en-US" sz="1400" b="1" kern="100" dirty="0">
                      <a:solidFill>
                        <a:schemeClr val="bg1"/>
                      </a:solidFill>
                      <a:latin typeface="Arial" panose="020B0604020202020204" pitchFamily="34" charset="0"/>
                      <a:ea typeface="Calibri" panose="020F0502020204030204" pitchFamily="34" charset="0"/>
                      <a:cs typeface="Arial" panose="020B0604020202020204" pitchFamily="34" charset="0"/>
                    </a:rPr>
                    <a:t>20</a:t>
                  </a:r>
                  <a:r>
                    <a:rPr lang="uz-Cyrl-UZ" sz="1400" b="1" kern="100" dirty="0">
                      <a:solidFill>
                        <a:schemeClr val="bg1"/>
                      </a:solidFill>
                      <a:latin typeface="Arial" panose="020B0604020202020204" pitchFamily="34" charset="0"/>
                      <a:ea typeface="Calibri" panose="020F0502020204030204" pitchFamily="34" charset="0"/>
                      <a:cs typeface="Arial" panose="020B0604020202020204" pitchFamily="34" charset="0"/>
                    </a:rPr>
                    <a:t>%</a:t>
                  </a:r>
                </a:p>
              </p:txBody>
            </p:sp>
          </p:grpSp>
          <p:grpSp>
            <p:nvGrpSpPr>
              <p:cNvPr id="528" name="Группа 527">
                <a:extLst>
                  <a:ext uri="{FF2B5EF4-FFF2-40B4-BE49-F238E27FC236}">
                    <a16:creationId xmlns:a16="http://schemas.microsoft.com/office/drawing/2014/main" id="{BC7B009D-CD0A-5550-9EEC-53F5178490F0}"/>
                  </a:ext>
                </a:extLst>
              </p:cNvPr>
              <p:cNvGrpSpPr/>
              <p:nvPr/>
            </p:nvGrpSpPr>
            <p:grpSpPr>
              <a:xfrm>
                <a:off x="9698633" y="5505695"/>
                <a:ext cx="2159354" cy="270252"/>
                <a:chOff x="9331252" y="5352413"/>
                <a:chExt cx="2159354" cy="270252"/>
              </a:xfrm>
            </p:grpSpPr>
            <p:sp>
              <p:nvSpPr>
                <p:cNvPr id="555" name="Прямоугольник 554">
                  <a:extLst>
                    <a:ext uri="{FF2B5EF4-FFF2-40B4-BE49-F238E27FC236}">
                      <a16:creationId xmlns:a16="http://schemas.microsoft.com/office/drawing/2014/main" id="{EB32D377-8BBE-0A6D-B515-F7A7EEF38DDC}"/>
                    </a:ext>
                  </a:extLst>
                </p:cNvPr>
                <p:cNvSpPr/>
                <p:nvPr/>
              </p:nvSpPr>
              <p:spPr>
                <a:xfrm>
                  <a:off x="9333684" y="5371757"/>
                  <a:ext cx="2119272" cy="227503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56" name="Прямоугольник 555">
                  <a:extLst>
                    <a:ext uri="{FF2B5EF4-FFF2-40B4-BE49-F238E27FC236}">
                      <a16:creationId xmlns:a16="http://schemas.microsoft.com/office/drawing/2014/main" id="{2213AB52-F8BC-B3F4-065F-588197661B68}"/>
                    </a:ext>
                  </a:extLst>
                </p:cNvPr>
                <p:cNvSpPr/>
                <p:nvPr/>
              </p:nvSpPr>
              <p:spPr>
                <a:xfrm>
                  <a:off x="9331252" y="5371757"/>
                  <a:ext cx="2120400" cy="227503"/>
                </a:xfrm>
                <a:prstGeom prst="rect">
                  <a:avLst/>
                </a:prstGeom>
                <a:solidFill>
                  <a:srgbClr val="4472C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57" name="Прямоугольник 556">
                  <a:extLst>
                    <a:ext uri="{FF2B5EF4-FFF2-40B4-BE49-F238E27FC236}">
                      <a16:creationId xmlns:a16="http://schemas.microsoft.com/office/drawing/2014/main" id="{807017AE-CB7C-7B3B-E250-C420A615F4E0}"/>
                    </a:ext>
                  </a:extLst>
                </p:cNvPr>
                <p:cNvSpPr/>
                <p:nvPr/>
              </p:nvSpPr>
              <p:spPr>
                <a:xfrm>
                  <a:off x="10714961" y="5352413"/>
                  <a:ext cx="775645" cy="27025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just">
                    <a:spcAft>
                      <a:spcPts val="800"/>
                    </a:spcAft>
                  </a:pPr>
                  <a:r>
                    <a:rPr lang="en-US" sz="1400" b="1" kern="100" dirty="0">
                      <a:solidFill>
                        <a:schemeClr val="bg1"/>
                      </a:solidFill>
                      <a:latin typeface="Arial" panose="020B0604020202020204" pitchFamily="34" charset="0"/>
                      <a:ea typeface="Calibri" panose="020F0502020204030204" pitchFamily="34" charset="0"/>
                      <a:cs typeface="Arial" panose="020B0604020202020204" pitchFamily="34" charset="0"/>
                    </a:rPr>
                    <a:t>120,4</a:t>
                  </a:r>
                  <a:r>
                    <a:rPr lang="uz-Cyrl-UZ" sz="1400" b="1" kern="100" dirty="0">
                      <a:solidFill>
                        <a:schemeClr val="bg1"/>
                      </a:solidFill>
                      <a:latin typeface="Arial" panose="020B0604020202020204" pitchFamily="34" charset="0"/>
                      <a:ea typeface="Calibri" panose="020F0502020204030204" pitchFamily="34" charset="0"/>
                      <a:cs typeface="Arial" panose="020B0604020202020204" pitchFamily="34" charset="0"/>
                    </a:rPr>
                    <a:t>%</a:t>
                  </a:r>
                </a:p>
              </p:txBody>
            </p:sp>
          </p:grpSp>
          <p:sp>
            <p:nvSpPr>
              <p:cNvPr id="529" name="Прямоугольник 528">
                <a:extLst>
                  <a:ext uri="{FF2B5EF4-FFF2-40B4-BE49-F238E27FC236}">
                    <a16:creationId xmlns:a16="http://schemas.microsoft.com/office/drawing/2014/main" id="{D5F61AD7-628F-3121-534A-BF0001B22577}"/>
                  </a:ext>
                </a:extLst>
              </p:cNvPr>
              <p:cNvSpPr/>
              <p:nvPr/>
            </p:nvSpPr>
            <p:spPr>
              <a:xfrm>
                <a:off x="9312553" y="3705889"/>
                <a:ext cx="1485532" cy="2162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r">
                  <a:spcAft>
                    <a:spcPts val="800"/>
                  </a:spcAft>
                </a:pPr>
                <a:r>
                  <a:rPr lang="uz-Cyrl-UZ" sz="1000" b="1" kern="100" dirty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ишлаб чиқариш</a:t>
                </a:r>
              </a:p>
            </p:txBody>
          </p:sp>
          <p:sp>
            <p:nvSpPr>
              <p:cNvPr id="530" name="Прямоугольник 529">
                <a:extLst>
                  <a:ext uri="{FF2B5EF4-FFF2-40B4-BE49-F238E27FC236}">
                    <a16:creationId xmlns:a16="http://schemas.microsoft.com/office/drawing/2014/main" id="{7A5E214B-486C-A347-084D-736F2F7CCEFF}"/>
                  </a:ext>
                </a:extLst>
              </p:cNvPr>
              <p:cNvSpPr/>
              <p:nvPr/>
            </p:nvSpPr>
            <p:spPr>
              <a:xfrm>
                <a:off x="10264048" y="3705889"/>
                <a:ext cx="1485532" cy="2162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r">
                  <a:spcAft>
                    <a:spcPts val="800"/>
                  </a:spcAft>
                </a:pPr>
                <a:r>
                  <a:rPr lang="uz-Cyrl-UZ" sz="1000" b="1" kern="100" dirty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талаб</a:t>
                </a:r>
              </a:p>
            </p:txBody>
          </p:sp>
          <p:sp>
            <p:nvSpPr>
              <p:cNvPr id="531" name="Прямоугольник 530">
                <a:extLst>
                  <a:ext uri="{FF2B5EF4-FFF2-40B4-BE49-F238E27FC236}">
                    <a16:creationId xmlns:a16="http://schemas.microsoft.com/office/drawing/2014/main" id="{666D2929-43FA-A80E-3865-A0DDCE3F028E}"/>
                  </a:ext>
                </a:extLst>
              </p:cNvPr>
              <p:cNvSpPr/>
              <p:nvPr/>
            </p:nvSpPr>
            <p:spPr>
              <a:xfrm>
                <a:off x="8416891" y="4455686"/>
                <a:ext cx="1305238" cy="2162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r">
                  <a:spcAft>
                    <a:spcPts val="800"/>
                  </a:spcAft>
                </a:pPr>
                <a:r>
                  <a:rPr lang="uz-Cyrl-UZ" sz="1000" b="1" kern="100" dirty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Кийим-кечак</a:t>
                </a:r>
              </a:p>
            </p:txBody>
          </p:sp>
          <p:grpSp>
            <p:nvGrpSpPr>
              <p:cNvPr id="532" name="Группа 531">
                <a:extLst>
                  <a:ext uri="{FF2B5EF4-FFF2-40B4-BE49-F238E27FC236}">
                    <a16:creationId xmlns:a16="http://schemas.microsoft.com/office/drawing/2014/main" id="{B42E6980-6C9A-8963-D219-94AF854D0671}"/>
                  </a:ext>
                </a:extLst>
              </p:cNvPr>
              <p:cNvGrpSpPr/>
              <p:nvPr/>
            </p:nvGrpSpPr>
            <p:grpSpPr>
              <a:xfrm>
                <a:off x="9695459" y="4426549"/>
                <a:ext cx="2128847" cy="270252"/>
                <a:chOff x="9328078" y="4273267"/>
                <a:chExt cx="2128847" cy="270252"/>
              </a:xfrm>
            </p:grpSpPr>
            <p:sp>
              <p:nvSpPr>
                <p:cNvPr id="546" name="Прямоугольник 545">
                  <a:extLst>
                    <a:ext uri="{FF2B5EF4-FFF2-40B4-BE49-F238E27FC236}">
                      <a16:creationId xmlns:a16="http://schemas.microsoft.com/office/drawing/2014/main" id="{5FCF6E7B-DF5A-C526-753D-5DACC97A595C}"/>
                    </a:ext>
                  </a:extLst>
                </p:cNvPr>
                <p:cNvSpPr/>
                <p:nvPr/>
              </p:nvSpPr>
              <p:spPr>
                <a:xfrm>
                  <a:off x="9337653" y="4308542"/>
                  <a:ext cx="2119272" cy="227503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48" name="Прямоугольник 547">
                  <a:extLst>
                    <a:ext uri="{FF2B5EF4-FFF2-40B4-BE49-F238E27FC236}">
                      <a16:creationId xmlns:a16="http://schemas.microsoft.com/office/drawing/2014/main" id="{DF493DCD-D3A2-FD6C-8D34-B81F4C1DA597}"/>
                    </a:ext>
                  </a:extLst>
                </p:cNvPr>
                <p:cNvSpPr/>
                <p:nvPr/>
              </p:nvSpPr>
              <p:spPr>
                <a:xfrm>
                  <a:off x="9328078" y="4308542"/>
                  <a:ext cx="998140" cy="227503"/>
                </a:xfrm>
                <a:prstGeom prst="rect">
                  <a:avLst/>
                </a:prstGeom>
                <a:solidFill>
                  <a:srgbClr val="4472C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54" name="Прямоугольник 553">
                  <a:extLst>
                    <a:ext uri="{FF2B5EF4-FFF2-40B4-BE49-F238E27FC236}">
                      <a16:creationId xmlns:a16="http://schemas.microsoft.com/office/drawing/2014/main" id="{A41497CB-83BA-1C98-2980-764F688A17E1}"/>
                    </a:ext>
                  </a:extLst>
                </p:cNvPr>
                <p:cNvSpPr/>
                <p:nvPr/>
              </p:nvSpPr>
              <p:spPr>
                <a:xfrm>
                  <a:off x="9693011" y="4273267"/>
                  <a:ext cx="532373" cy="27025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just">
                    <a:spcAft>
                      <a:spcPts val="800"/>
                    </a:spcAft>
                  </a:pPr>
                  <a:r>
                    <a:rPr lang="uz-Cyrl-UZ" sz="1400" b="1" kern="100" dirty="0">
                      <a:solidFill>
                        <a:schemeClr val="bg1"/>
                      </a:solidFill>
                      <a:latin typeface="Arial" panose="020B0604020202020204" pitchFamily="34" charset="0"/>
                      <a:ea typeface="Calibri" panose="020F0502020204030204" pitchFamily="34" charset="0"/>
                      <a:cs typeface="Arial" panose="020B0604020202020204" pitchFamily="34" charset="0"/>
                    </a:rPr>
                    <a:t>43%</a:t>
                  </a:r>
                </a:p>
              </p:txBody>
            </p:sp>
          </p:grpSp>
          <p:sp>
            <p:nvSpPr>
              <p:cNvPr id="533" name="Скругленный прямоугольник 532">
                <a:extLst>
                  <a:ext uri="{FF2B5EF4-FFF2-40B4-BE49-F238E27FC236}">
                    <a16:creationId xmlns:a16="http://schemas.microsoft.com/office/drawing/2014/main" id="{7006EB52-90C3-AD58-E1D6-DA5D01A66C3A}"/>
                  </a:ext>
                </a:extLst>
              </p:cNvPr>
              <p:cNvSpPr/>
              <p:nvPr/>
            </p:nvSpPr>
            <p:spPr>
              <a:xfrm>
                <a:off x="8304204" y="3380643"/>
                <a:ext cx="3251863" cy="245018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34" name="TextBox 533">
                <a:extLst>
                  <a:ext uri="{FF2B5EF4-FFF2-40B4-BE49-F238E27FC236}">
                    <a16:creationId xmlns:a16="http://schemas.microsoft.com/office/drawing/2014/main" id="{A301376D-9C2C-9D76-D0A8-ED914A06A374}"/>
                  </a:ext>
                </a:extLst>
              </p:cNvPr>
              <p:cNvSpPr txBox="1"/>
              <p:nvPr/>
            </p:nvSpPr>
            <p:spPr>
              <a:xfrm>
                <a:off x="8260512" y="3339182"/>
                <a:ext cx="3395920" cy="324302"/>
              </a:xfrm>
              <a:prstGeom prst="rect">
                <a:avLst/>
              </a:prstGeom>
              <a:noFill/>
              <a:ln>
                <a:noFill/>
              </a:ln>
              <a:effectLst>
                <a:glow rad="127000">
                  <a:schemeClr val="accent1"/>
                </a:glow>
              </a:effectLst>
            </p:spPr>
            <p:txBody>
              <a:bodyPr wrap="square">
                <a:spAutoFit/>
              </a:bodyPr>
              <a:lstStyle>
                <a:defPPr>
                  <a:defRPr lang="en-US"/>
                </a:defPPr>
                <a:lvl1pPr algn="r" fontAlgn="auto">
                  <a:spcBef>
                    <a:spcPts val="0"/>
                  </a:spcBef>
                  <a:spcAft>
                    <a:spcPts val="0"/>
                  </a:spcAft>
                  <a:defRPr sz="2000" b="1">
                    <a:solidFill>
                      <a:srgbClr val="003874"/>
                    </a:solidFill>
                    <a:latin typeface="Montserrat" panose="00000500000000000000" pitchFamily="2" charset="-52"/>
                    <a:ea typeface="+mj-ea"/>
                    <a:cs typeface="+mj-cs"/>
                  </a:defRPr>
                </a:lvl1pPr>
              </a:lstStyle>
              <a:p>
                <a:pPr algn="ctr"/>
                <a:r>
                  <a:rPr lang="ru-RU" sz="18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Талаб</a:t>
                </a:r>
                <a:r>
                  <a:rPr lang="uz-Cyrl-UZ" sz="18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нинг</a:t>
                </a:r>
                <a:r>
                  <a:rPr lang="ru-RU" sz="18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қондирилиши</a:t>
                </a:r>
                <a:endParaRPr lang="ru-RU" sz="1800" b="0" i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35" name="Прямоугольник 534">
                <a:extLst>
                  <a:ext uri="{FF2B5EF4-FFF2-40B4-BE49-F238E27FC236}">
                    <a16:creationId xmlns:a16="http://schemas.microsoft.com/office/drawing/2014/main" id="{7931719D-C8FB-14A4-385D-796FDEC5552F}"/>
                  </a:ext>
                </a:extLst>
              </p:cNvPr>
              <p:cNvSpPr/>
              <p:nvPr/>
            </p:nvSpPr>
            <p:spPr>
              <a:xfrm>
                <a:off x="8423241" y="4179980"/>
                <a:ext cx="1305238" cy="2162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r">
                  <a:spcAft>
                    <a:spcPts val="800"/>
                  </a:spcAft>
                </a:pPr>
                <a:r>
                  <a:rPr lang="uz-Cyrl-UZ" sz="1000" b="1" kern="100" dirty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Мебель</a:t>
                </a:r>
              </a:p>
            </p:txBody>
          </p:sp>
          <p:grpSp>
            <p:nvGrpSpPr>
              <p:cNvPr id="536" name="Группа 535">
                <a:extLst>
                  <a:ext uri="{FF2B5EF4-FFF2-40B4-BE49-F238E27FC236}">
                    <a16:creationId xmlns:a16="http://schemas.microsoft.com/office/drawing/2014/main" id="{5CCACADB-09A2-958F-5F54-2CB208B37952}"/>
                  </a:ext>
                </a:extLst>
              </p:cNvPr>
              <p:cNvGrpSpPr/>
              <p:nvPr/>
            </p:nvGrpSpPr>
            <p:grpSpPr>
              <a:xfrm>
                <a:off x="9695459" y="4160636"/>
                <a:ext cx="2128847" cy="270252"/>
                <a:chOff x="9328078" y="4286235"/>
                <a:chExt cx="2128847" cy="270252"/>
              </a:xfrm>
            </p:grpSpPr>
            <p:sp>
              <p:nvSpPr>
                <p:cNvPr id="543" name="Прямоугольник 542">
                  <a:extLst>
                    <a:ext uri="{FF2B5EF4-FFF2-40B4-BE49-F238E27FC236}">
                      <a16:creationId xmlns:a16="http://schemas.microsoft.com/office/drawing/2014/main" id="{028893F0-0F21-8DAD-7AC6-F3A650304F3F}"/>
                    </a:ext>
                  </a:extLst>
                </p:cNvPr>
                <p:cNvSpPr/>
                <p:nvPr/>
              </p:nvSpPr>
              <p:spPr>
                <a:xfrm>
                  <a:off x="9337653" y="4308542"/>
                  <a:ext cx="2119272" cy="227503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44" name="Прямоугольник 543">
                  <a:extLst>
                    <a:ext uri="{FF2B5EF4-FFF2-40B4-BE49-F238E27FC236}">
                      <a16:creationId xmlns:a16="http://schemas.microsoft.com/office/drawing/2014/main" id="{EC77888C-3EA4-516A-F4AE-6CECE9138637}"/>
                    </a:ext>
                  </a:extLst>
                </p:cNvPr>
                <p:cNvSpPr/>
                <p:nvPr/>
              </p:nvSpPr>
              <p:spPr>
                <a:xfrm>
                  <a:off x="9328078" y="4308542"/>
                  <a:ext cx="829486" cy="225987"/>
                </a:xfrm>
                <a:prstGeom prst="rect">
                  <a:avLst/>
                </a:prstGeom>
                <a:solidFill>
                  <a:srgbClr val="4472C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45" name="Прямоугольник 544">
                  <a:extLst>
                    <a:ext uri="{FF2B5EF4-FFF2-40B4-BE49-F238E27FC236}">
                      <a16:creationId xmlns:a16="http://schemas.microsoft.com/office/drawing/2014/main" id="{701B33B6-B160-891D-8F24-436175115FB5}"/>
                    </a:ext>
                  </a:extLst>
                </p:cNvPr>
                <p:cNvSpPr/>
                <p:nvPr/>
              </p:nvSpPr>
              <p:spPr>
                <a:xfrm>
                  <a:off x="9548943" y="4286235"/>
                  <a:ext cx="608622" cy="27025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just">
                    <a:spcAft>
                      <a:spcPts val="800"/>
                    </a:spcAft>
                  </a:pPr>
                  <a:r>
                    <a:rPr lang="uz-Cyrl-UZ" sz="1400" b="1" kern="100" dirty="0">
                      <a:solidFill>
                        <a:schemeClr val="bg1"/>
                      </a:solidFill>
                      <a:latin typeface="Arial" panose="020B0604020202020204" pitchFamily="34" charset="0"/>
                      <a:ea typeface="Calibri" panose="020F0502020204030204" pitchFamily="34" charset="0"/>
                      <a:cs typeface="Arial" panose="020B0604020202020204" pitchFamily="34" charset="0"/>
                    </a:rPr>
                    <a:t>32%</a:t>
                  </a:r>
                </a:p>
              </p:txBody>
            </p:sp>
          </p:grpSp>
          <p:sp>
            <p:nvSpPr>
              <p:cNvPr id="537" name="Прямоугольник 536">
                <a:extLst>
                  <a:ext uri="{FF2B5EF4-FFF2-40B4-BE49-F238E27FC236}">
                    <a16:creationId xmlns:a16="http://schemas.microsoft.com/office/drawing/2014/main" id="{92F08617-6F4A-225F-3C3A-F83EB328B603}"/>
                  </a:ext>
                </a:extLst>
              </p:cNvPr>
              <p:cNvSpPr/>
              <p:nvPr/>
            </p:nvSpPr>
            <p:spPr>
              <a:xfrm>
                <a:off x="7914799" y="3934710"/>
                <a:ext cx="1813680" cy="21620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>
                  <a:spcAft>
                    <a:spcPts val="800"/>
                  </a:spcAft>
                </a:pPr>
                <a:r>
                  <a:rPr lang="uz-Cyrl-UZ" sz="1000" b="1" kern="100" dirty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Қурилиш материаллари</a:t>
                </a:r>
              </a:p>
            </p:txBody>
          </p:sp>
          <p:grpSp>
            <p:nvGrpSpPr>
              <p:cNvPr id="538" name="Группа 537">
                <a:extLst>
                  <a:ext uri="{FF2B5EF4-FFF2-40B4-BE49-F238E27FC236}">
                    <a16:creationId xmlns:a16="http://schemas.microsoft.com/office/drawing/2014/main" id="{D4CA1BCC-E16E-B73A-1892-FFEFE06D549C}"/>
                  </a:ext>
                </a:extLst>
              </p:cNvPr>
              <p:cNvGrpSpPr/>
              <p:nvPr/>
            </p:nvGrpSpPr>
            <p:grpSpPr>
              <a:xfrm>
                <a:off x="9695457" y="3921245"/>
                <a:ext cx="2128849" cy="270252"/>
                <a:chOff x="9328076" y="4292114"/>
                <a:chExt cx="2128849" cy="270252"/>
              </a:xfrm>
            </p:grpSpPr>
            <p:sp>
              <p:nvSpPr>
                <p:cNvPr id="539" name="Прямоугольник 538">
                  <a:extLst>
                    <a:ext uri="{FF2B5EF4-FFF2-40B4-BE49-F238E27FC236}">
                      <a16:creationId xmlns:a16="http://schemas.microsoft.com/office/drawing/2014/main" id="{D0EBD8CA-05A5-1F31-1E81-3ACA4C05403E}"/>
                    </a:ext>
                  </a:extLst>
                </p:cNvPr>
                <p:cNvSpPr/>
                <p:nvPr/>
              </p:nvSpPr>
              <p:spPr>
                <a:xfrm>
                  <a:off x="9337653" y="4308542"/>
                  <a:ext cx="2119272" cy="227503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40" name="Прямоугольник 539">
                  <a:extLst>
                    <a:ext uri="{FF2B5EF4-FFF2-40B4-BE49-F238E27FC236}">
                      <a16:creationId xmlns:a16="http://schemas.microsoft.com/office/drawing/2014/main" id="{894F9C2C-DE1A-EAF0-1005-5AD3C87E27B2}"/>
                    </a:ext>
                  </a:extLst>
                </p:cNvPr>
                <p:cNvSpPr/>
                <p:nvPr/>
              </p:nvSpPr>
              <p:spPr>
                <a:xfrm>
                  <a:off x="9328076" y="4308542"/>
                  <a:ext cx="728688" cy="231563"/>
                </a:xfrm>
                <a:prstGeom prst="rect">
                  <a:avLst/>
                </a:prstGeom>
                <a:solidFill>
                  <a:srgbClr val="4472C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41" name="Прямоугольник 540">
                  <a:extLst>
                    <a:ext uri="{FF2B5EF4-FFF2-40B4-BE49-F238E27FC236}">
                      <a16:creationId xmlns:a16="http://schemas.microsoft.com/office/drawing/2014/main" id="{906F9C5F-EA29-3034-3D46-942EA3BFFC07}"/>
                    </a:ext>
                  </a:extLst>
                </p:cNvPr>
                <p:cNvSpPr/>
                <p:nvPr/>
              </p:nvSpPr>
              <p:spPr>
                <a:xfrm>
                  <a:off x="9351330" y="4292114"/>
                  <a:ext cx="607868" cy="27025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just">
                    <a:spcAft>
                      <a:spcPts val="800"/>
                    </a:spcAft>
                  </a:pPr>
                  <a:r>
                    <a:rPr lang="uz-Cyrl-UZ" sz="1400" b="1" kern="100" dirty="0">
                      <a:solidFill>
                        <a:schemeClr val="bg1"/>
                      </a:solidFill>
                      <a:latin typeface="Arial" panose="020B0604020202020204" pitchFamily="34" charset="0"/>
                      <a:ea typeface="Calibri" panose="020F0502020204030204" pitchFamily="34" charset="0"/>
                      <a:cs typeface="Arial" panose="020B0604020202020204" pitchFamily="34" charset="0"/>
                    </a:rPr>
                    <a:t>28%</a:t>
                  </a:r>
                </a:p>
              </p:txBody>
            </p:sp>
          </p:grpSp>
        </p:grpSp>
        <p:sp>
          <p:nvSpPr>
            <p:cNvPr id="518" name="Прямоугольник 517">
              <a:extLst>
                <a:ext uri="{FF2B5EF4-FFF2-40B4-BE49-F238E27FC236}">
                  <a16:creationId xmlns:a16="http://schemas.microsoft.com/office/drawing/2014/main" id="{2187E0F9-7ECE-0BBF-ED67-D2880C7FCF6E}"/>
                </a:ext>
              </a:extLst>
            </p:cNvPr>
            <p:cNvSpPr/>
            <p:nvPr/>
          </p:nvSpPr>
          <p:spPr>
            <a:xfrm>
              <a:off x="7401006" y="2944261"/>
              <a:ext cx="2326677" cy="21620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>
                <a:spcAft>
                  <a:spcPts val="800"/>
                </a:spcAft>
              </a:pPr>
              <a:r>
                <a:rPr lang="uz-Cyrl-UZ" sz="1000" b="1" kern="1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Гўшт ва гўшт маҳсулотлари</a:t>
              </a:r>
            </a:p>
          </p:txBody>
        </p:sp>
      </p:grpSp>
      <p:cxnSp>
        <p:nvCxnSpPr>
          <p:cNvPr id="476" name="Прямая со стрелкой 475"/>
          <p:cNvCxnSpPr/>
          <p:nvPr/>
        </p:nvCxnSpPr>
        <p:spPr>
          <a:xfrm>
            <a:off x="6229510" y="5499506"/>
            <a:ext cx="495736" cy="0"/>
          </a:xfrm>
          <a:prstGeom prst="straightConnector1">
            <a:avLst/>
          </a:prstGeom>
          <a:ln>
            <a:noFill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8" name="TextBox 477">
            <a:extLst>
              <a:ext uri="{FF2B5EF4-FFF2-40B4-BE49-F238E27FC236}">
                <a16:creationId xmlns:a16="http://schemas.microsoft.com/office/drawing/2014/main" id="{AE7B2557-AD97-41E1-B0E1-E838C9CCF39F}"/>
              </a:ext>
            </a:extLst>
          </p:cNvPr>
          <p:cNvSpPr txBox="1"/>
          <p:nvPr/>
        </p:nvSpPr>
        <p:spPr>
          <a:xfrm>
            <a:off x="6288787" y="5185637"/>
            <a:ext cx="255198" cy="24622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uz-Cyrl-UZ" sz="10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482" name="Скругленный прямоугольник 481">
            <a:extLst>
              <a:ext uri="{FF2B5EF4-FFF2-40B4-BE49-F238E27FC236}">
                <a16:creationId xmlns:a16="http://schemas.microsoft.com/office/drawing/2014/main" id="{8A5B6FCA-5D55-720B-A6A2-DE2F57D31F6C}"/>
              </a:ext>
            </a:extLst>
          </p:cNvPr>
          <p:cNvSpPr/>
          <p:nvPr/>
        </p:nvSpPr>
        <p:spPr>
          <a:xfrm>
            <a:off x="8397831" y="3985345"/>
            <a:ext cx="3528730" cy="22262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highlight>
                <a:srgbClr val="FFFF00"/>
              </a:highlight>
            </a:endParaRPr>
          </a:p>
        </p:txBody>
      </p:sp>
      <p:sp>
        <p:nvSpPr>
          <p:cNvPr id="483" name="TextBox 482">
            <a:extLst>
              <a:ext uri="{FF2B5EF4-FFF2-40B4-BE49-F238E27FC236}">
                <a16:creationId xmlns:a16="http://schemas.microsoft.com/office/drawing/2014/main" id="{800A37DE-76B0-51B0-E3C8-14265CC0D2E1}"/>
              </a:ext>
            </a:extLst>
          </p:cNvPr>
          <p:cNvSpPr txBox="1"/>
          <p:nvPr/>
        </p:nvSpPr>
        <p:spPr>
          <a:xfrm>
            <a:off x="8374866" y="3940424"/>
            <a:ext cx="3656329" cy="338554"/>
          </a:xfrm>
          <a:prstGeom prst="rect">
            <a:avLst/>
          </a:prstGeom>
          <a:noFill/>
          <a:ln>
            <a:noFill/>
          </a:ln>
          <a:effectLst>
            <a:glow rad="127000">
              <a:schemeClr val="accent1"/>
            </a:glo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r" fontAlgn="auto">
              <a:spcBef>
                <a:spcPts val="0"/>
              </a:spcBef>
              <a:spcAft>
                <a:spcPts val="0"/>
              </a:spcAft>
              <a:defRPr sz="2000" b="1">
                <a:solidFill>
                  <a:srgbClr val="003874"/>
                </a:solidFill>
                <a:latin typeface="Montserrat" panose="00000500000000000000" pitchFamily="2" charset="-52"/>
                <a:ea typeface="+mj-ea"/>
                <a:cs typeface="+mj-cs"/>
              </a:defRPr>
            </a:lvl1pPr>
          </a:lstStyle>
          <a:p>
            <a:pPr algn="ctr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Йирик лойиҳалар</a:t>
            </a:r>
            <a:endParaRPr lang="ru-RU" sz="1600" b="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0" name="Прямоугольник 389">
            <a:extLst>
              <a:ext uri="{FF2B5EF4-FFF2-40B4-BE49-F238E27FC236}">
                <a16:creationId xmlns:a16="http://schemas.microsoft.com/office/drawing/2014/main" id="{B4BCFE33-C186-4460-879D-7874502A71C5}"/>
              </a:ext>
            </a:extLst>
          </p:cNvPr>
          <p:cNvSpPr/>
          <p:nvPr/>
        </p:nvSpPr>
        <p:spPr>
          <a:xfrm>
            <a:off x="4099233" y="2379828"/>
            <a:ext cx="510670" cy="3385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uz-Cyrl-UZ" sz="800" i="1" kern="1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минг </a:t>
            </a:r>
          </a:p>
          <a:p>
            <a:r>
              <a:rPr lang="uz-Cyrl-UZ" sz="800" i="1" kern="1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тонна</a:t>
            </a:r>
          </a:p>
        </p:txBody>
      </p:sp>
      <p:grpSp>
        <p:nvGrpSpPr>
          <p:cNvPr id="49" name="Группа 48">
            <a:extLst>
              <a:ext uri="{FF2B5EF4-FFF2-40B4-BE49-F238E27FC236}">
                <a16:creationId xmlns:a16="http://schemas.microsoft.com/office/drawing/2014/main" id="{C41D1553-2380-1131-2202-7B7C890BE0F8}"/>
              </a:ext>
            </a:extLst>
          </p:cNvPr>
          <p:cNvGrpSpPr/>
          <p:nvPr/>
        </p:nvGrpSpPr>
        <p:grpSpPr>
          <a:xfrm>
            <a:off x="143563" y="3570483"/>
            <a:ext cx="2335226" cy="340754"/>
            <a:chOff x="193168" y="3745031"/>
            <a:chExt cx="2335226" cy="340754"/>
          </a:xfrm>
        </p:grpSpPr>
        <p:sp>
          <p:nvSpPr>
            <p:cNvPr id="6" name="Прямоугольник 5">
              <a:extLst>
                <a:ext uri="{FF2B5EF4-FFF2-40B4-BE49-F238E27FC236}">
                  <a16:creationId xmlns:a16="http://schemas.microsoft.com/office/drawing/2014/main" id="{F4E919E8-AF0A-D8B6-5A48-3F1063E9AF76}"/>
                </a:ext>
              </a:extLst>
            </p:cNvPr>
            <p:cNvSpPr/>
            <p:nvPr/>
          </p:nvSpPr>
          <p:spPr>
            <a:xfrm>
              <a:off x="1525364" y="3785343"/>
              <a:ext cx="1003030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1200" b="1" kern="1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балиқ</a:t>
              </a:r>
            </a:p>
          </p:txBody>
        </p:sp>
        <p:sp>
          <p:nvSpPr>
            <p:cNvPr id="11" name="Прямоугольник 10">
              <a:extLst>
                <a:ext uri="{FF2B5EF4-FFF2-40B4-BE49-F238E27FC236}">
                  <a16:creationId xmlns:a16="http://schemas.microsoft.com/office/drawing/2014/main" id="{51108760-F29B-9E54-1895-410A9940E0AE}"/>
                </a:ext>
              </a:extLst>
            </p:cNvPr>
            <p:cNvSpPr/>
            <p:nvPr/>
          </p:nvSpPr>
          <p:spPr>
            <a:xfrm>
              <a:off x="479762" y="3745031"/>
              <a:ext cx="771134" cy="340754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2"/>
            </a:fontRef>
          </p:style>
          <p:txBody>
            <a:bodyPr rtlCol="0" anchor="ctr"/>
            <a:lstStyle/>
            <a:p>
              <a:pPr algn="ctr"/>
              <a:r>
                <a:rPr lang="ru-RU" sz="16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332,8</a:t>
              </a:r>
              <a:endPara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Прямоугольник 15">
              <a:extLst>
                <a:ext uri="{FF2B5EF4-FFF2-40B4-BE49-F238E27FC236}">
                  <a16:creationId xmlns:a16="http://schemas.microsoft.com/office/drawing/2014/main" id="{F723657A-875C-1192-E337-B59F0831F2DB}"/>
                </a:ext>
              </a:extLst>
            </p:cNvPr>
            <p:cNvSpPr/>
            <p:nvPr/>
          </p:nvSpPr>
          <p:spPr>
            <a:xfrm>
              <a:off x="1082785" y="3806052"/>
              <a:ext cx="580548" cy="24622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uz-Cyrl-UZ" sz="1000" b="1" kern="100" dirty="0">
                  <a:solidFill>
                    <a:srgbClr val="0070C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тонна</a:t>
              </a:r>
              <a:endParaRPr lang="ru-RU" sz="1000" b="1" dirty="0"/>
            </a:p>
          </p:txBody>
        </p:sp>
        <p:pic>
          <p:nvPicPr>
            <p:cNvPr id="23" name="Рисунок 22">
              <a:extLst>
                <a:ext uri="{FF2B5EF4-FFF2-40B4-BE49-F238E27FC236}">
                  <a16:creationId xmlns:a16="http://schemas.microsoft.com/office/drawing/2014/main" id="{AF4DDA9A-C87E-838A-B72B-E00B4AB446A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p:blipFill>
          <p:spPr>
            <a:xfrm flipH="1">
              <a:off x="193168" y="3832509"/>
              <a:ext cx="337986" cy="163944"/>
            </a:xfrm>
            <a:prstGeom prst="rect">
              <a:avLst/>
            </a:prstGeom>
          </p:spPr>
        </p:pic>
      </p:grpSp>
      <p:grpSp>
        <p:nvGrpSpPr>
          <p:cNvPr id="28" name="Группа 27">
            <a:extLst>
              <a:ext uri="{FF2B5EF4-FFF2-40B4-BE49-F238E27FC236}">
                <a16:creationId xmlns:a16="http://schemas.microsoft.com/office/drawing/2014/main" id="{AEFD1EA3-F0C5-FB13-5604-E318DD91CEBC}"/>
              </a:ext>
            </a:extLst>
          </p:cNvPr>
          <p:cNvGrpSpPr/>
          <p:nvPr/>
        </p:nvGrpSpPr>
        <p:grpSpPr>
          <a:xfrm>
            <a:off x="3453158" y="3620844"/>
            <a:ext cx="1354621" cy="262800"/>
            <a:chOff x="8562006" y="4490073"/>
            <a:chExt cx="1191069" cy="262800"/>
          </a:xfrm>
          <a:solidFill>
            <a:srgbClr val="0070C0"/>
          </a:solidFill>
        </p:grpSpPr>
        <p:sp>
          <p:nvSpPr>
            <p:cNvPr id="30" name="Прямоугольник 29">
              <a:extLst>
                <a:ext uri="{FF2B5EF4-FFF2-40B4-BE49-F238E27FC236}">
                  <a16:creationId xmlns:a16="http://schemas.microsoft.com/office/drawing/2014/main" id="{5A22D0C2-6377-1A1D-BA97-255263F5BD46}"/>
                </a:ext>
              </a:extLst>
            </p:cNvPr>
            <p:cNvSpPr/>
            <p:nvPr/>
          </p:nvSpPr>
          <p:spPr>
            <a:xfrm>
              <a:off x="8562006" y="4490073"/>
              <a:ext cx="1191069" cy="2628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sz="1000"/>
            </a:p>
          </p:txBody>
        </p:sp>
        <p:sp>
          <p:nvSpPr>
            <p:cNvPr id="31" name="Прямоугольник 30">
              <a:extLst>
                <a:ext uri="{FF2B5EF4-FFF2-40B4-BE49-F238E27FC236}">
                  <a16:creationId xmlns:a16="http://schemas.microsoft.com/office/drawing/2014/main" id="{2E8D9152-3371-97EF-0BEB-5BAC3B45BEC8}"/>
                </a:ext>
              </a:extLst>
            </p:cNvPr>
            <p:cNvSpPr/>
            <p:nvPr/>
          </p:nvSpPr>
          <p:spPr>
            <a:xfrm>
              <a:off x="8574995" y="4494894"/>
              <a:ext cx="486987" cy="246221"/>
            </a:xfrm>
            <a:prstGeom prst="rect">
              <a:avLst/>
            </a:prstGeom>
            <a:grpFill/>
          </p:spPr>
          <p:txBody>
            <a:bodyPr wrap="none" anchor="ctr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1000" b="1" kern="10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балиқ</a:t>
              </a:r>
            </a:p>
          </p:txBody>
        </p:sp>
        <p:sp>
          <p:nvSpPr>
            <p:cNvPr id="33" name="Прямоугольник 32">
              <a:extLst>
                <a:ext uri="{FF2B5EF4-FFF2-40B4-BE49-F238E27FC236}">
                  <a16:creationId xmlns:a16="http://schemas.microsoft.com/office/drawing/2014/main" id="{4A9CAAC5-7665-E0A3-6178-4CE48CD76D68}"/>
                </a:ext>
              </a:extLst>
            </p:cNvPr>
            <p:cNvSpPr/>
            <p:nvPr/>
          </p:nvSpPr>
          <p:spPr>
            <a:xfrm>
              <a:off x="8999251" y="4521278"/>
              <a:ext cx="624305" cy="215444"/>
            </a:xfrm>
            <a:prstGeom prst="rect">
              <a:avLst/>
            </a:prstGeom>
            <a:grpFill/>
          </p:spPr>
          <p:txBody>
            <a:bodyPr wrap="square" anchor="ctr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800" i="1" kern="100" dirty="0">
                  <a:solidFill>
                    <a:schemeClr val="bg1">
                      <a:lumMod val="85000"/>
                    </a:schemeClr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тонна</a:t>
              </a:r>
            </a:p>
          </p:txBody>
        </p:sp>
      </p:grpSp>
      <p:sp>
        <p:nvSpPr>
          <p:cNvPr id="39" name="Прямоугольник 38">
            <a:extLst>
              <a:ext uri="{FF2B5EF4-FFF2-40B4-BE49-F238E27FC236}">
                <a16:creationId xmlns:a16="http://schemas.microsoft.com/office/drawing/2014/main" id="{12ACC3DE-7F2C-8D86-4CCF-457F8460C7E1}"/>
              </a:ext>
            </a:extLst>
          </p:cNvPr>
          <p:cNvSpPr/>
          <p:nvPr/>
        </p:nvSpPr>
        <p:spPr>
          <a:xfrm>
            <a:off x="4416451" y="3620961"/>
            <a:ext cx="396262" cy="246221"/>
          </a:xfrm>
          <a:prstGeom prst="rect">
            <a:avLst/>
          </a:prstGeom>
          <a:solidFill>
            <a:srgbClr val="0070C0"/>
          </a:solidFill>
        </p:spPr>
        <p:txBody>
          <a:bodyPr wrap="none" anchor="ctr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10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332</a:t>
            </a:r>
          </a:p>
        </p:txBody>
      </p:sp>
      <p:sp>
        <p:nvSpPr>
          <p:cNvPr id="431" name="TextBox 430">
            <a:extLst>
              <a:ext uri="{FF2B5EF4-FFF2-40B4-BE49-F238E27FC236}">
                <a16:creationId xmlns:a16="http://schemas.microsoft.com/office/drawing/2014/main" id="{8E002BB7-B5BD-4ADF-8120-7471402BDAD4}"/>
              </a:ext>
            </a:extLst>
          </p:cNvPr>
          <p:cNvSpPr txBox="1"/>
          <p:nvPr/>
        </p:nvSpPr>
        <p:spPr>
          <a:xfrm>
            <a:off x="9092297" y="4547279"/>
            <a:ext cx="62541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z-Cyrl-UZ" altLang="ru-RU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минг</a:t>
            </a:r>
            <a:endParaRPr lang="ru-RU" sz="1100" dirty="0"/>
          </a:p>
        </p:txBody>
      </p:sp>
      <p:sp>
        <p:nvSpPr>
          <p:cNvPr id="481" name="Прямоугольник 182">
            <a:extLst>
              <a:ext uri="{FF2B5EF4-FFF2-40B4-BE49-F238E27FC236}">
                <a16:creationId xmlns:a16="http://schemas.microsoft.com/office/drawing/2014/main" id="{C59ADD70-D11A-41CF-8C70-ADCEDB422E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76212" y="4768318"/>
            <a:ext cx="63087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z-Cyrl-UZ" altLang="ru-RU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143</a:t>
            </a:r>
            <a:endParaRPr lang="uz-Cyrl-UZ" altLang="ru-RU" sz="1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5" name="TextBox 484">
            <a:extLst>
              <a:ext uri="{FF2B5EF4-FFF2-40B4-BE49-F238E27FC236}">
                <a16:creationId xmlns:a16="http://schemas.microsoft.com/office/drawing/2014/main" id="{FF1CEB45-60B6-44B8-B252-81E3D64594A7}"/>
              </a:ext>
            </a:extLst>
          </p:cNvPr>
          <p:cNvSpPr txBox="1"/>
          <p:nvPr/>
        </p:nvSpPr>
        <p:spPr>
          <a:xfrm>
            <a:off x="9263070" y="4750442"/>
            <a:ext cx="55653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z-Cyrl-UZ" altLang="ru-RU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минг</a:t>
            </a:r>
            <a:endParaRPr lang="ru-RU" sz="1100" dirty="0"/>
          </a:p>
        </p:txBody>
      </p:sp>
      <p:sp>
        <p:nvSpPr>
          <p:cNvPr id="487" name="TextBox 486">
            <a:extLst>
              <a:ext uri="{FF2B5EF4-FFF2-40B4-BE49-F238E27FC236}">
                <a16:creationId xmlns:a16="http://schemas.microsoft.com/office/drawing/2014/main" id="{D89F5F0B-2A9B-49E5-9AFE-7CC14290C4E8}"/>
              </a:ext>
            </a:extLst>
          </p:cNvPr>
          <p:cNvSpPr txBox="1"/>
          <p:nvPr/>
        </p:nvSpPr>
        <p:spPr>
          <a:xfrm>
            <a:off x="9263070" y="4883724"/>
            <a:ext cx="62169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z-Cyrl-UZ" altLang="ru-RU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дона</a:t>
            </a:r>
            <a:endParaRPr lang="ru-RU" sz="1100" dirty="0"/>
          </a:p>
        </p:txBody>
      </p:sp>
      <p:sp>
        <p:nvSpPr>
          <p:cNvPr id="488" name="Прямоугольник 185">
            <a:extLst>
              <a:ext uri="{FF2B5EF4-FFF2-40B4-BE49-F238E27FC236}">
                <a16:creationId xmlns:a16="http://schemas.microsoft.com/office/drawing/2014/main" id="{1404023C-CE5F-4BB0-93B8-E1F1193FF0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22235" y="4835344"/>
            <a:ext cx="1925739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>
              <a:defRPr/>
            </a:pPr>
            <a:r>
              <a:rPr lang="uz-Cyrl-UZ" altLang="ru-RU" sz="1000" b="1" dirty="0">
                <a:latin typeface="Arial" panose="020B0604020202020204" pitchFamily="34" charset="0"/>
                <a:cs typeface="Arial" panose="020B0604020202020204" pitchFamily="34" charset="0"/>
              </a:rPr>
              <a:t>Энергетик маҳсулот и.ч</a:t>
            </a:r>
          </a:p>
        </p:txBody>
      </p:sp>
      <p:pic>
        <p:nvPicPr>
          <p:cNvPr id="32" name="Рисунок 31">
            <a:extLst>
              <a:ext uri="{FF2B5EF4-FFF2-40B4-BE49-F238E27FC236}">
                <a16:creationId xmlns:a16="http://schemas.microsoft.com/office/drawing/2014/main" id="{8047539D-4230-42DD-8F57-73EEF5E6078C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557" y="4775811"/>
            <a:ext cx="318883" cy="318883"/>
          </a:xfrm>
          <a:prstGeom prst="ellipse">
            <a:avLst/>
          </a:prstGeom>
        </p:spPr>
      </p:pic>
      <p:cxnSp>
        <p:nvCxnSpPr>
          <p:cNvPr id="491" name="Прямая соединительная линия 490">
            <a:extLst>
              <a:ext uri="{FF2B5EF4-FFF2-40B4-BE49-F238E27FC236}">
                <a16:creationId xmlns:a16="http://schemas.microsoft.com/office/drawing/2014/main" id="{75286B8B-DC8B-4454-B472-8A41DBFBB37D}"/>
              </a:ext>
            </a:extLst>
          </p:cNvPr>
          <p:cNvCxnSpPr>
            <a:cxnSpLocks/>
          </p:cNvCxnSpPr>
          <p:nvPr/>
        </p:nvCxnSpPr>
        <p:spPr>
          <a:xfrm>
            <a:off x="2230650" y="3781089"/>
            <a:ext cx="1219462" cy="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2" name="Прямая соединительная линия 551">
            <a:extLst>
              <a:ext uri="{FF2B5EF4-FFF2-40B4-BE49-F238E27FC236}">
                <a16:creationId xmlns:a16="http://schemas.microsoft.com/office/drawing/2014/main" id="{8B916B7A-3476-4BE2-8637-4F8E7D92FBE8}"/>
              </a:ext>
            </a:extLst>
          </p:cNvPr>
          <p:cNvCxnSpPr>
            <a:cxnSpLocks/>
          </p:cNvCxnSpPr>
          <p:nvPr/>
        </p:nvCxnSpPr>
        <p:spPr>
          <a:xfrm>
            <a:off x="2310635" y="4196072"/>
            <a:ext cx="1015947" cy="1407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5" name="TextBox 424">
            <a:extLst>
              <a:ext uri="{FF2B5EF4-FFF2-40B4-BE49-F238E27FC236}">
                <a16:creationId xmlns:a16="http://schemas.microsoft.com/office/drawing/2014/main" id="{5785A676-094C-41F2-9C27-30142304FFDA}"/>
              </a:ext>
            </a:extLst>
          </p:cNvPr>
          <p:cNvSpPr txBox="1"/>
          <p:nvPr/>
        </p:nvSpPr>
        <p:spPr>
          <a:xfrm>
            <a:off x="-130001" y="1221226"/>
            <a:ext cx="347546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z-Cyrl-UZ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Қишлоқ хўжалиги маҳсулотлари</a:t>
            </a:r>
            <a:endParaRPr lang="ru-RU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6" name="Прямоугольник: скругленные углы 595">
            <a:extLst>
              <a:ext uri="{FF2B5EF4-FFF2-40B4-BE49-F238E27FC236}">
                <a16:creationId xmlns:a16="http://schemas.microsoft.com/office/drawing/2014/main" id="{867141C2-A898-40CE-A1AF-6E32AB5F2233}"/>
              </a:ext>
            </a:extLst>
          </p:cNvPr>
          <p:cNvSpPr/>
          <p:nvPr/>
        </p:nvSpPr>
        <p:spPr>
          <a:xfrm>
            <a:off x="405857" y="6028460"/>
            <a:ext cx="2997286" cy="274777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7" name="TextBox 596">
            <a:extLst>
              <a:ext uri="{FF2B5EF4-FFF2-40B4-BE49-F238E27FC236}">
                <a16:creationId xmlns:a16="http://schemas.microsoft.com/office/drawing/2014/main" id="{8C739679-B6D7-45F2-B45A-86E6AC8C238B}"/>
              </a:ext>
            </a:extLst>
          </p:cNvPr>
          <p:cNvSpPr txBox="1"/>
          <p:nvPr/>
        </p:nvSpPr>
        <p:spPr>
          <a:xfrm>
            <a:off x="680368" y="6004029"/>
            <a:ext cx="212437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z-Cyrl-UZ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Хизмат кўрсатиш</a:t>
            </a:r>
            <a:endParaRPr lang="ru-RU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13" name="Группа 612">
            <a:extLst>
              <a:ext uri="{FF2B5EF4-FFF2-40B4-BE49-F238E27FC236}">
                <a16:creationId xmlns:a16="http://schemas.microsoft.com/office/drawing/2014/main" id="{BEE8F061-0029-423D-889E-6144CC6CB07E}"/>
              </a:ext>
            </a:extLst>
          </p:cNvPr>
          <p:cNvGrpSpPr/>
          <p:nvPr/>
        </p:nvGrpSpPr>
        <p:grpSpPr>
          <a:xfrm>
            <a:off x="1524289" y="6417696"/>
            <a:ext cx="1727604" cy="335173"/>
            <a:chOff x="8562006" y="4490073"/>
            <a:chExt cx="1191069" cy="262800"/>
          </a:xfrm>
          <a:solidFill>
            <a:srgbClr val="00B050"/>
          </a:solidFill>
        </p:grpSpPr>
        <p:sp>
          <p:nvSpPr>
            <p:cNvPr id="614" name="Прямоугольник 613">
              <a:extLst>
                <a:ext uri="{FF2B5EF4-FFF2-40B4-BE49-F238E27FC236}">
                  <a16:creationId xmlns:a16="http://schemas.microsoft.com/office/drawing/2014/main" id="{E560BC4D-353F-4AC2-BA34-78C8666E3A30}"/>
                </a:ext>
              </a:extLst>
            </p:cNvPr>
            <p:cNvSpPr/>
            <p:nvPr/>
          </p:nvSpPr>
          <p:spPr>
            <a:xfrm>
              <a:off x="8562006" y="4490073"/>
              <a:ext cx="1191069" cy="2628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sz="1000"/>
            </a:p>
          </p:txBody>
        </p:sp>
        <p:sp>
          <p:nvSpPr>
            <p:cNvPr id="615" name="Прямоугольник 614">
              <a:extLst>
                <a:ext uri="{FF2B5EF4-FFF2-40B4-BE49-F238E27FC236}">
                  <a16:creationId xmlns:a16="http://schemas.microsoft.com/office/drawing/2014/main" id="{924705E2-0CE7-4F38-8112-EFC56D475028}"/>
                </a:ext>
              </a:extLst>
            </p:cNvPr>
            <p:cNvSpPr/>
            <p:nvPr/>
          </p:nvSpPr>
          <p:spPr>
            <a:xfrm>
              <a:off x="8641472" y="4516833"/>
              <a:ext cx="729232" cy="205121"/>
            </a:xfrm>
            <a:prstGeom prst="rect">
              <a:avLst/>
            </a:prstGeom>
            <a:grpFill/>
          </p:spPr>
          <p:txBody>
            <a:bodyPr wrap="none" anchor="ctr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1100" b="1" kern="10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Меҳмонхона</a:t>
              </a:r>
            </a:p>
          </p:txBody>
        </p:sp>
      </p:grpSp>
      <p:sp>
        <p:nvSpPr>
          <p:cNvPr id="616" name="TextBox 615">
            <a:extLst>
              <a:ext uri="{FF2B5EF4-FFF2-40B4-BE49-F238E27FC236}">
                <a16:creationId xmlns:a16="http://schemas.microsoft.com/office/drawing/2014/main" id="{FC38194C-8F2E-410E-B2D3-32EEBC45AD57}"/>
              </a:ext>
            </a:extLst>
          </p:cNvPr>
          <p:cNvSpPr txBox="1"/>
          <p:nvPr/>
        </p:nvSpPr>
        <p:spPr>
          <a:xfrm>
            <a:off x="2635293" y="6446791"/>
            <a:ext cx="456706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1050" i="1" kern="1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та</a:t>
            </a:r>
          </a:p>
        </p:txBody>
      </p:sp>
      <p:sp>
        <p:nvSpPr>
          <p:cNvPr id="617" name="TextBox 616">
            <a:extLst>
              <a:ext uri="{FF2B5EF4-FFF2-40B4-BE49-F238E27FC236}">
                <a16:creationId xmlns:a16="http://schemas.microsoft.com/office/drawing/2014/main" id="{6C3C1F39-FB49-4468-B562-59A4ACC05821}"/>
              </a:ext>
            </a:extLst>
          </p:cNvPr>
          <p:cNvSpPr txBox="1"/>
          <p:nvPr/>
        </p:nvSpPr>
        <p:spPr>
          <a:xfrm>
            <a:off x="2974158" y="6403498"/>
            <a:ext cx="27773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16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623" name="Овал 622">
            <a:extLst>
              <a:ext uri="{FF2B5EF4-FFF2-40B4-BE49-F238E27FC236}">
                <a16:creationId xmlns:a16="http://schemas.microsoft.com/office/drawing/2014/main" id="{7F756A49-5A4D-4D45-BBF7-1641F2E1A5D5}"/>
              </a:ext>
            </a:extLst>
          </p:cNvPr>
          <p:cNvSpPr/>
          <p:nvPr/>
        </p:nvSpPr>
        <p:spPr>
          <a:xfrm>
            <a:off x="921196" y="6431214"/>
            <a:ext cx="329993" cy="337217"/>
          </a:xfrm>
          <a:prstGeom prst="ellipse">
            <a:avLst/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0" name="Рисунок 119">
            <a:extLst>
              <a:ext uri="{FF2B5EF4-FFF2-40B4-BE49-F238E27FC236}">
                <a16:creationId xmlns:a16="http://schemas.microsoft.com/office/drawing/2014/main" id="{7D56A6A7-B647-481A-8EB2-799B1839FBAB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948261" y="6444147"/>
            <a:ext cx="298178" cy="298178"/>
          </a:xfrm>
          <a:prstGeom prst="rect">
            <a:avLst/>
          </a:prstGeom>
        </p:spPr>
      </p:pic>
      <p:cxnSp>
        <p:nvCxnSpPr>
          <p:cNvPr id="568" name="Соединительная линия уступом 79">
            <a:extLst>
              <a:ext uri="{FF2B5EF4-FFF2-40B4-BE49-F238E27FC236}">
                <a16:creationId xmlns:a16="http://schemas.microsoft.com/office/drawing/2014/main" id="{20A26348-9F7F-4B6B-A683-31E14097FC00}"/>
              </a:ext>
            </a:extLst>
          </p:cNvPr>
          <p:cNvCxnSpPr>
            <a:cxnSpLocks/>
          </p:cNvCxnSpPr>
          <p:nvPr/>
        </p:nvCxnSpPr>
        <p:spPr>
          <a:xfrm rot="10800000" flipV="1">
            <a:off x="2809359" y="4957537"/>
            <a:ext cx="646159" cy="92348"/>
          </a:xfrm>
          <a:prstGeom prst="bentConnector3">
            <a:avLst>
              <a:gd name="adj1" fmla="val 50000"/>
            </a:avLst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9" name="Соединительная линия уступом 79">
            <a:extLst>
              <a:ext uri="{FF2B5EF4-FFF2-40B4-BE49-F238E27FC236}">
                <a16:creationId xmlns:a16="http://schemas.microsoft.com/office/drawing/2014/main" id="{5A762958-DBB9-45D8-B7D7-DAA8E6D2E91C}"/>
              </a:ext>
            </a:extLst>
          </p:cNvPr>
          <p:cNvCxnSpPr>
            <a:cxnSpLocks/>
          </p:cNvCxnSpPr>
          <p:nvPr/>
        </p:nvCxnSpPr>
        <p:spPr>
          <a:xfrm rot="10800000">
            <a:off x="2837812" y="5046648"/>
            <a:ext cx="610395" cy="187130"/>
          </a:xfrm>
          <a:prstGeom prst="bentConnector3">
            <a:avLst>
              <a:gd name="adj1" fmla="val 52497"/>
            </a:avLst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Группа 13">
            <a:extLst>
              <a:ext uri="{FF2B5EF4-FFF2-40B4-BE49-F238E27FC236}">
                <a16:creationId xmlns:a16="http://schemas.microsoft.com/office/drawing/2014/main" id="{0DD83540-254E-3323-EA1A-3FBC0E38A9B5}"/>
              </a:ext>
            </a:extLst>
          </p:cNvPr>
          <p:cNvGrpSpPr/>
          <p:nvPr/>
        </p:nvGrpSpPr>
        <p:grpSpPr>
          <a:xfrm>
            <a:off x="4922920" y="1757160"/>
            <a:ext cx="1630554" cy="400110"/>
            <a:chOff x="3262796" y="4085551"/>
            <a:chExt cx="1174084" cy="400110"/>
          </a:xfrm>
        </p:grpSpPr>
        <p:sp>
          <p:nvSpPr>
            <p:cNvPr id="15" name="Прямоугольник 14">
              <a:extLst>
                <a:ext uri="{FF2B5EF4-FFF2-40B4-BE49-F238E27FC236}">
                  <a16:creationId xmlns:a16="http://schemas.microsoft.com/office/drawing/2014/main" id="{679B7E83-FAAA-151C-4667-D59A1D328ACB}"/>
                </a:ext>
              </a:extLst>
            </p:cNvPr>
            <p:cNvSpPr/>
            <p:nvPr/>
          </p:nvSpPr>
          <p:spPr>
            <a:xfrm>
              <a:off x="3266178" y="4168560"/>
              <a:ext cx="1167625" cy="262800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sz="1000"/>
            </a:p>
          </p:txBody>
        </p:sp>
        <p:sp>
          <p:nvSpPr>
            <p:cNvPr id="17" name="Прямоугольник 16">
              <a:extLst>
                <a:ext uri="{FF2B5EF4-FFF2-40B4-BE49-F238E27FC236}">
                  <a16:creationId xmlns:a16="http://schemas.microsoft.com/office/drawing/2014/main" id="{7E106A74-40D9-A220-2A7D-0DFCEF72B29D}"/>
                </a:ext>
              </a:extLst>
            </p:cNvPr>
            <p:cNvSpPr/>
            <p:nvPr/>
          </p:nvSpPr>
          <p:spPr>
            <a:xfrm>
              <a:off x="3262796" y="4085551"/>
              <a:ext cx="502338" cy="400110"/>
            </a:xfrm>
            <a:prstGeom prst="rect">
              <a:avLst/>
            </a:prstGeom>
          </p:spPr>
          <p:txBody>
            <a:bodyPr wrap="none" anchor="ctr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1000" b="1" kern="10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тайёр</a:t>
              </a:r>
              <a:br>
                <a:rPr lang="uz-Cyrl-UZ" sz="1000" b="1" kern="10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</a:br>
              <a:r>
                <a:rPr lang="uz-Cyrl-UZ" sz="1000" b="1" kern="10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кийим</a:t>
              </a:r>
            </a:p>
          </p:txBody>
        </p:sp>
        <p:sp>
          <p:nvSpPr>
            <p:cNvPr id="20" name="Прямоугольник 19">
              <a:extLst>
                <a:ext uri="{FF2B5EF4-FFF2-40B4-BE49-F238E27FC236}">
                  <a16:creationId xmlns:a16="http://schemas.microsoft.com/office/drawing/2014/main" id="{943B123B-27E4-E6AD-6E6C-603496441B03}"/>
                </a:ext>
              </a:extLst>
            </p:cNvPr>
            <p:cNvSpPr/>
            <p:nvPr/>
          </p:nvSpPr>
          <p:spPr>
            <a:xfrm>
              <a:off x="4075370" y="4184192"/>
              <a:ext cx="361510" cy="246221"/>
            </a:xfrm>
            <a:prstGeom prst="rect">
              <a:avLst/>
            </a:prstGeom>
          </p:spPr>
          <p:txBody>
            <a:bodyPr wrap="none" anchor="ctr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1000" b="1" kern="10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820,1</a:t>
              </a:r>
            </a:p>
          </p:txBody>
        </p:sp>
        <p:sp>
          <p:nvSpPr>
            <p:cNvPr id="22" name="Прямоугольник 21">
              <a:extLst>
                <a:ext uri="{FF2B5EF4-FFF2-40B4-BE49-F238E27FC236}">
                  <a16:creationId xmlns:a16="http://schemas.microsoft.com/office/drawing/2014/main" id="{26033A7C-522C-413C-3C8F-62032589EAFC}"/>
                </a:ext>
              </a:extLst>
            </p:cNvPr>
            <p:cNvSpPr/>
            <p:nvPr/>
          </p:nvSpPr>
          <p:spPr>
            <a:xfrm>
              <a:off x="3697263" y="4174186"/>
              <a:ext cx="624305" cy="215444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800" i="1" kern="100" dirty="0">
                  <a:solidFill>
                    <a:schemeClr val="bg1">
                      <a:lumMod val="85000"/>
                    </a:schemeClr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минг дона</a:t>
              </a:r>
            </a:p>
          </p:txBody>
        </p:sp>
      </p:grpSp>
      <p:cxnSp>
        <p:nvCxnSpPr>
          <p:cNvPr id="25" name="Соединительная линия уступом 259">
            <a:extLst>
              <a:ext uri="{FF2B5EF4-FFF2-40B4-BE49-F238E27FC236}">
                <a16:creationId xmlns:a16="http://schemas.microsoft.com/office/drawing/2014/main" id="{FA8751E7-0C25-6A8C-452C-CC1FD97E4444}"/>
              </a:ext>
            </a:extLst>
          </p:cNvPr>
          <p:cNvCxnSpPr>
            <a:cxnSpLocks/>
          </p:cNvCxnSpPr>
          <p:nvPr/>
        </p:nvCxnSpPr>
        <p:spPr>
          <a:xfrm rot="10800000" flipV="1">
            <a:off x="2625620" y="2564784"/>
            <a:ext cx="850112" cy="151867"/>
          </a:xfrm>
          <a:prstGeom prst="bentConnector3">
            <a:avLst>
              <a:gd name="adj1" fmla="val 50000"/>
            </a:avLst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Прямоугольник 50">
            <a:extLst>
              <a:ext uri="{FF2B5EF4-FFF2-40B4-BE49-F238E27FC236}">
                <a16:creationId xmlns:a16="http://schemas.microsoft.com/office/drawing/2014/main" id="{6EACD989-4F08-368C-474E-F5206D3D9850}"/>
              </a:ext>
            </a:extLst>
          </p:cNvPr>
          <p:cNvSpPr/>
          <p:nvPr/>
        </p:nvSpPr>
        <p:spPr>
          <a:xfrm>
            <a:off x="4895362" y="2996019"/>
            <a:ext cx="1638038" cy="26581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400" b="1" kern="1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30252F28-218D-0B16-494A-80402F53322D}"/>
              </a:ext>
            </a:extLst>
          </p:cNvPr>
          <p:cNvSpPr txBox="1"/>
          <p:nvPr/>
        </p:nvSpPr>
        <p:spPr>
          <a:xfrm>
            <a:off x="6171198" y="3037756"/>
            <a:ext cx="36099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sz="10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2,0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76E9D7C0-6518-C093-B5BB-AC5C907A9277}"/>
              </a:ext>
            </a:extLst>
          </p:cNvPr>
          <p:cNvSpPr txBox="1"/>
          <p:nvPr/>
        </p:nvSpPr>
        <p:spPr>
          <a:xfrm>
            <a:off x="5182072" y="2962672"/>
            <a:ext cx="614816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z-Cyrl-UZ" sz="700" i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(калбаса)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8CB1F278-9EA2-B9EA-2FBE-B1829B685665}"/>
              </a:ext>
            </a:extLst>
          </p:cNvPr>
          <p:cNvSpPr txBox="1"/>
          <p:nvPr/>
        </p:nvSpPr>
        <p:spPr>
          <a:xfrm>
            <a:off x="4865966" y="2929018"/>
            <a:ext cx="9963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sz="9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гўшт </a:t>
            </a:r>
          </a:p>
          <a:p>
            <a:r>
              <a:rPr lang="uz-Cyrl-UZ" sz="9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маҳсулотлари</a:t>
            </a:r>
          </a:p>
        </p:txBody>
      </p:sp>
      <p:sp>
        <p:nvSpPr>
          <p:cNvPr id="60" name="Прямоугольник 59">
            <a:extLst>
              <a:ext uri="{FF2B5EF4-FFF2-40B4-BE49-F238E27FC236}">
                <a16:creationId xmlns:a16="http://schemas.microsoft.com/office/drawing/2014/main" id="{80D2ADCF-E8D6-0333-5C8A-6E7F4E048C80}"/>
              </a:ext>
            </a:extLst>
          </p:cNvPr>
          <p:cNvSpPr/>
          <p:nvPr/>
        </p:nvSpPr>
        <p:spPr>
          <a:xfrm>
            <a:off x="5837334" y="2940218"/>
            <a:ext cx="510670" cy="3385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uz-Cyrl-UZ" sz="800" i="1" kern="1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минг </a:t>
            </a:r>
          </a:p>
          <a:p>
            <a:r>
              <a:rPr lang="uz-Cyrl-UZ" sz="800" i="1" kern="1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тонна</a:t>
            </a:r>
          </a:p>
        </p:txBody>
      </p:sp>
      <p:sp>
        <p:nvSpPr>
          <p:cNvPr id="61" name="Прямоугольник 60">
            <a:extLst>
              <a:ext uri="{FF2B5EF4-FFF2-40B4-BE49-F238E27FC236}">
                <a16:creationId xmlns:a16="http://schemas.microsoft.com/office/drawing/2014/main" id="{72CD0013-6D29-2157-9C80-A18E844D511E}"/>
              </a:ext>
            </a:extLst>
          </p:cNvPr>
          <p:cNvSpPr/>
          <p:nvPr/>
        </p:nvSpPr>
        <p:spPr>
          <a:xfrm>
            <a:off x="3486080" y="3012609"/>
            <a:ext cx="1321051" cy="2628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000"/>
          </a:p>
        </p:txBody>
      </p:sp>
      <p:sp>
        <p:nvSpPr>
          <p:cNvPr id="62" name="Прямоугольник 61">
            <a:extLst>
              <a:ext uri="{FF2B5EF4-FFF2-40B4-BE49-F238E27FC236}">
                <a16:creationId xmlns:a16="http://schemas.microsoft.com/office/drawing/2014/main" id="{231B1B5F-BA9E-6681-3892-5C4FCFA73F85}"/>
              </a:ext>
            </a:extLst>
          </p:cNvPr>
          <p:cNvSpPr/>
          <p:nvPr/>
        </p:nvSpPr>
        <p:spPr>
          <a:xfrm>
            <a:off x="3950985" y="2972181"/>
            <a:ext cx="719587" cy="3385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800" i="1" kern="1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минг тонна</a:t>
            </a:r>
          </a:p>
        </p:txBody>
      </p:sp>
      <p:sp>
        <p:nvSpPr>
          <p:cNvPr id="468" name="TextBox 467">
            <a:extLst>
              <a:ext uri="{FF2B5EF4-FFF2-40B4-BE49-F238E27FC236}">
                <a16:creationId xmlns:a16="http://schemas.microsoft.com/office/drawing/2014/main" id="{B1B05874-33C5-1605-EB2B-24EE35D9EC47}"/>
              </a:ext>
            </a:extLst>
          </p:cNvPr>
          <p:cNvSpPr txBox="1"/>
          <p:nvPr/>
        </p:nvSpPr>
        <p:spPr>
          <a:xfrm>
            <a:off x="3423129" y="2984164"/>
            <a:ext cx="698725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11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гўшт</a:t>
            </a:r>
          </a:p>
        </p:txBody>
      </p:sp>
      <p:sp>
        <p:nvSpPr>
          <p:cNvPr id="472" name="Прямоугольник 471">
            <a:extLst>
              <a:ext uri="{FF2B5EF4-FFF2-40B4-BE49-F238E27FC236}">
                <a16:creationId xmlns:a16="http://schemas.microsoft.com/office/drawing/2014/main" id="{61BE17F2-77BD-3950-C0C4-1FF73DA4A5B8}"/>
              </a:ext>
            </a:extLst>
          </p:cNvPr>
          <p:cNvSpPr/>
          <p:nvPr/>
        </p:nvSpPr>
        <p:spPr>
          <a:xfrm>
            <a:off x="4397991" y="3020857"/>
            <a:ext cx="431528" cy="24622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10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28,2</a:t>
            </a:r>
          </a:p>
        </p:txBody>
      </p:sp>
      <p:cxnSp>
        <p:nvCxnSpPr>
          <p:cNvPr id="490" name="Соединитель: уступ 489">
            <a:extLst>
              <a:ext uri="{FF2B5EF4-FFF2-40B4-BE49-F238E27FC236}">
                <a16:creationId xmlns:a16="http://schemas.microsoft.com/office/drawing/2014/main" id="{29CD7437-8AF5-3767-3372-B8BE8305B783}"/>
              </a:ext>
            </a:extLst>
          </p:cNvPr>
          <p:cNvCxnSpPr>
            <a:endCxn id="468" idx="1"/>
          </p:cNvCxnSpPr>
          <p:nvPr/>
        </p:nvCxnSpPr>
        <p:spPr>
          <a:xfrm>
            <a:off x="2665906" y="2719665"/>
            <a:ext cx="757223" cy="395304"/>
          </a:xfrm>
          <a:prstGeom prst="bentConnector3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99" name="Группа 498">
            <a:extLst>
              <a:ext uri="{FF2B5EF4-FFF2-40B4-BE49-F238E27FC236}">
                <a16:creationId xmlns:a16="http://schemas.microsoft.com/office/drawing/2014/main" id="{C3A2BB4D-DD44-278A-A3AC-FA00C55F12AA}"/>
              </a:ext>
            </a:extLst>
          </p:cNvPr>
          <p:cNvGrpSpPr/>
          <p:nvPr/>
        </p:nvGrpSpPr>
        <p:grpSpPr>
          <a:xfrm>
            <a:off x="4896376" y="2608348"/>
            <a:ext cx="1713410" cy="369332"/>
            <a:chOff x="4908897" y="3157490"/>
            <a:chExt cx="1713410" cy="369332"/>
          </a:xfrm>
        </p:grpSpPr>
        <p:sp>
          <p:nvSpPr>
            <p:cNvPr id="64" name="Прямоугольник 63">
              <a:extLst>
                <a:ext uri="{FF2B5EF4-FFF2-40B4-BE49-F238E27FC236}">
                  <a16:creationId xmlns:a16="http://schemas.microsoft.com/office/drawing/2014/main" id="{6B049D9D-AE46-A072-B27C-8220FBBC628F}"/>
                </a:ext>
              </a:extLst>
            </p:cNvPr>
            <p:cNvSpPr/>
            <p:nvPr/>
          </p:nvSpPr>
          <p:spPr>
            <a:xfrm>
              <a:off x="4922922" y="3195722"/>
              <a:ext cx="1641943" cy="279774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sz="14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2A6481FE-EDA5-C1C8-99F9-1390B5A56674}"/>
                </a:ext>
              </a:extLst>
            </p:cNvPr>
            <p:cNvSpPr txBox="1"/>
            <p:nvPr/>
          </p:nvSpPr>
          <p:spPr>
            <a:xfrm>
              <a:off x="4908897" y="3157490"/>
              <a:ext cx="9963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z-Cyrl-UZ" sz="900" b="1" kern="10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сут </a:t>
              </a:r>
            </a:p>
            <a:p>
              <a:r>
                <a:rPr lang="uz-Cyrl-UZ" sz="900" b="1" kern="10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маҳсулотлари</a:t>
              </a:r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AFA57386-582D-6D57-48F2-182CE2CACC76}"/>
                </a:ext>
              </a:extLst>
            </p:cNvPr>
            <p:cNvSpPr txBox="1"/>
            <p:nvPr/>
          </p:nvSpPr>
          <p:spPr>
            <a:xfrm>
              <a:off x="6284485" y="3201684"/>
              <a:ext cx="33782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z-Cyrl-UZ" sz="1100" b="1" kern="10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3</a:t>
              </a:r>
              <a:endParaRPr lang="uz-Cyrl-UZ" sz="8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3F21261A-A02A-B9A5-9FF4-9EB2CC62CABD}"/>
                </a:ext>
              </a:extLst>
            </p:cNvPr>
            <p:cNvSpPr txBox="1"/>
            <p:nvPr/>
          </p:nvSpPr>
          <p:spPr>
            <a:xfrm>
              <a:off x="5108095" y="3196507"/>
              <a:ext cx="996363" cy="20005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uz-Cyrl-UZ" sz="700" i="1" kern="10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(творог, пишлоқ)</a:t>
              </a:r>
              <a:endParaRPr lang="ru-RU" sz="1600" dirty="0">
                <a:solidFill>
                  <a:schemeClr val="bg1"/>
                </a:solidFill>
              </a:endParaRPr>
            </a:p>
          </p:txBody>
        </p:sp>
      </p:grpSp>
      <p:sp>
        <p:nvSpPr>
          <p:cNvPr id="68" name="TextBox 67">
            <a:extLst>
              <a:ext uri="{FF2B5EF4-FFF2-40B4-BE49-F238E27FC236}">
                <a16:creationId xmlns:a16="http://schemas.microsoft.com/office/drawing/2014/main" id="{49316DCC-BF8B-27BD-FE5C-363EB1D6ECDD}"/>
              </a:ext>
            </a:extLst>
          </p:cNvPr>
          <p:cNvSpPr txBox="1"/>
          <p:nvPr/>
        </p:nvSpPr>
        <p:spPr>
          <a:xfrm>
            <a:off x="3380964" y="2410304"/>
            <a:ext cx="9092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sz="8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сут </a:t>
            </a:r>
          </a:p>
          <a:p>
            <a:r>
              <a:rPr lang="uz-Cyrl-UZ" sz="8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маҳсулотлари</a:t>
            </a:r>
          </a:p>
        </p:txBody>
      </p:sp>
      <p:sp>
        <p:nvSpPr>
          <p:cNvPr id="74" name="Прямоугольник 73">
            <a:extLst>
              <a:ext uri="{FF2B5EF4-FFF2-40B4-BE49-F238E27FC236}">
                <a16:creationId xmlns:a16="http://schemas.microsoft.com/office/drawing/2014/main" id="{104EB707-BE28-4CB7-F10C-260664EC7C61}"/>
              </a:ext>
            </a:extLst>
          </p:cNvPr>
          <p:cNvSpPr/>
          <p:nvPr/>
        </p:nvSpPr>
        <p:spPr>
          <a:xfrm>
            <a:off x="5856293" y="2613734"/>
            <a:ext cx="510670" cy="3385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uz-Cyrl-UZ" sz="800" i="1" kern="1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минг </a:t>
            </a:r>
          </a:p>
          <a:p>
            <a:r>
              <a:rPr lang="uz-Cyrl-UZ" sz="800" i="1" kern="1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тонна</a:t>
            </a:r>
          </a:p>
        </p:txBody>
      </p:sp>
      <p:grpSp>
        <p:nvGrpSpPr>
          <p:cNvPr id="75" name="Группа 74">
            <a:extLst>
              <a:ext uri="{FF2B5EF4-FFF2-40B4-BE49-F238E27FC236}">
                <a16:creationId xmlns:a16="http://schemas.microsoft.com/office/drawing/2014/main" id="{2418528C-1F33-9BFF-4770-DB7F722391AF}"/>
              </a:ext>
            </a:extLst>
          </p:cNvPr>
          <p:cNvGrpSpPr/>
          <p:nvPr/>
        </p:nvGrpSpPr>
        <p:grpSpPr>
          <a:xfrm>
            <a:off x="6183764" y="1480258"/>
            <a:ext cx="1176634" cy="338554"/>
            <a:chOff x="4542357" y="3821227"/>
            <a:chExt cx="840483" cy="338554"/>
          </a:xfrm>
        </p:grpSpPr>
        <p:sp>
          <p:nvSpPr>
            <p:cNvPr id="76" name="Прямоугольник 75">
              <a:extLst>
                <a:ext uri="{FF2B5EF4-FFF2-40B4-BE49-F238E27FC236}">
                  <a16:creationId xmlns:a16="http://schemas.microsoft.com/office/drawing/2014/main" id="{359846AC-ECB3-2A12-939A-9CF453418AD9}"/>
                </a:ext>
              </a:extLst>
            </p:cNvPr>
            <p:cNvSpPr/>
            <p:nvPr/>
          </p:nvSpPr>
          <p:spPr>
            <a:xfrm>
              <a:off x="4542357" y="3866695"/>
              <a:ext cx="808268" cy="2628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sz="1000"/>
            </a:p>
          </p:txBody>
        </p:sp>
        <p:sp>
          <p:nvSpPr>
            <p:cNvPr id="78" name="Прямоугольник 77">
              <a:extLst>
                <a:ext uri="{FF2B5EF4-FFF2-40B4-BE49-F238E27FC236}">
                  <a16:creationId xmlns:a16="http://schemas.microsoft.com/office/drawing/2014/main" id="{A3612688-5794-5114-6768-BEA5EA30E360}"/>
                </a:ext>
              </a:extLst>
            </p:cNvPr>
            <p:cNvSpPr/>
            <p:nvPr/>
          </p:nvSpPr>
          <p:spPr>
            <a:xfrm>
              <a:off x="4549177" y="3860271"/>
              <a:ext cx="422954" cy="246221"/>
            </a:xfrm>
            <a:prstGeom prst="rect">
              <a:avLst/>
            </a:prstGeom>
          </p:spPr>
          <p:txBody>
            <a:bodyPr wrap="none" anchor="ctr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1000" b="1" kern="10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мато</a:t>
              </a:r>
            </a:p>
          </p:txBody>
        </p:sp>
        <p:sp>
          <p:nvSpPr>
            <p:cNvPr id="79" name="Прямоугольник 78">
              <a:extLst>
                <a:ext uri="{FF2B5EF4-FFF2-40B4-BE49-F238E27FC236}">
                  <a16:creationId xmlns:a16="http://schemas.microsoft.com/office/drawing/2014/main" id="{840E3548-E3AB-888F-F3AB-C0C31C5D186B}"/>
                </a:ext>
              </a:extLst>
            </p:cNvPr>
            <p:cNvSpPr/>
            <p:nvPr/>
          </p:nvSpPr>
          <p:spPr>
            <a:xfrm>
              <a:off x="5092873" y="3871011"/>
              <a:ext cx="259004" cy="246221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1000" b="1" kern="10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2,5</a:t>
              </a:r>
            </a:p>
          </p:txBody>
        </p:sp>
        <p:sp>
          <p:nvSpPr>
            <p:cNvPr id="83" name="Прямоугольник 82">
              <a:extLst>
                <a:ext uri="{FF2B5EF4-FFF2-40B4-BE49-F238E27FC236}">
                  <a16:creationId xmlns:a16="http://schemas.microsoft.com/office/drawing/2014/main" id="{76930731-5C40-CC15-B45A-8EAA38CAC147}"/>
                </a:ext>
              </a:extLst>
            </p:cNvPr>
            <p:cNvSpPr/>
            <p:nvPr/>
          </p:nvSpPr>
          <p:spPr>
            <a:xfrm>
              <a:off x="4828884" y="3821227"/>
              <a:ext cx="553956" cy="338554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800" i="1" kern="100" dirty="0">
                  <a:solidFill>
                    <a:schemeClr val="bg1">
                      <a:lumMod val="85000"/>
                    </a:schemeClr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минг</a:t>
              </a:r>
              <a:br>
                <a:rPr lang="uz-Cyrl-UZ" sz="800" i="1" kern="100" dirty="0">
                  <a:solidFill>
                    <a:schemeClr val="bg1">
                      <a:lumMod val="85000"/>
                    </a:schemeClr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</a:br>
              <a:r>
                <a:rPr lang="uz-Cyrl-UZ" sz="800" i="1" kern="100" dirty="0">
                  <a:solidFill>
                    <a:schemeClr val="bg1">
                      <a:lumMod val="85000"/>
                    </a:schemeClr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тонна</a:t>
              </a:r>
            </a:p>
          </p:txBody>
        </p:sp>
      </p:grp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DCFC820-893B-5930-8656-D3FDD0CE9BD7}"/>
              </a:ext>
            </a:extLst>
          </p:cNvPr>
          <p:cNvPicPr>
            <a:picLocks noChangeAspect="1"/>
          </p:cNvPicPr>
          <p:nvPr/>
        </p:nvPicPr>
        <p:blipFill>
          <a:blip r:embed="rId19"/>
          <a:srcRect l="2637" t="18859" r="3796" b="6834"/>
          <a:stretch/>
        </p:blipFill>
        <p:spPr>
          <a:xfrm>
            <a:off x="175862" y="102332"/>
            <a:ext cx="1425969" cy="10508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8507913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8759</TotalTime>
  <Words>375</Words>
  <Application>Microsoft Office PowerPoint</Application>
  <PresentationFormat>Широкоэкранный</PresentationFormat>
  <Paragraphs>208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Legion</dc:creator>
  <cp:lastModifiedBy>1234</cp:lastModifiedBy>
  <cp:revision>759</cp:revision>
  <cp:lastPrinted>2025-01-14T11:21:15Z</cp:lastPrinted>
  <dcterms:created xsi:type="dcterms:W3CDTF">2021-07-26T06:23:36Z</dcterms:created>
  <dcterms:modified xsi:type="dcterms:W3CDTF">2025-05-03T12:56:55Z</dcterms:modified>
</cp:coreProperties>
</file>