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50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3D4CA89A-0E4F-4582-9745-24AD2224E986}" type="datetimeFigureOut">
              <a:rPr lang="ru-RU" smtClean="0"/>
              <a:t>09.06.2026</a:t>
            </a:fld>
            <a:endParaRPr lang="ru-RU"/>
          </a:p>
        </p:txBody>
      </p:sp>
      <p:sp>
        <p:nvSpPr>
          <p:cNvPr id="4" name="Образ слайда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A7F804FD-2A9B-42D4-9F2A-95A9E4728E17}" type="slidenum">
              <a:rPr lang="ru-RU" smtClean="0"/>
              <a:t>‹#›</a:t>
            </a:fld>
            <a:endParaRPr lang="ru-RU"/>
          </a:p>
        </p:txBody>
      </p:sp>
    </p:spTree>
    <p:extLst>
      <p:ext uri="{BB962C8B-B14F-4D97-AF65-F5344CB8AC3E}">
        <p14:creationId xmlns:p14="http://schemas.microsoft.com/office/powerpoint/2010/main" val="51078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F804FD-2A9B-42D4-9F2A-95A9E4728E17}" type="slidenum">
              <a:rPr lang="ru-RU" smtClean="0"/>
              <a:t>1</a:t>
            </a:fld>
            <a:endParaRPr lang="ru-RU"/>
          </a:p>
        </p:txBody>
      </p:sp>
    </p:spTree>
    <p:extLst>
      <p:ext uri="{BB962C8B-B14F-4D97-AF65-F5344CB8AC3E}">
        <p14:creationId xmlns:p14="http://schemas.microsoft.com/office/powerpoint/2010/main" val="390654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7F804FD-2A9B-42D4-9F2A-95A9E4728E17}" type="slidenum">
              <a:rPr lang="ru-RU" smtClean="0"/>
              <a:t>2</a:t>
            </a:fld>
            <a:endParaRPr lang="ru-RU"/>
          </a:p>
        </p:txBody>
      </p:sp>
    </p:spTree>
    <p:extLst>
      <p:ext uri="{BB962C8B-B14F-4D97-AF65-F5344CB8AC3E}">
        <p14:creationId xmlns:p14="http://schemas.microsoft.com/office/powerpoint/2010/main" val="4040725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6/9/2026</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7.jpg"/><Relationship Id="rId5" Type="http://schemas.openxmlformats.org/officeDocument/2006/relationships/image" Target="../media/image3.png"/><Relationship Id="rId10" Type="http://schemas.openxmlformats.org/officeDocument/2006/relationships/hyperlink" Target="mailto:INFO@AGRO.UZ" TargetMode="External"/><Relationship Id="rId4" Type="http://schemas.openxmlformats.org/officeDocument/2006/relationships/image" Target="../media/image2.png"/><Relationship Id="rId9" Type="http://schemas.openxmlformats.org/officeDocument/2006/relationships/hyperlink" Target="https://gov.uz/ru/agro"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hyperlink" Target="mailto:INFO@AGRO.UZ"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gov.uz/ru/agro" TargetMode="External"/><Relationship Id="rId11" Type="http://schemas.openxmlformats.org/officeDocument/2006/relationships/image" Target="../media/image14.jp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36296" y="5173579"/>
            <a:ext cx="3524719" cy="2463883"/>
          </a:xfrm>
          <a:custGeom>
            <a:avLst/>
            <a:gdLst/>
            <a:ahLst/>
            <a:cxnLst/>
            <a:rect l="l" t="t" r="r" b="b"/>
            <a:pathLst>
              <a:path w="3561715" h="2287904">
                <a:moveTo>
                  <a:pt x="0" y="2287587"/>
                </a:moveTo>
                <a:lnTo>
                  <a:pt x="3561384" y="2287587"/>
                </a:lnTo>
                <a:lnTo>
                  <a:pt x="3561384" y="0"/>
                </a:lnTo>
                <a:lnTo>
                  <a:pt x="0" y="0"/>
                </a:lnTo>
                <a:lnTo>
                  <a:pt x="0" y="2287587"/>
                </a:lnTo>
                <a:close/>
              </a:path>
            </a:pathLst>
          </a:custGeom>
          <a:solidFill>
            <a:srgbClr val="0A6354"/>
          </a:solidFill>
        </p:spPr>
        <p:txBody>
          <a:bodyPr wrap="square" lIns="0" tIns="0" rIns="0" bIns="0" rtlCol="0"/>
          <a:lstStyle/>
          <a:p>
            <a:endParaRPr/>
          </a:p>
        </p:txBody>
      </p:sp>
      <p:sp>
        <p:nvSpPr>
          <p:cNvPr id="3" name="object 3"/>
          <p:cNvSpPr/>
          <p:nvPr/>
        </p:nvSpPr>
        <p:spPr>
          <a:xfrm>
            <a:off x="7130618" y="1503260"/>
            <a:ext cx="3561715" cy="1934845"/>
          </a:xfrm>
          <a:custGeom>
            <a:avLst/>
            <a:gdLst/>
            <a:ahLst/>
            <a:cxnLst/>
            <a:rect l="l" t="t" r="r" b="b"/>
            <a:pathLst>
              <a:path w="3561715" h="1934845">
                <a:moveTo>
                  <a:pt x="0" y="1934324"/>
                </a:moveTo>
                <a:lnTo>
                  <a:pt x="3561384" y="1934324"/>
                </a:lnTo>
                <a:lnTo>
                  <a:pt x="3561384" y="0"/>
                </a:lnTo>
                <a:lnTo>
                  <a:pt x="0" y="0"/>
                </a:lnTo>
                <a:lnTo>
                  <a:pt x="0" y="1934324"/>
                </a:lnTo>
                <a:close/>
              </a:path>
            </a:pathLst>
          </a:custGeom>
          <a:solidFill>
            <a:srgbClr val="0A6354"/>
          </a:solidFill>
        </p:spPr>
        <p:txBody>
          <a:bodyPr wrap="square" lIns="0" tIns="0" rIns="0" bIns="0" rtlCol="0"/>
          <a:lstStyle/>
          <a:p>
            <a:endParaRPr/>
          </a:p>
        </p:txBody>
      </p:sp>
      <p:grpSp>
        <p:nvGrpSpPr>
          <p:cNvPr id="4" name="object 4"/>
          <p:cNvGrpSpPr/>
          <p:nvPr/>
        </p:nvGrpSpPr>
        <p:grpSpPr>
          <a:xfrm>
            <a:off x="-19623" y="77470"/>
            <a:ext cx="10692333" cy="7559992"/>
            <a:chOff x="0" y="12"/>
            <a:chExt cx="10692333" cy="7559992"/>
          </a:xfrm>
        </p:grpSpPr>
        <p:sp>
          <p:nvSpPr>
            <p:cNvPr id="5" name="object 5"/>
            <p:cNvSpPr/>
            <p:nvPr/>
          </p:nvSpPr>
          <p:spPr>
            <a:xfrm>
              <a:off x="7146201" y="12"/>
              <a:ext cx="3546132" cy="1070610"/>
            </a:xfrm>
            <a:custGeom>
              <a:avLst/>
              <a:gdLst/>
              <a:ahLst/>
              <a:cxnLst/>
              <a:rect l="l" t="t" r="r" b="b"/>
              <a:pathLst>
                <a:path w="3561715" h="1070610">
                  <a:moveTo>
                    <a:pt x="0" y="1070190"/>
                  </a:moveTo>
                  <a:lnTo>
                    <a:pt x="3561384" y="1070190"/>
                  </a:lnTo>
                  <a:lnTo>
                    <a:pt x="3561384" y="0"/>
                  </a:lnTo>
                  <a:lnTo>
                    <a:pt x="0" y="0"/>
                  </a:lnTo>
                  <a:lnTo>
                    <a:pt x="0" y="1070190"/>
                  </a:lnTo>
                  <a:close/>
                </a:path>
              </a:pathLst>
            </a:custGeom>
            <a:solidFill>
              <a:srgbClr val="0A6354"/>
            </a:solidFill>
          </p:spPr>
          <p:txBody>
            <a:bodyPr wrap="square" lIns="0" tIns="0" rIns="0" bIns="0" rtlCol="0"/>
            <a:lstStyle/>
            <a:p>
              <a:endParaRPr/>
            </a:p>
          </p:txBody>
        </p:sp>
        <p:pic>
          <p:nvPicPr>
            <p:cNvPr id="6" name="object 6"/>
            <p:cNvPicPr/>
            <p:nvPr/>
          </p:nvPicPr>
          <p:blipFill>
            <a:blip r:embed="rId3" cstate="print"/>
            <a:stretch>
              <a:fillRect/>
            </a:stretch>
          </p:blipFill>
          <p:spPr>
            <a:xfrm>
              <a:off x="0" y="12"/>
              <a:ext cx="7146201" cy="7559992"/>
            </a:xfrm>
            <a:prstGeom prst="rect">
              <a:avLst/>
            </a:prstGeom>
          </p:spPr>
        </p:pic>
        <p:pic>
          <p:nvPicPr>
            <p:cNvPr id="7" name="object 7"/>
            <p:cNvPicPr/>
            <p:nvPr/>
          </p:nvPicPr>
          <p:blipFill>
            <a:blip r:embed="rId4" cstate="print"/>
            <a:stretch>
              <a:fillRect/>
            </a:stretch>
          </p:blipFill>
          <p:spPr>
            <a:xfrm>
              <a:off x="7155919" y="3360647"/>
              <a:ext cx="3535855" cy="1911770"/>
            </a:xfrm>
            <a:prstGeom prst="rect">
              <a:avLst/>
            </a:prstGeom>
          </p:spPr>
        </p:pic>
      </p:grpSp>
      <p:sp>
        <p:nvSpPr>
          <p:cNvPr id="8" name="object 8"/>
          <p:cNvSpPr txBox="1"/>
          <p:nvPr/>
        </p:nvSpPr>
        <p:spPr>
          <a:xfrm>
            <a:off x="8315325" y="742328"/>
            <a:ext cx="1169670" cy="201930"/>
          </a:xfrm>
          <a:prstGeom prst="rect">
            <a:avLst/>
          </a:prstGeom>
        </p:spPr>
        <p:txBody>
          <a:bodyPr vert="horz" wrap="square" lIns="0" tIns="12065" rIns="0" bIns="0" rtlCol="0">
            <a:spAutoFit/>
          </a:bodyPr>
          <a:lstStyle/>
          <a:p>
            <a:pPr marL="12700" marR="5080" indent="33020">
              <a:lnSpc>
                <a:spcPct val="105000"/>
              </a:lnSpc>
              <a:spcBef>
                <a:spcPts val="95"/>
              </a:spcBef>
            </a:pPr>
            <a:r>
              <a:rPr sz="550" b="1" spc="10" dirty="0">
                <a:solidFill>
                  <a:srgbClr val="FFFFFF"/>
                </a:solidFill>
                <a:latin typeface="Tahoma"/>
                <a:cs typeface="Tahoma"/>
              </a:rPr>
              <a:t>O‘ZBEKISTON</a:t>
            </a:r>
            <a:r>
              <a:rPr sz="550" b="1" spc="135" dirty="0">
                <a:solidFill>
                  <a:srgbClr val="FFFFFF"/>
                </a:solidFill>
                <a:latin typeface="Tahoma"/>
                <a:cs typeface="Tahoma"/>
              </a:rPr>
              <a:t> </a:t>
            </a:r>
            <a:r>
              <a:rPr sz="550" b="1" spc="-10" dirty="0">
                <a:solidFill>
                  <a:srgbClr val="FFFFFF"/>
                </a:solidFill>
                <a:latin typeface="Tahoma"/>
                <a:cs typeface="Tahoma"/>
              </a:rPr>
              <a:t>RESPUBLIKASI</a:t>
            </a:r>
            <a:r>
              <a:rPr sz="550" b="1" spc="500" dirty="0">
                <a:solidFill>
                  <a:srgbClr val="FFFFFF"/>
                </a:solidFill>
                <a:latin typeface="Tahoma"/>
                <a:cs typeface="Tahoma"/>
              </a:rPr>
              <a:t> </a:t>
            </a:r>
            <a:r>
              <a:rPr sz="550" b="1" spc="10" dirty="0">
                <a:solidFill>
                  <a:srgbClr val="FFFFFF"/>
                </a:solidFill>
                <a:latin typeface="Tahoma"/>
                <a:cs typeface="Tahoma"/>
              </a:rPr>
              <a:t>QISHLOQ</a:t>
            </a:r>
            <a:r>
              <a:rPr sz="550" b="1" spc="60" dirty="0">
                <a:solidFill>
                  <a:srgbClr val="FFFFFF"/>
                </a:solidFill>
                <a:latin typeface="Tahoma"/>
                <a:cs typeface="Tahoma"/>
              </a:rPr>
              <a:t> </a:t>
            </a:r>
            <a:r>
              <a:rPr sz="550" b="1" dirty="0">
                <a:solidFill>
                  <a:srgbClr val="FFFFFF"/>
                </a:solidFill>
                <a:latin typeface="Tahoma"/>
                <a:cs typeface="Tahoma"/>
              </a:rPr>
              <a:t>XO‘JALIGI</a:t>
            </a:r>
            <a:r>
              <a:rPr sz="550" b="1" spc="65" dirty="0">
                <a:solidFill>
                  <a:srgbClr val="FFFFFF"/>
                </a:solidFill>
                <a:latin typeface="Tahoma"/>
                <a:cs typeface="Tahoma"/>
              </a:rPr>
              <a:t> </a:t>
            </a:r>
            <a:r>
              <a:rPr sz="550" b="1" spc="-10" dirty="0">
                <a:solidFill>
                  <a:srgbClr val="FFFFFF"/>
                </a:solidFill>
                <a:latin typeface="Tahoma"/>
                <a:cs typeface="Tahoma"/>
              </a:rPr>
              <a:t>VAZIRLIGI</a:t>
            </a:r>
            <a:endParaRPr sz="550" dirty="0">
              <a:latin typeface="Tahoma"/>
              <a:cs typeface="Tahoma"/>
            </a:endParaRPr>
          </a:p>
        </p:txBody>
      </p:sp>
      <p:sp>
        <p:nvSpPr>
          <p:cNvPr id="9" name="object 9"/>
          <p:cNvSpPr txBox="1"/>
          <p:nvPr/>
        </p:nvSpPr>
        <p:spPr>
          <a:xfrm>
            <a:off x="430194" y="3917950"/>
            <a:ext cx="2681605" cy="1306127"/>
          </a:xfrm>
          <a:prstGeom prst="rect">
            <a:avLst/>
          </a:prstGeom>
        </p:spPr>
        <p:txBody>
          <a:bodyPr vert="horz" wrap="square" lIns="0" tIns="13335" rIns="0" bIns="0" rtlCol="0">
            <a:spAutoFit/>
          </a:bodyPr>
          <a:lstStyle/>
          <a:p>
            <a:pPr marL="146050" marR="138430" algn="ctr">
              <a:lnSpc>
                <a:spcPct val="100000"/>
              </a:lnSpc>
              <a:spcBef>
                <a:spcPts val="105"/>
              </a:spcBef>
            </a:pPr>
            <a:r>
              <a:rPr sz="1400" b="1" spc="-25" dirty="0">
                <a:solidFill>
                  <a:srgbClr val="FFC428"/>
                </a:solidFill>
                <a:latin typeface="Tahoma"/>
                <a:cs typeface="Tahoma"/>
              </a:rPr>
              <a:t>AGAR SIZ </a:t>
            </a:r>
            <a:r>
              <a:rPr lang="en-US" sz="1400" b="1" spc="-25" dirty="0">
                <a:solidFill>
                  <a:srgbClr val="FFC428"/>
                </a:solidFill>
                <a:latin typeface="Tahoma"/>
                <a:cs typeface="Tahoma"/>
              </a:rPr>
              <a:t>MANFAATLAR TO’QNASHUVIGA, </a:t>
            </a:r>
            <a:r>
              <a:rPr sz="1400" b="1" spc="-25" dirty="0">
                <a:solidFill>
                  <a:srgbClr val="FFC428"/>
                </a:solidFill>
                <a:latin typeface="Tahoma"/>
                <a:cs typeface="Tahoma"/>
              </a:rPr>
              <a:t>KORRUPSIONER </a:t>
            </a:r>
            <a:r>
              <a:rPr lang="en-US" sz="1400" b="1" spc="-25" dirty="0">
                <a:solidFill>
                  <a:srgbClr val="FFC428"/>
                </a:solidFill>
                <a:latin typeface="Tahoma"/>
                <a:cs typeface="Tahoma"/>
              </a:rPr>
              <a:t>RAXBAR YUOKI </a:t>
            </a:r>
            <a:r>
              <a:rPr sz="1400" b="1" spc="-25" dirty="0">
                <a:solidFill>
                  <a:srgbClr val="FFC428"/>
                </a:solidFill>
                <a:latin typeface="Tahoma"/>
                <a:cs typeface="Tahoma"/>
              </a:rPr>
              <a:t>XODIM</a:t>
            </a:r>
          </a:p>
          <a:p>
            <a:pPr marL="12700" marR="5080" algn="ctr">
              <a:lnSpc>
                <a:spcPct val="100000"/>
              </a:lnSpc>
              <a:spcBef>
                <a:spcPts val="10"/>
              </a:spcBef>
            </a:pPr>
            <a:r>
              <a:rPr sz="1400" b="1" spc="-25" dirty="0">
                <a:solidFill>
                  <a:srgbClr val="FFC428"/>
                </a:solidFill>
                <a:latin typeface="Tahoma"/>
                <a:cs typeface="Tahoma"/>
              </a:rPr>
              <a:t>TAZYIQI OSTIGA TUSHGAN BO‘LSANGIZ</a:t>
            </a:r>
          </a:p>
        </p:txBody>
      </p:sp>
      <p:sp>
        <p:nvSpPr>
          <p:cNvPr id="10" name="object 10"/>
          <p:cNvSpPr txBox="1"/>
          <p:nvPr/>
        </p:nvSpPr>
        <p:spPr>
          <a:xfrm>
            <a:off x="8731885" y="4131945"/>
            <a:ext cx="1263015" cy="487680"/>
          </a:xfrm>
          <a:prstGeom prst="rect">
            <a:avLst/>
          </a:prstGeom>
        </p:spPr>
        <p:txBody>
          <a:bodyPr vert="horz" wrap="square" lIns="0" tIns="12065" rIns="0" bIns="0" rtlCol="0">
            <a:spAutoFit/>
          </a:bodyPr>
          <a:lstStyle/>
          <a:p>
            <a:pPr marL="12700" marR="5080">
              <a:lnSpc>
                <a:spcPct val="101099"/>
              </a:lnSpc>
              <a:spcBef>
                <a:spcPts val="95"/>
              </a:spcBef>
            </a:pPr>
            <a:r>
              <a:rPr sz="1000" b="1" dirty="0">
                <a:solidFill>
                  <a:srgbClr val="FFC428"/>
                </a:solidFill>
                <a:latin typeface="Tahoma"/>
                <a:cs typeface="Tahoma"/>
              </a:rPr>
              <a:t>PUL</a:t>
            </a:r>
            <a:r>
              <a:rPr sz="1000" b="1" spc="40" dirty="0">
                <a:solidFill>
                  <a:srgbClr val="FFC428"/>
                </a:solidFill>
                <a:latin typeface="Tahoma"/>
                <a:cs typeface="Tahoma"/>
              </a:rPr>
              <a:t> </a:t>
            </a:r>
            <a:r>
              <a:rPr sz="1000" b="1" spc="-20" dirty="0">
                <a:solidFill>
                  <a:srgbClr val="FFFFFF"/>
                </a:solidFill>
                <a:latin typeface="Tahoma"/>
                <a:cs typeface="Tahoma"/>
              </a:rPr>
              <a:t>YOKI</a:t>
            </a:r>
            <a:r>
              <a:rPr sz="1000" b="1" spc="45" dirty="0">
                <a:solidFill>
                  <a:srgbClr val="FFFFFF"/>
                </a:solidFill>
                <a:latin typeface="Tahoma"/>
                <a:cs typeface="Tahoma"/>
              </a:rPr>
              <a:t> </a:t>
            </a:r>
            <a:r>
              <a:rPr sz="1000" b="1" spc="-10" dirty="0">
                <a:solidFill>
                  <a:srgbClr val="FFC428"/>
                </a:solidFill>
                <a:latin typeface="Tahoma"/>
                <a:cs typeface="Tahoma"/>
              </a:rPr>
              <a:t>MODDIY QIMMATLIKLAR </a:t>
            </a:r>
            <a:r>
              <a:rPr sz="1000" b="1" spc="-10" dirty="0">
                <a:solidFill>
                  <a:srgbClr val="FFFFFF"/>
                </a:solidFill>
                <a:latin typeface="Tahoma"/>
                <a:cs typeface="Tahoma"/>
              </a:rPr>
              <a:t>OLISH,</a:t>
            </a:r>
            <a:r>
              <a:rPr sz="1000" b="1" spc="-30" dirty="0">
                <a:solidFill>
                  <a:srgbClr val="FFFFFF"/>
                </a:solidFill>
                <a:latin typeface="Tahoma"/>
                <a:cs typeface="Tahoma"/>
              </a:rPr>
              <a:t> </a:t>
            </a:r>
            <a:r>
              <a:rPr sz="1000" b="1" spc="-10" dirty="0">
                <a:solidFill>
                  <a:srgbClr val="FFFFFF"/>
                </a:solidFill>
                <a:latin typeface="Tahoma"/>
                <a:cs typeface="Tahoma"/>
              </a:rPr>
              <a:t>BERISH</a:t>
            </a:r>
            <a:endParaRPr sz="1000" dirty="0">
              <a:latin typeface="Tahoma"/>
              <a:cs typeface="Tahoma"/>
            </a:endParaRPr>
          </a:p>
        </p:txBody>
      </p:sp>
      <p:sp>
        <p:nvSpPr>
          <p:cNvPr id="11" name="object 11"/>
          <p:cNvSpPr txBox="1"/>
          <p:nvPr/>
        </p:nvSpPr>
        <p:spPr>
          <a:xfrm>
            <a:off x="8699500" y="4766310"/>
            <a:ext cx="1388745" cy="843915"/>
          </a:xfrm>
          <a:prstGeom prst="rect">
            <a:avLst/>
          </a:prstGeom>
        </p:spPr>
        <p:txBody>
          <a:bodyPr vert="horz" wrap="square" lIns="0" tIns="13970" rIns="0" bIns="0" rtlCol="0">
            <a:spAutoFit/>
          </a:bodyPr>
          <a:lstStyle/>
          <a:p>
            <a:pPr marL="38100">
              <a:lnSpc>
                <a:spcPct val="100000"/>
              </a:lnSpc>
              <a:spcBef>
                <a:spcPts val="110"/>
              </a:spcBef>
            </a:pPr>
            <a:r>
              <a:rPr sz="1000" b="1" dirty="0">
                <a:solidFill>
                  <a:srgbClr val="FFFFFF"/>
                </a:solidFill>
                <a:latin typeface="Tahoma"/>
                <a:cs typeface="Tahoma"/>
              </a:rPr>
              <a:t>XIZMAT</a:t>
            </a:r>
            <a:r>
              <a:rPr sz="1000" b="1" spc="-55" dirty="0">
                <a:solidFill>
                  <a:srgbClr val="FFFFFF"/>
                </a:solidFill>
                <a:latin typeface="Tahoma"/>
                <a:cs typeface="Tahoma"/>
              </a:rPr>
              <a:t> </a:t>
            </a:r>
            <a:r>
              <a:rPr sz="1000" b="1" spc="-10" dirty="0">
                <a:solidFill>
                  <a:srgbClr val="FFFFFF"/>
                </a:solidFill>
                <a:latin typeface="Tahoma"/>
                <a:cs typeface="Tahoma"/>
              </a:rPr>
              <a:t>KO‘RSATISH</a:t>
            </a:r>
            <a:endParaRPr sz="1000" dirty="0">
              <a:latin typeface="Tahoma"/>
              <a:cs typeface="Tahoma"/>
            </a:endParaRPr>
          </a:p>
          <a:p>
            <a:pPr>
              <a:lnSpc>
                <a:spcPct val="100000"/>
              </a:lnSpc>
              <a:spcBef>
                <a:spcPts val="380"/>
              </a:spcBef>
            </a:pPr>
            <a:endParaRPr sz="1000" dirty="0">
              <a:latin typeface="Tahoma"/>
              <a:cs typeface="Tahoma"/>
            </a:endParaRPr>
          </a:p>
          <a:p>
            <a:pPr marL="12700" marR="391160">
              <a:lnSpc>
                <a:spcPct val="101099"/>
              </a:lnSpc>
            </a:pPr>
            <a:r>
              <a:rPr sz="1000" b="1" spc="-10" dirty="0">
                <a:solidFill>
                  <a:srgbClr val="FFFFFF"/>
                </a:solidFill>
                <a:latin typeface="Tahoma"/>
                <a:cs typeface="Tahoma"/>
              </a:rPr>
              <a:t>MULKIY MANFAATDOR BO‘LISH</a:t>
            </a:r>
            <a:endParaRPr sz="1000" dirty="0">
              <a:latin typeface="Tahoma"/>
              <a:cs typeface="Tahoma"/>
            </a:endParaRPr>
          </a:p>
        </p:txBody>
      </p:sp>
      <p:sp>
        <p:nvSpPr>
          <p:cNvPr id="12" name="object 12"/>
          <p:cNvSpPr txBox="1"/>
          <p:nvPr/>
        </p:nvSpPr>
        <p:spPr>
          <a:xfrm>
            <a:off x="7580261" y="5746311"/>
            <a:ext cx="2948039" cy="702114"/>
          </a:xfrm>
          <a:prstGeom prst="rect">
            <a:avLst/>
          </a:prstGeom>
        </p:spPr>
        <p:txBody>
          <a:bodyPr vert="horz" wrap="square" lIns="0" tIns="55244" rIns="0" bIns="0" rtlCol="0">
            <a:spAutoFit/>
          </a:bodyPr>
          <a:lstStyle/>
          <a:p>
            <a:pPr marL="12700" marR="5080" indent="34925" algn="ctr">
              <a:lnSpc>
                <a:spcPct val="83600"/>
              </a:lnSpc>
              <a:spcBef>
                <a:spcPts val="434"/>
              </a:spcBef>
            </a:pPr>
            <a:r>
              <a:rPr sz="1700" b="1" spc="95" dirty="0">
                <a:solidFill>
                  <a:srgbClr val="FFC428"/>
                </a:solidFill>
                <a:latin typeface="Tahoma"/>
                <a:cs typeface="Tahoma"/>
              </a:rPr>
              <a:t>PORA</a:t>
            </a:r>
            <a:r>
              <a:rPr sz="1700" b="1" spc="-220" dirty="0">
                <a:solidFill>
                  <a:srgbClr val="FFC428"/>
                </a:solidFill>
                <a:latin typeface="Tahoma"/>
                <a:cs typeface="Tahoma"/>
              </a:rPr>
              <a:t> </a:t>
            </a:r>
            <a:r>
              <a:rPr sz="1000" b="1" dirty="0">
                <a:solidFill>
                  <a:srgbClr val="FFFFFF"/>
                </a:solidFill>
                <a:latin typeface="Tahoma"/>
                <a:cs typeface="Tahoma"/>
              </a:rPr>
              <a:t>OLISH</a:t>
            </a:r>
            <a:r>
              <a:rPr sz="1000" b="1" spc="-55" dirty="0">
                <a:solidFill>
                  <a:srgbClr val="FFFFFF"/>
                </a:solidFill>
                <a:latin typeface="Tahoma"/>
                <a:cs typeface="Tahoma"/>
              </a:rPr>
              <a:t> </a:t>
            </a:r>
            <a:r>
              <a:rPr sz="1000" b="1" spc="-20" dirty="0">
                <a:solidFill>
                  <a:srgbClr val="FFFFFF"/>
                </a:solidFill>
                <a:latin typeface="Tahoma"/>
                <a:cs typeface="Tahoma"/>
              </a:rPr>
              <a:t>YOKI</a:t>
            </a:r>
            <a:r>
              <a:rPr sz="1000" b="1" spc="-30" dirty="0">
                <a:solidFill>
                  <a:srgbClr val="FFFFFF"/>
                </a:solidFill>
                <a:latin typeface="Tahoma"/>
                <a:cs typeface="Tahoma"/>
              </a:rPr>
              <a:t> </a:t>
            </a:r>
            <a:r>
              <a:rPr sz="1000" b="1" spc="-10" dirty="0">
                <a:solidFill>
                  <a:srgbClr val="FFFFFF"/>
                </a:solidFill>
                <a:latin typeface="Tahoma"/>
                <a:cs typeface="Tahoma"/>
              </a:rPr>
              <a:t>BERISH </a:t>
            </a:r>
            <a:r>
              <a:rPr sz="1600" b="1" spc="-190" dirty="0">
                <a:solidFill>
                  <a:srgbClr val="FFC428"/>
                </a:solidFill>
                <a:latin typeface="Tahoma"/>
                <a:cs typeface="Tahoma"/>
              </a:rPr>
              <a:t>10 </a:t>
            </a:r>
            <a:r>
              <a:rPr sz="1000" b="1" dirty="0">
                <a:solidFill>
                  <a:srgbClr val="FFC428"/>
                </a:solidFill>
                <a:latin typeface="Tahoma"/>
                <a:cs typeface="Tahoma"/>
              </a:rPr>
              <a:t>YILDAN</a:t>
            </a:r>
            <a:r>
              <a:rPr sz="1000" b="1" spc="-15" dirty="0">
                <a:solidFill>
                  <a:srgbClr val="FFC428"/>
                </a:solidFill>
                <a:latin typeface="Tahoma"/>
                <a:cs typeface="Tahoma"/>
              </a:rPr>
              <a:t> </a:t>
            </a:r>
            <a:r>
              <a:rPr sz="1600" b="1" spc="-260" dirty="0">
                <a:solidFill>
                  <a:srgbClr val="FFC428"/>
                </a:solidFill>
                <a:latin typeface="Tahoma"/>
                <a:cs typeface="Tahoma"/>
              </a:rPr>
              <a:t>15</a:t>
            </a:r>
            <a:r>
              <a:rPr sz="1600" b="1" spc="-190" dirty="0">
                <a:solidFill>
                  <a:srgbClr val="FFC428"/>
                </a:solidFill>
                <a:latin typeface="Tahoma"/>
                <a:cs typeface="Tahoma"/>
              </a:rPr>
              <a:t> </a:t>
            </a:r>
            <a:r>
              <a:rPr sz="1000" b="1" spc="-10" dirty="0">
                <a:solidFill>
                  <a:srgbClr val="FFC428"/>
                </a:solidFill>
                <a:latin typeface="Tahoma"/>
                <a:cs typeface="Tahoma"/>
              </a:rPr>
              <a:t>YILGACHA </a:t>
            </a:r>
            <a:r>
              <a:rPr sz="1000" b="1" spc="10" dirty="0">
                <a:solidFill>
                  <a:srgbClr val="FFFFFF"/>
                </a:solidFill>
                <a:latin typeface="Tahoma"/>
                <a:cs typeface="Tahoma"/>
              </a:rPr>
              <a:t>OZODLIKDAN</a:t>
            </a:r>
            <a:r>
              <a:rPr sz="1000" b="1" spc="100" dirty="0">
                <a:solidFill>
                  <a:srgbClr val="FFFFFF"/>
                </a:solidFill>
                <a:latin typeface="Tahoma"/>
                <a:cs typeface="Tahoma"/>
              </a:rPr>
              <a:t> </a:t>
            </a:r>
            <a:r>
              <a:rPr sz="1000" b="1" spc="50" dirty="0">
                <a:solidFill>
                  <a:srgbClr val="FFFFFF"/>
                </a:solidFill>
                <a:latin typeface="Tahoma"/>
                <a:cs typeface="Tahoma"/>
              </a:rPr>
              <a:t>MAHRUM</a:t>
            </a:r>
            <a:r>
              <a:rPr sz="1000" b="1" spc="100" dirty="0">
                <a:solidFill>
                  <a:srgbClr val="FFFFFF"/>
                </a:solidFill>
                <a:latin typeface="Tahoma"/>
                <a:cs typeface="Tahoma"/>
              </a:rPr>
              <a:t> </a:t>
            </a:r>
            <a:r>
              <a:rPr sz="1000" b="1" spc="-30" dirty="0">
                <a:solidFill>
                  <a:srgbClr val="FFFFFF"/>
                </a:solidFill>
                <a:latin typeface="Tahoma"/>
                <a:cs typeface="Tahoma"/>
              </a:rPr>
              <a:t>QILISH </a:t>
            </a:r>
            <a:r>
              <a:rPr sz="1000" b="1" dirty="0">
                <a:solidFill>
                  <a:srgbClr val="FFFFFF"/>
                </a:solidFill>
                <a:latin typeface="Tahoma"/>
                <a:cs typeface="Tahoma"/>
              </a:rPr>
              <a:t>BILAN</a:t>
            </a:r>
            <a:r>
              <a:rPr sz="1000" b="1" spc="20" dirty="0">
                <a:solidFill>
                  <a:srgbClr val="FFFFFF"/>
                </a:solidFill>
                <a:latin typeface="Tahoma"/>
                <a:cs typeface="Tahoma"/>
              </a:rPr>
              <a:t> </a:t>
            </a:r>
            <a:r>
              <a:rPr sz="1700" b="1" spc="45" dirty="0">
                <a:solidFill>
                  <a:srgbClr val="FFC428"/>
                </a:solidFill>
                <a:latin typeface="Tahoma"/>
                <a:cs typeface="Tahoma"/>
              </a:rPr>
              <a:t>JAZOLANADI</a:t>
            </a:r>
            <a:endParaRPr sz="1700" dirty="0">
              <a:latin typeface="Tahoma"/>
              <a:cs typeface="Tahoma"/>
            </a:endParaRPr>
          </a:p>
        </p:txBody>
      </p:sp>
      <p:sp>
        <p:nvSpPr>
          <p:cNvPr id="13" name="object 13"/>
          <p:cNvSpPr txBox="1"/>
          <p:nvPr/>
        </p:nvSpPr>
        <p:spPr>
          <a:xfrm>
            <a:off x="7166113" y="1495425"/>
            <a:ext cx="3438387" cy="2164182"/>
          </a:xfrm>
          <a:prstGeom prst="rect">
            <a:avLst/>
          </a:prstGeom>
        </p:spPr>
        <p:txBody>
          <a:bodyPr vert="horz" wrap="square" lIns="0" tIns="1270" rIns="0" bIns="0" rtlCol="0">
            <a:spAutoFit/>
          </a:bodyPr>
          <a:lstStyle/>
          <a:p>
            <a:pPr marL="448945" marR="374650" indent="-635" algn="ctr">
              <a:lnSpc>
                <a:spcPct val="100000"/>
              </a:lnSpc>
            </a:pPr>
            <a:r>
              <a:rPr lang="en-US" sz="1400" b="1" spc="70" dirty="0">
                <a:solidFill>
                  <a:srgbClr val="FFC428"/>
                </a:solidFill>
                <a:latin typeface="Tahoma"/>
                <a:cs typeface="Tahoma"/>
              </a:rPr>
              <a:t>MANFAATLAR </a:t>
            </a:r>
            <a:r>
              <a:rPr lang="en-US" sz="1400" b="1" spc="-25" dirty="0">
                <a:solidFill>
                  <a:srgbClr val="FFC428"/>
                </a:solidFill>
                <a:latin typeface="Tahoma"/>
                <a:cs typeface="Tahoma"/>
              </a:rPr>
              <a:t>TO’QNASHUVI </a:t>
            </a:r>
            <a:r>
              <a:rPr lang="en-US" sz="1400" b="1" spc="-25" dirty="0" err="1">
                <a:solidFill>
                  <a:srgbClr val="FFC428"/>
                </a:solidFill>
                <a:latin typeface="Tahoma"/>
                <a:cs typeface="Tahoma"/>
              </a:rPr>
              <a:t>va</a:t>
            </a:r>
            <a:r>
              <a:rPr lang="en-US" sz="1400" b="1" spc="-25" dirty="0">
                <a:solidFill>
                  <a:srgbClr val="FFC428"/>
                </a:solidFill>
                <a:latin typeface="Tahoma"/>
                <a:cs typeface="Tahoma"/>
              </a:rPr>
              <a:t> </a:t>
            </a:r>
            <a:r>
              <a:rPr sz="1400" b="1" spc="-70" dirty="0">
                <a:solidFill>
                  <a:srgbClr val="FFC428"/>
                </a:solidFill>
                <a:latin typeface="Verdana"/>
                <a:cs typeface="Verdana"/>
              </a:rPr>
              <a:t>KORRUPSIYA</a:t>
            </a:r>
            <a:r>
              <a:rPr sz="1400" b="1" spc="-20" dirty="0">
                <a:solidFill>
                  <a:srgbClr val="FFC428"/>
                </a:solidFill>
                <a:latin typeface="Verdana"/>
                <a:cs typeface="Verdana"/>
              </a:rPr>
              <a:t> </a:t>
            </a:r>
            <a:r>
              <a:rPr sz="1400" b="1" spc="-320" dirty="0">
                <a:solidFill>
                  <a:srgbClr val="FFC428"/>
                </a:solidFill>
                <a:latin typeface="Verdana"/>
                <a:cs typeface="Verdana"/>
              </a:rPr>
              <a:t>–</a:t>
            </a:r>
            <a:r>
              <a:rPr sz="1400" b="1" spc="-20" dirty="0">
                <a:solidFill>
                  <a:srgbClr val="FFC428"/>
                </a:solidFill>
                <a:latin typeface="Verdana"/>
                <a:cs typeface="Verdana"/>
              </a:rPr>
              <a:t> </a:t>
            </a:r>
            <a:r>
              <a:rPr sz="1400" b="1" spc="-10" dirty="0">
                <a:solidFill>
                  <a:srgbClr val="FFC428"/>
                </a:solidFill>
                <a:latin typeface="Verdana"/>
                <a:cs typeface="Verdana"/>
              </a:rPr>
              <a:t>JAMIYAT</a:t>
            </a:r>
            <a:r>
              <a:rPr lang="en-US" sz="1400" b="1" spc="-10" dirty="0">
                <a:solidFill>
                  <a:srgbClr val="FFC428"/>
                </a:solidFill>
                <a:latin typeface="Verdana"/>
                <a:cs typeface="Verdana"/>
              </a:rPr>
              <a:t>IMIZ</a:t>
            </a:r>
            <a:r>
              <a:rPr sz="1400" b="1" spc="-10" dirty="0">
                <a:solidFill>
                  <a:srgbClr val="FFC428"/>
                </a:solidFill>
                <a:latin typeface="Verdana"/>
                <a:cs typeface="Verdana"/>
              </a:rPr>
              <a:t> </a:t>
            </a:r>
            <a:r>
              <a:rPr sz="1400" b="1" spc="-95" dirty="0">
                <a:solidFill>
                  <a:srgbClr val="FFC428"/>
                </a:solidFill>
                <a:latin typeface="Verdana"/>
                <a:cs typeface="Verdana"/>
              </a:rPr>
              <a:t>TARQQIYOTI</a:t>
            </a:r>
            <a:r>
              <a:rPr sz="1400" b="1" spc="25" dirty="0">
                <a:solidFill>
                  <a:srgbClr val="FFC428"/>
                </a:solidFill>
                <a:latin typeface="Verdana"/>
                <a:cs typeface="Verdana"/>
              </a:rPr>
              <a:t> </a:t>
            </a:r>
            <a:r>
              <a:rPr sz="1400" b="1" spc="-60" dirty="0">
                <a:solidFill>
                  <a:srgbClr val="FFC428"/>
                </a:solidFill>
                <a:latin typeface="Verdana"/>
                <a:cs typeface="Verdana"/>
              </a:rPr>
              <a:t>KUSHANDASI</a:t>
            </a:r>
            <a:r>
              <a:rPr lang="en-US" sz="1400" b="1" spc="-60" dirty="0">
                <a:solidFill>
                  <a:srgbClr val="FFC428"/>
                </a:solidFill>
                <a:latin typeface="Verdana"/>
                <a:cs typeface="Verdana"/>
              </a:rPr>
              <a:t>DIR</a:t>
            </a:r>
            <a:endParaRPr lang="en-US" sz="1400" dirty="0">
              <a:latin typeface="Verdana"/>
              <a:cs typeface="Verdana"/>
            </a:endParaRPr>
          </a:p>
          <a:p>
            <a:pPr marL="448945" marR="374650" indent="-635" algn="ctr">
              <a:lnSpc>
                <a:spcPct val="100000"/>
              </a:lnSpc>
            </a:pPr>
            <a:r>
              <a:rPr lang="en-US" sz="1000" dirty="0">
                <a:solidFill>
                  <a:srgbClr val="FFFFFF"/>
                </a:solidFill>
                <a:latin typeface="Verdana"/>
                <a:cs typeface="Verdana"/>
              </a:rPr>
              <a:t>MANFAATLAR TO’QNASHUVINI OLDINI OLISH VA </a:t>
            </a:r>
            <a:r>
              <a:rPr sz="1000" dirty="0">
                <a:solidFill>
                  <a:srgbClr val="FFFFFF"/>
                </a:solidFill>
                <a:latin typeface="Verdana"/>
                <a:cs typeface="Verdana"/>
              </a:rPr>
              <a:t>KORRUPSIYAGA</a:t>
            </a:r>
            <a:r>
              <a:rPr sz="1000" spc="20" dirty="0">
                <a:solidFill>
                  <a:srgbClr val="FFFFFF"/>
                </a:solidFill>
                <a:latin typeface="Verdana"/>
                <a:cs typeface="Verdana"/>
              </a:rPr>
              <a:t> </a:t>
            </a:r>
            <a:r>
              <a:rPr sz="1000" dirty="0">
                <a:solidFill>
                  <a:srgbClr val="FFFFFF"/>
                </a:solidFill>
                <a:latin typeface="Verdana"/>
                <a:cs typeface="Verdana"/>
              </a:rPr>
              <a:t>QARSHI</a:t>
            </a:r>
            <a:r>
              <a:rPr sz="1000" spc="25" dirty="0">
                <a:solidFill>
                  <a:srgbClr val="FFFFFF"/>
                </a:solidFill>
                <a:latin typeface="Verdana"/>
                <a:cs typeface="Verdana"/>
              </a:rPr>
              <a:t> </a:t>
            </a:r>
            <a:r>
              <a:rPr sz="1000" spc="-10" dirty="0">
                <a:solidFill>
                  <a:srgbClr val="FFFFFF"/>
                </a:solidFill>
                <a:latin typeface="Verdana"/>
                <a:cs typeface="Verdana"/>
              </a:rPr>
              <a:t>KURASHISH </a:t>
            </a:r>
            <a:r>
              <a:rPr sz="1000" dirty="0">
                <a:solidFill>
                  <a:srgbClr val="FFFFFF"/>
                </a:solidFill>
                <a:latin typeface="Verdana"/>
                <a:cs typeface="Verdana"/>
              </a:rPr>
              <a:t>HAR</a:t>
            </a:r>
            <a:r>
              <a:rPr sz="1000" spc="35" dirty="0">
                <a:solidFill>
                  <a:srgbClr val="FFFFFF"/>
                </a:solidFill>
                <a:latin typeface="Verdana"/>
                <a:cs typeface="Verdana"/>
              </a:rPr>
              <a:t> </a:t>
            </a:r>
            <a:r>
              <a:rPr sz="1000" spc="-20" dirty="0">
                <a:solidFill>
                  <a:srgbClr val="FFFFFF"/>
                </a:solidFill>
                <a:latin typeface="Verdana"/>
                <a:cs typeface="Verdana"/>
              </a:rPr>
              <a:t>BIRIMIZNING</a:t>
            </a:r>
            <a:r>
              <a:rPr sz="1000" spc="35" dirty="0">
                <a:solidFill>
                  <a:srgbClr val="FFFFFF"/>
                </a:solidFill>
                <a:latin typeface="Verdana"/>
                <a:cs typeface="Verdana"/>
              </a:rPr>
              <a:t> </a:t>
            </a:r>
            <a:r>
              <a:rPr sz="1000" spc="-10" dirty="0">
                <a:solidFill>
                  <a:srgbClr val="FFFFFF"/>
                </a:solidFill>
                <a:latin typeface="Verdana"/>
                <a:cs typeface="Verdana"/>
              </a:rPr>
              <a:t>BURCHIMIZ.</a:t>
            </a:r>
            <a:endParaRPr lang="en-US" sz="1000" dirty="0">
              <a:latin typeface="Verdana"/>
              <a:cs typeface="Verdana"/>
            </a:endParaRPr>
          </a:p>
          <a:p>
            <a:pPr marL="579120" marR="538480" algn="ctr">
              <a:lnSpc>
                <a:spcPct val="101099"/>
              </a:lnSpc>
              <a:spcBef>
                <a:spcPts val="480"/>
              </a:spcBef>
            </a:pPr>
            <a:r>
              <a:rPr sz="1100" b="1" spc="80" dirty="0">
                <a:solidFill>
                  <a:srgbClr val="FFC428"/>
                </a:solidFill>
                <a:latin typeface="Tahoma"/>
                <a:cs typeface="Tahoma"/>
              </a:rPr>
              <a:t>PORA</a:t>
            </a:r>
            <a:r>
              <a:rPr sz="1100" b="1" spc="-55" dirty="0">
                <a:solidFill>
                  <a:srgbClr val="FFC428"/>
                </a:solidFill>
                <a:latin typeface="Tahoma"/>
                <a:cs typeface="Tahoma"/>
              </a:rPr>
              <a:t> </a:t>
            </a:r>
            <a:r>
              <a:rPr sz="1100" b="1" spc="-10" dirty="0">
                <a:solidFill>
                  <a:srgbClr val="FFC428"/>
                </a:solidFill>
                <a:latin typeface="Tahoma"/>
                <a:cs typeface="Tahoma"/>
              </a:rPr>
              <a:t>OLISH</a:t>
            </a:r>
            <a:r>
              <a:rPr sz="1100" b="1" spc="-55" dirty="0">
                <a:solidFill>
                  <a:srgbClr val="FFC428"/>
                </a:solidFill>
                <a:latin typeface="Tahoma"/>
                <a:cs typeface="Tahoma"/>
              </a:rPr>
              <a:t> </a:t>
            </a:r>
            <a:r>
              <a:rPr sz="1100" b="1" spc="-20" dirty="0">
                <a:solidFill>
                  <a:srgbClr val="FFFFFF"/>
                </a:solidFill>
                <a:latin typeface="Tahoma"/>
                <a:cs typeface="Tahoma"/>
              </a:rPr>
              <a:t>HAM,</a:t>
            </a:r>
            <a:endParaRPr lang="en-US" sz="1100" dirty="0">
              <a:latin typeface="Tahoma"/>
              <a:cs typeface="Tahoma"/>
            </a:endParaRPr>
          </a:p>
          <a:p>
            <a:pPr marL="579120" marR="538480" algn="ctr">
              <a:lnSpc>
                <a:spcPct val="101099"/>
              </a:lnSpc>
              <a:spcBef>
                <a:spcPts val="480"/>
              </a:spcBef>
            </a:pPr>
            <a:r>
              <a:rPr sz="1100" b="1" dirty="0">
                <a:solidFill>
                  <a:srgbClr val="FFC428"/>
                </a:solidFill>
                <a:latin typeface="Tahoma"/>
                <a:cs typeface="Tahoma"/>
              </a:rPr>
              <a:t>BERISH</a:t>
            </a:r>
            <a:r>
              <a:rPr sz="1100" b="1" spc="60" dirty="0">
                <a:solidFill>
                  <a:srgbClr val="FFC428"/>
                </a:solidFill>
                <a:latin typeface="Tahoma"/>
                <a:cs typeface="Tahoma"/>
              </a:rPr>
              <a:t> </a:t>
            </a:r>
            <a:r>
              <a:rPr sz="1100" b="1" spc="105" dirty="0">
                <a:solidFill>
                  <a:srgbClr val="FFC428"/>
                </a:solidFill>
                <a:latin typeface="Tahoma"/>
                <a:cs typeface="Tahoma"/>
              </a:rPr>
              <a:t>HAM</a:t>
            </a:r>
            <a:r>
              <a:rPr sz="1100" b="1" spc="65" dirty="0">
                <a:solidFill>
                  <a:srgbClr val="FFC428"/>
                </a:solidFill>
                <a:latin typeface="Tahoma"/>
                <a:cs typeface="Tahoma"/>
              </a:rPr>
              <a:t> </a:t>
            </a:r>
            <a:r>
              <a:rPr sz="1100" b="1" spc="-10" dirty="0">
                <a:solidFill>
                  <a:srgbClr val="FFFFFF"/>
                </a:solidFill>
                <a:latin typeface="Tahoma"/>
                <a:cs typeface="Tahoma"/>
              </a:rPr>
              <a:t>JINOYAT</a:t>
            </a:r>
            <a:endParaRPr sz="1100" dirty="0">
              <a:latin typeface="Tahoma"/>
              <a:cs typeface="Tahoma"/>
            </a:endParaRPr>
          </a:p>
        </p:txBody>
      </p:sp>
      <p:sp>
        <p:nvSpPr>
          <p:cNvPr id="14" name="object 14"/>
          <p:cNvSpPr txBox="1"/>
          <p:nvPr/>
        </p:nvSpPr>
        <p:spPr>
          <a:xfrm>
            <a:off x="7423764" y="6600825"/>
            <a:ext cx="3104536" cy="605935"/>
          </a:xfrm>
          <a:prstGeom prst="rect">
            <a:avLst/>
          </a:prstGeom>
        </p:spPr>
        <p:txBody>
          <a:bodyPr vert="horz" wrap="square" lIns="0" tIns="11430" rIns="0" bIns="0" rtlCol="0">
            <a:spAutoFit/>
          </a:bodyPr>
          <a:lstStyle/>
          <a:p>
            <a:pPr marL="12700" marR="5080" indent="-6350" algn="ctr">
              <a:lnSpc>
                <a:spcPct val="102800"/>
              </a:lnSpc>
              <a:spcBef>
                <a:spcPts val="90"/>
              </a:spcBef>
            </a:pPr>
            <a:r>
              <a:rPr lang="en-US" sz="1250" b="1" spc="10" dirty="0">
                <a:solidFill>
                  <a:srgbClr val="FFFFFF"/>
                </a:solidFill>
                <a:latin typeface="Tahoma"/>
                <a:cs typeface="Tahoma"/>
              </a:rPr>
              <a:t>MANFAATLAR TO’QNASHUVI, </a:t>
            </a:r>
            <a:r>
              <a:rPr sz="1250" b="1" spc="10" dirty="0">
                <a:solidFill>
                  <a:srgbClr val="FFFFFF"/>
                </a:solidFill>
                <a:latin typeface="Tahoma"/>
                <a:cs typeface="Tahoma"/>
              </a:rPr>
              <a:t>KORRUPSIYA</a:t>
            </a:r>
            <a:r>
              <a:rPr sz="1250" b="1" spc="254" dirty="0">
                <a:solidFill>
                  <a:srgbClr val="FFFFFF"/>
                </a:solidFill>
                <a:latin typeface="Tahoma"/>
                <a:cs typeface="Tahoma"/>
              </a:rPr>
              <a:t> </a:t>
            </a:r>
            <a:r>
              <a:rPr sz="1250" b="1" spc="25" dirty="0">
                <a:solidFill>
                  <a:srgbClr val="FFFFFF"/>
                </a:solidFill>
                <a:latin typeface="Tahoma"/>
                <a:cs typeface="Tahoma"/>
              </a:rPr>
              <a:t>VA </a:t>
            </a:r>
            <a:r>
              <a:rPr sz="1250" b="1" spc="-10" dirty="0">
                <a:solidFill>
                  <a:srgbClr val="FFFFFF"/>
                </a:solidFill>
                <a:latin typeface="Tahoma"/>
                <a:cs typeface="Tahoma"/>
              </a:rPr>
              <a:t>JINOYATCHILIK</a:t>
            </a:r>
            <a:r>
              <a:rPr sz="1250" b="1" spc="5" dirty="0">
                <a:solidFill>
                  <a:srgbClr val="FFFFFF"/>
                </a:solidFill>
                <a:latin typeface="Tahoma"/>
                <a:cs typeface="Tahoma"/>
              </a:rPr>
              <a:t> </a:t>
            </a:r>
            <a:r>
              <a:rPr sz="1250" b="1" spc="-160" dirty="0">
                <a:solidFill>
                  <a:srgbClr val="FFFFFF"/>
                </a:solidFill>
                <a:latin typeface="Tahoma"/>
                <a:cs typeface="Tahoma"/>
              </a:rPr>
              <a:t>–</a:t>
            </a:r>
            <a:r>
              <a:rPr sz="1250" b="1" spc="5" dirty="0">
                <a:solidFill>
                  <a:srgbClr val="FFFFFF"/>
                </a:solidFill>
                <a:latin typeface="Tahoma"/>
                <a:cs typeface="Tahoma"/>
              </a:rPr>
              <a:t> </a:t>
            </a:r>
            <a:r>
              <a:rPr sz="1250" b="1" spc="-10" dirty="0">
                <a:solidFill>
                  <a:srgbClr val="FFFFFF"/>
                </a:solidFill>
                <a:latin typeface="Tahoma"/>
                <a:cs typeface="Tahoma"/>
              </a:rPr>
              <a:t>JIRKANCH </a:t>
            </a:r>
            <a:r>
              <a:rPr sz="1250" b="1" spc="40" dirty="0">
                <a:solidFill>
                  <a:srgbClr val="FFFFFF"/>
                </a:solidFill>
                <a:latin typeface="Tahoma"/>
                <a:cs typeface="Tahoma"/>
              </a:rPr>
              <a:t>HODISA</a:t>
            </a:r>
            <a:endParaRPr sz="1250" dirty="0">
              <a:latin typeface="Tahoma"/>
              <a:cs typeface="Tahoma"/>
            </a:endParaRPr>
          </a:p>
        </p:txBody>
      </p:sp>
      <p:sp>
        <p:nvSpPr>
          <p:cNvPr id="15" name="object 15"/>
          <p:cNvSpPr txBox="1"/>
          <p:nvPr/>
        </p:nvSpPr>
        <p:spPr>
          <a:xfrm>
            <a:off x="8160729" y="7295288"/>
            <a:ext cx="1517015" cy="129523"/>
          </a:xfrm>
          <a:prstGeom prst="rect">
            <a:avLst/>
          </a:prstGeom>
        </p:spPr>
        <p:txBody>
          <a:bodyPr vert="horz" wrap="square" lIns="0" tIns="13970" rIns="0" bIns="0" rtlCol="0">
            <a:spAutoFit/>
          </a:bodyPr>
          <a:lstStyle/>
          <a:p>
            <a:pPr marL="12700">
              <a:lnSpc>
                <a:spcPct val="100000"/>
              </a:lnSpc>
              <a:spcBef>
                <a:spcPts val="110"/>
              </a:spcBef>
            </a:pPr>
            <a:r>
              <a:rPr sz="750" dirty="0">
                <a:solidFill>
                  <a:srgbClr val="FFC428"/>
                </a:solidFill>
                <a:latin typeface="Verdana"/>
                <a:cs typeface="Verdana"/>
              </a:rPr>
              <a:t>TOSHKENT</a:t>
            </a:r>
            <a:r>
              <a:rPr sz="750" spc="-20" dirty="0">
                <a:solidFill>
                  <a:srgbClr val="FFC428"/>
                </a:solidFill>
                <a:latin typeface="Verdana"/>
                <a:cs typeface="Verdana"/>
              </a:rPr>
              <a:t> </a:t>
            </a:r>
            <a:r>
              <a:rPr sz="750" spc="-30" dirty="0">
                <a:solidFill>
                  <a:srgbClr val="FFC428"/>
                </a:solidFill>
                <a:latin typeface="Verdana"/>
                <a:cs typeface="Verdana"/>
              </a:rPr>
              <a:t>VILOYATI</a:t>
            </a:r>
            <a:r>
              <a:rPr sz="750" spc="-20" dirty="0">
                <a:solidFill>
                  <a:srgbClr val="FFC428"/>
                </a:solidFill>
                <a:latin typeface="Verdana"/>
                <a:cs typeface="Verdana"/>
              </a:rPr>
              <a:t> </a:t>
            </a:r>
            <a:r>
              <a:rPr sz="750" spc="-40" dirty="0">
                <a:solidFill>
                  <a:srgbClr val="FFC428"/>
                </a:solidFill>
                <a:latin typeface="Verdana"/>
                <a:cs typeface="Verdana"/>
              </a:rPr>
              <a:t>-</a:t>
            </a:r>
            <a:r>
              <a:rPr sz="750" spc="-15" dirty="0">
                <a:solidFill>
                  <a:srgbClr val="FFC428"/>
                </a:solidFill>
                <a:latin typeface="Verdana"/>
                <a:cs typeface="Verdana"/>
              </a:rPr>
              <a:t> </a:t>
            </a:r>
            <a:r>
              <a:rPr sz="750" spc="-40" dirty="0">
                <a:solidFill>
                  <a:srgbClr val="FFC428"/>
                </a:solidFill>
                <a:latin typeface="Verdana"/>
                <a:cs typeface="Verdana"/>
              </a:rPr>
              <a:t>202</a:t>
            </a:r>
            <a:r>
              <a:rPr lang="uz-Cyrl-UZ" sz="750" spc="-40" dirty="0">
                <a:solidFill>
                  <a:srgbClr val="FFC428"/>
                </a:solidFill>
                <a:latin typeface="Verdana"/>
                <a:cs typeface="Verdana"/>
              </a:rPr>
              <a:t>6</a:t>
            </a:r>
            <a:r>
              <a:rPr sz="750" spc="-20" dirty="0">
                <a:solidFill>
                  <a:srgbClr val="FFC428"/>
                </a:solidFill>
                <a:latin typeface="Verdana"/>
                <a:cs typeface="Verdana"/>
              </a:rPr>
              <a:t> </a:t>
            </a:r>
            <a:r>
              <a:rPr sz="750" spc="-25" dirty="0">
                <a:solidFill>
                  <a:srgbClr val="FFC428"/>
                </a:solidFill>
                <a:latin typeface="Verdana"/>
                <a:cs typeface="Verdana"/>
              </a:rPr>
              <a:t>YIL</a:t>
            </a:r>
            <a:endParaRPr sz="750" dirty="0">
              <a:latin typeface="Verdana"/>
              <a:cs typeface="Verdana"/>
            </a:endParaRPr>
          </a:p>
        </p:txBody>
      </p:sp>
      <p:grpSp>
        <p:nvGrpSpPr>
          <p:cNvPr id="16" name="object 16"/>
          <p:cNvGrpSpPr/>
          <p:nvPr/>
        </p:nvGrpSpPr>
        <p:grpSpPr>
          <a:xfrm>
            <a:off x="-30759" y="153326"/>
            <a:ext cx="9199131" cy="7409524"/>
            <a:chOff x="0" y="150693"/>
            <a:chExt cx="9199131" cy="7409524"/>
          </a:xfrm>
        </p:grpSpPr>
        <p:pic>
          <p:nvPicPr>
            <p:cNvPr id="17" name="object 17"/>
            <p:cNvPicPr/>
            <p:nvPr/>
          </p:nvPicPr>
          <p:blipFill>
            <a:blip r:embed="rId5" cstate="print"/>
            <a:stretch>
              <a:fillRect/>
            </a:stretch>
          </p:blipFill>
          <p:spPr>
            <a:xfrm>
              <a:off x="8635176" y="150693"/>
              <a:ext cx="563955" cy="556263"/>
            </a:xfrm>
            <a:prstGeom prst="rect">
              <a:avLst/>
            </a:prstGeom>
          </p:spPr>
        </p:pic>
        <p:sp>
          <p:nvSpPr>
            <p:cNvPr id="18" name="object 18"/>
            <p:cNvSpPr/>
            <p:nvPr/>
          </p:nvSpPr>
          <p:spPr>
            <a:xfrm>
              <a:off x="7404100" y="2775492"/>
              <a:ext cx="681355" cy="1308100"/>
            </a:xfrm>
            <a:custGeom>
              <a:avLst/>
              <a:gdLst/>
              <a:ahLst/>
              <a:cxnLst/>
              <a:rect l="l" t="t" r="r" b="b"/>
              <a:pathLst>
                <a:path w="681354" h="1308100">
                  <a:moveTo>
                    <a:pt x="285038" y="94107"/>
                  </a:moveTo>
                  <a:lnTo>
                    <a:pt x="280619" y="68503"/>
                  </a:lnTo>
                  <a:lnTo>
                    <a:pt x="270700" y="46342"/>
                  </a:lnTo>
                  <a:lnTo>
                    <a:pt x="270649" y="46215"/>
                  </a:lnTo>
                  <a:lnTo>
                    <a:pt x="255079" y="27432"/>
                  </a:lnTo>
                  <a:lnTo>
                    <a:pt x="238823" y="15887"/>
                  </a:lnTo>
                  <a:lnTo>
                    <a:pt x="238823" y="100723"/>
                  </a:lnTo>
                  <a:lnTo>
                    <a:pt x="233895" y="120230"/>
                  </a:lnTo>
                  <a:lnTo>
                    <a:pt x="221488" y="137033"/>
                  </a:lnTo>
                  <a:lnTo>
                    <a:pt x="204165" y="147243"/>
                  </a:lnTo>
                  <a:lnTo>
                    <a:pt x="184632" y="149923"/>
                  </a:lnTo>
                  <a:lnTo>
                    <a:pt x="165392" y="145211"/>
                  </a:lnTo>
                  <a:lnTo>
                    <a:pt x="162280" y="142938"/>
                  </a:lnTo>
                  <a:lnTo>
                    <a:pt x="148958" y="133235"/>
                  </a:lnTo>
                  <a:lnTo>
                    <a:pt x="140919" y="119799"/>
                  </a:lnTo>
                  <a:lnTo>
                    <a:pt x="138366" y="115557"/>
                  </a:lnTo>
                  <a:lnTo>
                    <a:pt x="135293" y="96037"/>
                  </a:lnTo>
                  <a:lnTo>
                    <a:pt x="139979" y="76771"/>
                  </a:lnTo>
                  <a:lnTo>
                    <a:pt x="152654" y="59817"/>
                  </a:lnTo>
                  <a:lnTo>
                    <a:pt x="170167" y="49237"/>
                  </a:lnTo>
                  <a:lnTo>
                    <a:pt x="189420" y="46342"/>
                  </a:lnTo>
                  <a:lnTo>
                    <a:pt x="208470" y="51092"/>
                  </a:lnTo>
                  <a:lnTo>
                    <a:pt x="225412" y="63449"/>
                  </a:lnTo>
                  <a:lnTo>
                    <a:pt x="236067" y="80962"/>
                  </a:lnTo>
                  <a:lnTo>
                    <a:pt x="238823" y="100723"/>
                  </a:lnTo>
                  <a:lnTo>
                    <a:pt x="238823" y="15887"/>
                  </a:lnTo>
                  <a:lnTo>
                    <a:pt x="233857" y="12357"/>
                  </a:lnTo>
                  <a:lnTo>
                    <a:pt x="211632" y="3263"/>
                  </a:lnTo>
                  <a:lnTo>
                    <a:pt x="189153" y="0"/>
                  </a:lnTo>
                  <a:lnTo>
                    <a:pt x="166522" y="2451"/>
                  </a:lnTo>
                  <a:lnTo>
                    <a:pt x="143852" y="10528"/>
                  </a:lnTo>
                  <a:lnTo>
                    <a:pt x="137121" y="13754"/>
                  </a:lnTo>
                  <a:lnTo>
                    <a:pt x="131076" y="18440"/>
                  </a:lnTo>
                  <a:lnTo>
                    <a:pt x="124714" y="22466"/>
                  </a:lnTo>
                  <a:lnTo>
                    <a:pt x="116433" y="30010"/>
                  </a:lnTo>
                  <a:lnTo>
                    <a:pt x="112064" y="35826"/>
                  </a:lnTo>
                  <a:lnTo>
                    <a:pt x="107327" y="41414"/>
                  </a:lnTo>
                  <a:lnTo>
                    <a:pt x="106946" y="42011"/>
                  </a:lnTo>
                  <a:lnTo>
                    <a:pt x="106946" y="128981"/>
                  </a:lnTo>
                  <a:lnTo>
                    <a:pt x="106464" y="135420"/>
                  </a:lnTo>
                  <a:lnTo>
                    <a:pt x="98005" y="142938"/>
                  </a:lnTo>
                  <a:lnTo>
                    <a:pt x="91795" y="142544"/>
                  </a:lnTo>
                  <a:lnTo>
                    <a:pt x="84048" y="133667"/>
                  </a:lnTo>
                  <a:lnTo>
                    <a:pt x="84467" y="127114"/>
                  </a:lnTo>
                  <a:lnTo>
                    <a:pt x="93218" y="119799"/>
                  </a:lnTo>
                  <a:lnTo>
                    <a:pt x="99644" y="120421"/>
                  </a:lnTo>
                  <a:lnTo>
                    <a:pt x="106946" y="128981"/>
                  </a:lnTo>
                  <a:lnTo>
                    <a:pt x="106946" y="42011"/>
                  </a:lnTo>
                  <a:lnTo>
                    <a:pt x="89801" y="85547"/>
                  </a:lnTo>
                  <a:lnTo>
                    <a:pt x="89623" y="86766"/>
                  </a:lnTo>
                  <a:lnTo>
                    <a:pt x="88315" y="88341"/>
                  </a:lnTo>
                  <a:lnTo>
                    <a:pt x="81127" y="91198"/>
                  </a:lnTo>
                  <a:lnTo>
                    <a:pt x="74968" y="93294"/>
                  </a:lnTo>
                  <a:lnTo>
                    <a:pt x="40436" y="105841"/>
                  </a:lnTo>
                  <a:lnTo>
                    <a:pt x="50800" y="134645"/>
                  </a:lnTo>
                  <a:lnTo>
                    <a:pt x="29959" y="146507"/>
                  </a:lnTo>
                  <a:lnTo>
                    <a:pt x="14312" y="162052"/>
                  </a:lnTo>
                  <a:lnTo>
                    <a:pt x="4229" y="181381"/>
                  </a:lnTo>
                  <a:lnTo>
                    <a:pt x="0" y="204584"/>
                  </a:lnTo>
                  <a:lnTo>
                    <a:pt x="2070" y="228168"/>
                  </a:lnTo>
                  <a:lnTo>
                    <a:pt x="10363" y="248386"/>
                  </a:lnTo>
                  <a:lnTo>
                    <a:pt x="24511" y="265290"/>
                  </a:lnTo>
                  <a:lnTo>
                    <a:pt x="44157" y="278917"/>
                  </a:lnTo>
                  <a:lnTo>
                    <a:pt x="31242" y="306603"/>
                  </a:lnTo>
                  <a:lnTo>
                    <a:pt x="32131" y="307162"/>
                  </a:lnTo>
                  <a:lnTo>
                    <a:pt x="76987" y="328231"/>
                  </a:lnTo>
                  <a:lnTo>
                    <a:pt x="78511" y="328574"/>
                  </a:lnTo>
                  <a:lnTo>
                    <a:pt x="78638" y="331025"/>
                  </a:lnTo>
                  <a:lnTo>
                    <a:pt x="89890" y="374103"/>
                  </a:lnTo>
                  <a:lnTo>
                    <a:pt x="119405" y="407098"/>
                  </a:lnTo>
                  <a:lnTo>
                    <a:pt x="167868" y="425716"/>
                  </a:lnTo>
                  <a:lnTo>
                    <a:pt x="193179" y="424345"/>
                  </a:lnTo>
                  <a:lnTo>
                    <a:pt x="219036" y="415925"/>
                  </a:lnTo>
                  <a:lnTo>
                    <a:pt x="225526" y="412978"/>
                  </a:lnTo>
                  <a:lnTo>
                    <a:pt x="231355" y="408597"/>
                  </a:lnTo>
                  <a:lnTo>
                    <a:pt x="237490" y="404876"/>
                  </a:lnTo>
                  <a:lnTo>
                    <a:pt x="246799" y="396379"/>
                  </a:lnTo>
                  <a:lnTo>
                    <a:pt x="249428" y="393280"/>
                  </a:lnTo>
                  <a:lnTo>
                    <a:pt x="252260" y="390334"/>
                  </a:lnTo>
                  <a:lnTo>
                    <a:pt x="270662" y="355358"/>
                  </a:lnTo>
                  <a:lnTo>
                    <a:pt x="274320" y="320027"/>
                  </a:lnTo>
                  <a:lnTo>
                    <a:pt x="272186" y="305689"/>
                  </a:lnTo>
                  <a:lnTo>
                    <a:pt x="268033" y="292087"/>
                  </a:lnTo>
                  <a:lnTo>
                    <a:pt x="261912" y="279273"/>
                  </a:lnTo>
                  <a:lnTo>
                    <a:pt x="259753" y="276021"/>
                  </a:lnTo>
                  <a:lnTo>
                    <a:pt x="258927" y="274777"/>
                  </a:lnTo>
                  <a:lnTo>
                    <a:pt x="230187" y="245452"/>
                  </a:lnTo>
                  <a:lnTo>
                    <a:pt x="228422" y="244462"/>
                  </a:lnTo>
                  <a:lnTo>
                    <a:pt x="228422" y="330022"/>
                  </a:lnTo>
                  <a:lnTo>
                    <a:pt x="223913" y="348945"/>
                  </a:lnTo>
                  <a:lnTo>
                    <a:pt x="211785" y="365467"/>
                  </a:lnTo>
                  <a:lnTo>
                    <a:pt x="193535" y="376656"/>
                  </a:lnTo>
                  <a:lnTo>
                    <a:pt x="173812" y="379577"/>
                  </a:lnTo>
                  <a:lnTo>
                    <a:pt x="154711" y="374675"/>
                  </a:lnTo>
                  <a:lnTo>
                    <a:pt x="138328" y="362394"/>
                  </a:lnTo>
                  <a:lnTo>
                    <a:pt x="127571" y="344551"/>
                  </a:lnTo>
                  <a:lnTo>
                    <a:pt x="124714" y="325069"/>
                  </a:lnTo>
                  <a:lnTo>
                    <a:pt x="129527" y="306019"/>
                  </a:lnTo>
                  <a:lnTo>
                    <a:pt x="135674" y="297675"/>
                  </a:lnTo>
                  <a:lnTo>
                    <a:pt x="141744" y="289445"/>
                  </a:lnTo>
                  <a:lnTo>
                    <a:pt x="159359" y="278853"/>
                  </a:lnTo>
                  <a:lnTo>
                    <a:pt x="179082" y="276021"/>
                  </a:lnTo>
                  <a:lnTo>
                    <a:pt x="198462" y="280784"/>
                  </a:lnTo>
                  <a:lnTo>
                    <a:pt x="215049" y="292963"/>
                  </a:lnTo>
                  <a:lnTo>
                    <a:pt x="225437" y="310705"/>
                  </a:lnTo>
                  <a:lnTo>
                    <a:pt x="228422" y="330022"/>
                  </a:lnTo>
                  <a:lnTo>
                    <a:pt x="228422" y="244462"/>
                  </a:lnTo>
                  <a:lnTo>
                    <a:pt x="220700" y="240106"/>
                  </a:lnTo>
                  <a:lnTo>
                    <a:pt x="203022" y="233248"/>
                  </a:lnTo>
                  <a:lnTo>
                    <a:pt x="185026" y="229908"/>
                  </a:lnTo>
                  <a:lnTo>
                    <a:pt x="166738" y="230111"/>
                  </a:lnTo>
                  <a:lnTo>
                    <a:pt x="124079" y="244868"/>
                  </a:lnTo>
                  <a:lnTo>
                    <a:pt x="115303" y="251040"/>
                  </a:lnTo>
                  <a:lnTo>
                    <a:pt x="114134" y="251180"/>
                  </a:lnTo>
                  <a:lnTo>
                    <a:pt x="108115" y="248056"/>
                  </a:lnTo>
                  <a:lnTo>
                    <a:pt x="103657" y="246087"/>
                  </a:lnTo>
                  <a:lnTo>
                    <a:pt x="99898" y="244335"/>
                  </a:lnTo>
                  <a:lnTo>
                    <a:pt x="99898" y="283756"/>
                  </a:lnTo>
                  <a:lnTo>
                    <a:pt x="99517" y="289979"/>
                  </a:lnTo>
                  <a:lnTo>
                    <a:pt x="91084" y="297675"/>
                  </a:lnTo>
                  <a:lnTo>
                    <a:pt x="84670" y="297472"/>
                  </a:lnTo>
                  <a:lnTo>
                    <a:pt x="76962" y="289255"/>
                  </a:lnTo>
                  <a:lnTo>
                    <a:pt x="77279" y="282676"/>
                  </a:lnTo>
                  <a:lnTo>
                    <a:pt x="85991" y="274777"/>
                  </a:lnTo>
                  <a:lnTo>
                    <a:pt x="92278" y="275094"/>
                  </a:lnTo>
                  <a:lnTo>
                    <a:pt x="99898" y="283756"/>
                  </a:lnTo>
                  <a:lnTo>
                    <a:pt x="99898" y="244335"/>
                  </a:lnTo>
                  <a:lnTo>
                    <a:pt x="67487" y="229209"/>
                  </a:lnTo>
                  <a:lnTo>
                    <a:pt x="53581" y="258902"/>
                  </a:lnTo>
                  <a:lnTo>
                    <a:pt x="39522" y="248996"/>
                  </a:lnTo>
                  <a:lnTo>
                    <a:pt x="29375" y="236829"/>
                  </a:lnTo>
                  <a:lnTo>
                    <a:pt x="23431" y="222313"/>
                  </a:lnTo>
                  <a:lnTo>
                    <a:pt x="21983" y="205333"/>
                  </a:lnTo>
                  <a:lnTo>
                    <a:pt x="25082" y="188785"/>
                  </a:lnTo>
                  <a:lnTo>
                    <a:pt x="32346" y="175044"/>
                  </a:lnTo>
                  <a:lnTo>
                    <a:pt x="43510" y="163982"/>
                  </a:lnTo>
                  <a:lnTo>
                    <a:pt x="58331" y="155473"/>
                  </a:lnTo>
                  <a:lnTo>
                    <a:pt x="69507" y="186296"/>
                  </a:lnTo>
                  <a:lnTo>
                    <a:pt x="100177" y="175348"/>
                  </a:lnTo>
                  <a:lnTo>
                    <a:pt x="110223" y="171488"/>
                  </a:lnTo>
                  <a:lnTo>
                    <a:pt x="116116" y="169138"/>
                  </a:lnTo>
                  <a:lnTo>
                    <a:pt x="120802" y="168440"/>
                  </a:lnTo>
                  <a:lnTo>
                    <a:pt x="125272" y="174790"/>
                  </a:lnTo>
                  <a:lnTo>
                    <a:pt x="126199" y="175044"/>
                  </a:lnTo>
                  <a:lnTo>
                    <a:pt x="126834" y="175552"/>
                  </a:lnTo>
                  <a:lnTo>
                    <a:pt x="141909" y="185407"/>
                  </a:lnTo>
                  <a:lnTo>
                    <a:pt x="157975" y="192125"/>
                  </a:lnTo>
                  <a:lnTo>
                    <a:pt x="174980" y="195719"/>
                  </a:lnTo>
                  <a:lnTo>
                    <a:pt x="192849" y="196151"/>
                  </a:lnTo>
                  <a:lnTo>
                    <a:pt x="213855" y="192735"/>
                  </a:lnTo>
                  <a:lnTo>
                    <a:pt x="232841" y="185293"/>
                  </a:lnTo>
                  <a:lnTo>
                    <a:pt x="249770" y="173837"/>
                  </a:lnTo>
                  <a:lnTo>
                    <a:pt x="254927" y="168440"/>
                  </a:lnTo>
                  <a:lnTo>
                    <a:pt x="264541" y="158394"/>
                  </a:lnTo>
                  <a:lnTo>
                    <a:pt x="266471" y="155473"/>
                  </a:lnTo>
                  <a:lnTo>
                    <a:pt x="270141" y="149923"/>
                  </a:lnTo>
                  <a:lnTo>
                    <a:pt x="274205" y="143751"/>
                  </a:lnTo>
                  <a:lnTo>
                    <a:pt x="280898" y="128104"/>
                  </a:lnTo>
                  <a:lnTo>
                    <a:pt x="284543" y="111544"/>
                  </a:lnTo>
                  <a:lnTo>
                    <a:pt x="285038" y="94107"/>
                  </a:lnTo>
                  <a:close/>
                </a:path>
                <a:path w="681354" h="1308100">
                  <a:moveTo>
                    <a:pt x="568121" y="1041374"/>
                  </a:moveTo>
                  <a:lnTo>
                    <a:pt x="561060" y="1005255"/>
                  </a:lnTo>
                  <a:lnTo>
                    <a:pt x="542417" y="977392"/>
                  </a:lnTo>
                  <a:lnTo>
                    <a:pt x="542417" y="1041806"/>
                  </a:lnTo>
                  <a:lnTo>
                    <a:pt x="536968" y="1068082"/>
                  </a:lnTo>
                  <a:lnTo>
                    <a:pt x="522338" y="1089482"/>
                  </a:lnTo>
                  <a:lnTo>
                    <a:pt x="500735" y="1103871"/>
                  </a:lnTo>
                  <a:lnTo>
                    <a:pt x="474345" y="1109078"/>
                  </a:lnTo>
                  <a:lnTo>
                    <a:pt x="448081" y="1103807"/>
                  </a:lnTo>
                  <a:lnTo>
                    <a:pt x="426402" y="1088986"/>
                  </a:lnTo>
                  <a:lnTo>
                    <a:pt x="411772" y="1066965"/>
                  </a:lnTo>
                  <a:lnTo>
                    <a:pt x="406641" y="1040079"/>
                  </a:lnTo>
                  <a:lnTo>
                    <a:pt x="412343" y="1014082"/>
                  </a:lnTo>
                  <a:lnTo>
                    <a:pt x="427139" y="992835"/>
                  </a:lnTo>
                  <a:lnTo>
                    <a:pt x="448881" y="978535"/>
                  </a:lnTo>
                  <a:lnTo>
                    <a:pt x="475411" y="973378"/>
                  </a:lnTo>
                  <a:lnTo>
                    <a:pt x="501523" y="978903"/>
                  </a:lnTo>
                  <a:lnTo>
                    <a:pt x="522871" y="993648"/>
                  </a:lnTo>
                  <a:lnTo>
                    <a:pt x="537235" y="1015365"/>
                  </a:lnTo>
                  <a:lnTo>
                    <a:pt x="542417" y="1041806"/>
                  </a:lnTo>
                  <a:lnTo>
                    <a:pt x="542417" y="977392"/>
                  </a:lnTo>
                  <a:lnTo>
                    <a:pt x="541235" y="975614"/>
                  </a:lnTo>
                  <a:lnTo>
                    <a:pt x="537959" y="973378"/>
                  </a:lnTo>
                  <a:lnTo>
                    <a:pt x="511619" y="955471"/>
                  </a:lnTo>
                  <a:lnTo>
                    <a:pt x="475208" y="947813"/>
                  </a:lnTo>
                  <a:lnTo>
                    <a:pt x="438810" y="954824"/>
                  </a:lnTo>
                  <a:lnTo>
                    <a:pt x="408889" y="974610"/>
                  </a:lnTo>
                  <a:lnTo>
                    <a:pt x="388543" y="1004138"/>
                  </a:lnTo>
                  <a:lnTo>
                    <a:pt x="380860" y="1040371"/>
                  </a:lnTo>
                  <a:lnTo>
                    <a:pt x="387934" y="1076820"/>
                  </a:lnTo>
                  <a:lnTo>
                    <a:pt x="407758" y="1106805"/>
                  </a:lnTo>
                  <a:lnTo>
                    <a:pt x="437248" y="1127213"/>
                  </a:lnTo>
                  <a:lnTo>
                    <a:pt x="473367" y="1134922"/>
                  </a:lnTo>
                  <a:lnTo>
                    <a:pt x="510184" y="1127874"/>
                  </a:lnTo>
                  <a:lnTo>
                    <a:pt x="538568" y="1109078"/>
                  </a:lnTo>
                  <a:lnTo>
                    <a:pt x="540207" y="1107998"/>
                  </a:lnTo>
                  <a:lnTo>
                    <a:pt x="560501" y="1078204"/>
                  </a:lnTo>
                  <a:lnTo>
                    <a:pt x="568121" y="1041374"/>
                  </a:lnTo>
                  <a:close/>
                </a:path>
                <a:path w="681354" h="1308100">
                  <a:moveTo>
                    <a:pt x="680847" y="1151191"/>
                  </a:moveTo>
                  <a:lnTo>
                    <a:pt x="680300" y="1145286"/>
                  </a:lnTo>
                  <a:lnTo>
                    <a:pt x="677037" y="1140421"/>
                  </a:lnTo>
                  <a:lnTo>
                    <a:pt x="671385" y="1137805"/>
                  </a:lnTo>
                  <a:lnTo>
                    <a:pt x="666153" y="1136929"/>
                  </a:lnTo>
                  <a:lnTo>
                    <a:pt x="660565" y="1137386"/>
                  </a:lnTo>
                  <a:lnTo>
                    <a:pt x="652538" y="1138542"/>
                  </a:lnTo>
                  <a:lnTo>
                    <a:pt x="649782" y="1140536"/>
                  </a:lnTo>
                  <a:lnTo>
                    <a:pt x="642848" y="1146759"/>
                  </a:lnTo>
                  <a:lnTo>
                    <a:pt x="638454" y="1151458"/>
                  </a:lnTo>
                  <a:lnTo>
                    <a:pt x="572401" y="1217460"/>
                  </a:lnTo>
                  <a:lnTo>
                    <a:pt x="570636" y="1218374"/>
                  </a:lnTo>
                  <a:lnTo>
                    <a:pt x="497141" y="1218450"/>
                  </a:lnTo>
                  <a:lnTo>
                    <a:pt x="493141" y="1216977"/>
                  </a:lnTo>
                  <a:lnTo>
                    <a:pt x="486613" y="1208138"/>
                  </a:lnTo>
                  <a:lnTo>
                    <a:pt x="486587" y="1202486"/>
                  </a:lnTo>
                  <a:lnTo>
                    <a:pt x="491223" y="1191856"/>
                  </a:lnTo>
                  <a:lnTo>
                    <a:pt x="495820" y="1189558"/>
                  </a:lnTo>
                  <a:lnTo>
                    <a:pt x="575017" y="1189583"/>
                  </a:lnTo>
                  <a:lnTo>
                    <a:pt x="578954" y="1187805"/>
                  </a:lnTo>
                  <a:lnTo>
                    <a:pt x="584377" y="1180439"/>
                  </a:lnTo>
                  <a:lnTo>
                    <a:pt x="584403" y="1161097"/>
                  </a:lnTo>
                  <a:lnTo>
                    <a:pt x="579513" y="1156169"/>
                  </a:lnTo>
                  <a:lnTo>
                    <a:pt x="433171" y="1156182"/>
                  </a:lnTo>
                  <a:lnTo>
                    <a:pt x="394411" y="1172400"/>
                  </a:lnTo>
                  <a:lnTo>
                    <a:pt x="336613" y="1230058"/>
                  </a:lnTo>
                  <a:lnTo>
                    <a:pt x="416801" y="1308023"/>
                  </a:lnTo>
                  <a:lnTo>
                    <a:pt x="457987" y="1266812"/>
                  </a:lnTo>
                  <a:lnTo>
                    <a:pt x="460387" y="1265694"/>
                  </a:lnTo>
                  <a:lnTo>
                    <a:pt x="590270" y="1265847"/>
                  </a:lnTo>
                  <a:lnTo>
                    <a:pt x="594766" y="1263827"/>
                  </a:lnTo>
                  <a:lnTo>
                    <a:pt x="678319" y="1156995"/>
                  </a:lnTo>
                  <a:lnTo>
                    <a:pt x="680847" y="1151191"/>
                  </a:lnTo>
                  <a:close/>
                </a:path>
              </a:pathLst>
            </a:custGeom>
            <a:solidFill>
              <a:srgbClr val="FFFFFF"/>
            </a:solidFill>
          </p:spPr>
          <p:txBody>
            <a:bodyPr wrap="square" lIns="0" tIns="0" rIns="0" bIns="0" rtlCol="0"/>
            <a:lstStyle/>
            <a:p>
              <a:endParaRPr/>
            </a:p>
          </p:txBody>
        </p:sp>
        <p:pic>
          <p:nvPicPr>
            <p:cNvPr id="19" name="object 19"/>
            <p:cNvPicPr/>
            <p:nvPr/>
          </p:nvPicPr>
          <p:blipFill>
            <a:blip r:embed="rId6" cstate="print"/>
            <a:stretch>
              <a:fillRect/>
            </a:stretch>
          </p:blipFill>
          <p:spPr>
            <a:xfrm>
              <a:off x="7984315" y="3864192"/>
              <a:ext cx="156464" cy="157137"/>
            </a:xfrm>
            <a:prstGeom prst="rect">
              <a:avLst/>
            </a:prstGeom>
          </p:spPr>
        </p:pic>
        <p:sp>
          <p:nvSpPr>
            <p:cNvPr id="20" name="object 20"/>
            <p:cNvSpPr/>
            <p:nvPr/>
          </p:nvSpPr>
          <p:spPr>
            <a:xfrm>
              <a:off x="8162956" y="3854992"/>
              <a:ext cx="61594" cy="120650"/>
            </a:xfrm>
            <a:custGeom>
              <a:avLst/>
              <a:gdLst/>
              <a:ahLst/>
              <a:cxnLst/>
              <a:rect l="l" t="t" r="r" b="b"/>
              <a:pathLst>
                <a:path w="61595" h="120650">
                  <a:moveTo>
                    <a:pt x="37261" y="0"/>
                  </a:moveTo>
                  <a:lnTo>
                    <a:pt x="25831" y="50"/>
                  </a:lnTo>
                  <a:lnTo>
                    <a:pt x="24930" y="1028"/>
                  </a:lnTo>
                  <a:lnTo>
                    <a:pt x="24853" y="8445"/>
                  </a:lnTo>
                  <a:lnTo>
                    <a:pt x="25133" y="13271"/>
                  </a:lnTo>
                  <a:lnTo>
                    <a:pt x="24650" y="14350"/>
                  </a:lnTo>
                  <a:lnTo>
                    <a:pt x="1749" y="37364"/>
                  </a:lnTo>
                  <a:lnTo>
                    <a:pt x="3156" y="47787"/>
                  </a:lnTo>
                  <a:lnTo>
                    <a:pt x="9588" y="56883"/>
                  </a:lnTo>
                  <a:lnTo>
                    <a:pt x="13652" y="60451"/>
                  </a:lnTo>
                  <a:lnTo>
                    <a:pt x="18897" y="62750"/>
                  </a:lnTo>
                  <a:lnTo>
                    <a:pt x="29083" y="68021"/>
                  </a:lnTo>
                  <a:lnTo>
                    <a:pt x="34848" y="69913"/>
                  </a:lnTo>
                  <a:lnTo>
                    <a:pt x="47028" y="77139"/>
                  </a:lnTo>
                  <a:lnTo>
                    <a:pt x="46393" y="86105"/>
                  </a:lnTo>
                  <a:lnTo>
                    <a:pt x="36525" y="90728"/>
                  </a:lnTo>
                  <a:lnTo>
                    <a:pt x="33629" y="91338"/>
                  </a:lnTo>
                  <a:lnTo>
                    <a:pt x="23418" y="91287"/>
                  </a:lnTo>
                  <a:lnTo>
                    <a:pt x="17068" y="87947"/>
                  </a:lnTo>
                  <a:lnTo>
                    <a:pt x="9461" y="81432"/>
                  </a:lnTo>
                  <a:lnTo>
                    <a:pt x="8089" y="81521"/>
                  </a:lnTo>
                  <a:lnTo>
                    <a:pt x="4991" y="86080"/>
                  </a:lnTo>
                  <a:lnTo>
                    <a:pt x="0" y="92443"/>
                  </a:lnTo>
                  <a:lnTo>
                    <a:pt x="50" y="94081"/>
                  </a:lnTo>
                  <a:lnTo>
                    <a:pt x="4330" y="97396"/>
                  </a:lnTo>
                  <a:lnTo>
                    <a:pt x="6654" y="99606"/>
                  </a:lnTo>
                  <a:lnTo>
                    <a:pt x="14312" y="103327"/>
                  </a:lnTo>
                  <a:lnTo>
                    <a:pt x="19519" y="105168"/>
                  </a:lnTo>
                  <a:lnTo>
                    <a:pt x="24980" y="107391"/>
                  </a:lnTo>
                  <a:lnTo>
                    <a:pt x="24904" y="119341"/>
                  </a:lnTo>
                  <a:lnTo>
                    <a:pt x="25844" y="120434"/>
                  </a:lnTo>
                  <a:lnTo>
                    <a:pt x="37134" y="120395"/>
                  </a:lnTo>
                  <a:lnTo>
                    <a:pt x="38112" y="119341"/>
                  </a:lnTo>
                  <a:lnTo>
                    <a:pt x="38214" y="111759"/>
                  </a:lnTo>
                  <a:lnTo>
                    <a:pt x="38023" y="107124"/>
                  </a:lnTo>
                  <a:lnTo>
                    <a:pt x="38620" y="106298"/>
                  </a:lnTo>
                  <a:lnTo>
                    <a:pt x="61563" y="79494"/>
                  </a:lnTo>
                  <a:lnTo>
                    <a:pt x="59085" y="69215"/>
                  </a:lnTo>
                  <a:lnTo>
                    <a:pt x="51244" y="60756"/>
                  </a:lnTo>
                  <a:lnTo>
                    <a:pt x="47167" y="58153"/>
                  </a:lnTo>
                  <a:lnTo>
                    <a:pt x="42595" y="56324"/>
                  </a:lnTo>
                  <a:lnTo>
                    <a:pt x="32893" y="51549"/>
                  </a:lnTo>
                  <a:lnTo>
                    <a:pt x="27152" y="49529"/>
                  </a:lnTo>
                  <a:lnTo>
                    <a:pt x="16446" y="42214"/>
                  </a:lnTo>
                  <a:lnTo>
                    <a:pt x="17157" y="35217"/>
                  </a:lnTo>
                  <a:lnTo>
                    <a:pt x="24752" y="30454"/>
                  </a:lnTo>
                  <a:lnTo>
                    <a:pt x="26619" y="29794"/>
                  </a:lnTo>
                  <a:lnTo>
                    <a:pt x="36283" y="27990"/>
                  </a:lnTo>
                  <a:lnTo>
                    <a:pt x="43014" y="30708"/>
                  </a:lnTo>
                  <a:lnTo>
                    <a:pt x="52108" y="37439"/>
                  </a:lnTo>
                  <a:lnTo>
                    <a:pt x="52743" y="37274"/>
                  </a:lnTo>
                  <a:lnTo>
                    <a:pt x="56756" y="29768"/>
                  </a:lnTo>
                  <a:lnTo>
                    <a:pt x="59651" y="25145"/>
                  </a:lnTo>
                  <a:lnTo>
                    <a:pt x="59169" y="23355"/>
                  </a:lnTo>
                  <a:lnTo>
                    <a:pt x="51358" y="17335"/>
                  </a:lnTo>
                  <a:lnTo>
                    <a:pt x="45135" y="15239"/>
                  </a:lnTo>
                  <a:lnTo>
                    <a:pt x="38087" y="13830"/>
                  </a:lnTo>
                  <a:lnTo>
                    <a:pt x="38100" y="1206"/>
                  </a:lnTo>
                  <a:lnTo>
                    <a:pt x="37261" y="0"/>
                  </a:lnTo>
                  <a:close/>
                </a:path>
              </a:pathLst>
            </a:custGeom>
            <a:solidFill>
              <a:srgbClr val="FFFFFF"/>
            </a:solidFill>
          </p:spPr>
          <p:txBody>
            <a:bodyPr wrap="square" lIns="0" tIns="0" rIns="0" bIns="0" rtlCol="0"/>
            <a:lstStyle/>
            <a:p>
              <a:endParaRPr/>
            </a:p>
          </p:txBody>
        </p:sp>
        <p:pic>
          <p:nvPicPr>
            <p:cNvPr id="21" name="object 21"/>
            <p:cNvPicPr/>
            <p:nvPr/>
          </p:nvPicPr>
          <p:blipFill>
            <a:blip r:embed="rId7" cstate="print"/>
            <a:stretch>
              <a:fillRect/>
            </a:stretch>
          </p:blipFill>
          <p:spPr>
            <a:xfrm>
              <a:off x="8046448" y="4232303"/>
              <a:ext cx="250699" cy="225389"/>
            </a:xfrm>
            <a:prstGeom prst="rect">
              <a:avLst/>
            </a:prstGeom>
          </p:spPr>
        </p:pic>
        <p:sp>
          <p:nvSpPr>
            <p:cNvPr id="22" name="object 22"/>
            <p:cNvSpPr/>
            <p:nvPr/>
          </p:nvSpPr>
          <p:spPr>
            <a:xfrm>
              <a:off x="8008290" y="4806315"/>
              <a:ext cx="347980" cy="727710"/>
            </a:xfrm>
            <a:custGeom>
              <a:avLst/>
              <a:gdLst/>
              <a:ahLst/>
              <a:cxnLst/>
              <a:rect l="l" t="t" r="r" b="b"/>
              <a:pathLst>
                <a:path w="347979" h="727710">
                  <a:moveTo>
                    <a:pt x="162331" y="582828"/>
                  </a:moveTo>
                  <a:lnTo>
                    <a:pt x="130048" y="545896"/>
                  </a:lnTo>
                  <a:lnTo>
                    <a:pt x="123431" y="545211"/>
                  </a:lnTo>
                  <a:lnTo>
                    <a:pt x="113118" y="543420"/>
                  </a:lnTo>
                  <a:lnTo>
                    <a:pt x="111912" y="544042"/>
                  </a:lnTo>
                  <a:lnTo>
                    <a:pt x="85521" y="616267"/>
                  </a:lnTo>
                  <a:lnTo>
                    <a:pt x="82804" y="617867"/>
                  </a:lnTo>
                  <a:lnTo>
                    <a:pt x="79032" y="615429"/>
                  </a:lnTo>
                  <a:lnTo>
                    <a:pt x="77990" y="613651"/>
                  </a:lnTo>
                  <a:lnTo>
                    <a:pt x="52654" y="544131"/>
                  </a:lnTo>
                  <a:lnTo>
                    <a:pt x="51257" y="543483"/>
                  </a:lnTo>
                  <a:lnTo>
                    <a:pt x="43446" y="545007"/>
                  </a:lnTo>
                  <a:lnTo>
                    <a:pt x="39865" y="545426"/>
                  </a:lnTo>
                  <a:lnTo>
                    <a:pt x="30810" y="546989"/>
                  </a:lnTo>
                  <a:lnTo>
                    <a:pt x="3200" y="573824"/>
                  </a:lnTo>
                  <a:lnTo>
                    <a:pt x="2070" y="631202"/>
                  </a:lnTo>
                  <a:lnTo>
                    <a:pt x="8356" y="630821"/>
                  </a:lnTo>
                  <a:lnTo>
                    <a:pt x="14262" y="630161"/>
                  </a:lnTo>
                  <a:lnTo>
                    <a:pt x="130695" y="630097"/>
                  </a:lnTo>
                  <a:lnTo>
                    <a:pt x="130886" y="625703"/>
                  </a:lnTo>
                  <a:lnTo>
                    <a:pt x="130606" y="621792"/>
                  </a:lnTo>
                  <a:lnTo>
                    <a:pt x="131305" y="618070"/>
                  </a:lnTo>
                  <a:lnTo>
                    <a:pt x="159131" y="584517"/>
                  </a:lnTo>
                  <a:lnTo>
                    <a:pt x="161290" y="583730"/>
                  </a:lnTo>
                  <a:lnTo>
                    <a:pt x="162331" y="582828"/>
                  </a:lnTo>
                  <a:close/>
                </a:path>
                <a:path w="347979" h="727710">
                  <a:moveTo>
                    <a:pt x="164338" y="146177"/>
                  </a:moveTo>
                  <a:lnTo>
                    <a:pt x="159423" y="139369"/>
                  </a:lnTo>
                  <a:lnTo>
                    <a:pt x="151104" y="139598"/>
                  </a:lnTo>
                  <a:lnTo>
                    <a:pt x="148539" y="140081"/>
                  </a:lnTo>
                  <a:lnTo>
                    <a:pt x="147421" y="131394"/>
                  </a:lnTo>
                  <a:lnTo>
                    <a:pt x="142290" y="128752"/>
                  </a:lnTo>
                  <a:lnTo>
                    <a:pt x="134023" y="130632"/>
                  </a:lnTo>
                  <a:lnTo>
                    <a:pt x="135318" y="126022"/>
                  </a:lnTo>
                  <a:lnTo>
                    <a:pt x="135229" y="122008"/>
                  </a:lnTo>
                  <a:lnTo>
                    <a:pt x="128244" y="115747"/>
                  </a:lnTo>
                  <a:lnTo>
                    <a:pt x="124244" y="115773"/>
                  </a:lnTo>
                  <a:lnTo>
                    <a:pt x="119786" y="117856"/>
                  </a:lnTo>
                  <a:lnTo>
                    <a:pt x="119976" y="116801"/>
                  </a:lnTo>
                  <a:lnTo>
                    <a:pt x="119964" y="116255"/>
                  </a:lnTo>
                  <a:lnTo>
                    <a:pt x="122389" y="110959"/>
                  </a:lnTo>
                  <a:lnTo>
                    <a:pt x="119646" y="105752"/>
                  </a:lnTo>
                  <a:lnTo>
                    <a:pt x="112090" y="101676"/>
                  </a:lnTo>
                  <a:lnTo>
                    <a:pt x="107188" y="102666"/>
                  </a:lnTo>
                  <a:lnTo>
                    <a:pt x="93903" y="118706"/>
                  </a:lnTo>
                  <a:lnTo>
                    <a:pt x="93383" y="123075"/>
                  </a:lnTo>
                  <a:lnTo>
                    <a:pt x="97777" y="130454"/>
                  </a:lnTo>
                  <a:lnTo>
                    <a:pt x="102514" y="132753"/>
                  </a:lnTo>
                  <a:lnTo>
                    <a:pt x="107810" y="131775"/>
                  </a:lnTo>
                  <a:lnTo>
                    <a:pt x="110197" y="130911"/>
                  </a:lnTo>
                  <a:lnTo>
                    <a:pt x="109613" y="135394"/>
                  </a:lnTo>
                  <a:lnTo>
                    <a:pt x="111150" y="138785"/>
                  </a:lnTo>
                  <a:lnTo>
                    <a:pt x="117995" y="144030"/>
                  </a:lnTo>
                  <a:lnTo>
                    <a:pt x="121742" y="143789"/>
                  </a:lnTo>
                  <a:lnTo>
                    <a:pt x="125590" y="142455"/>
                  </a:lnTo>
                  <a:lnTo>
                    <a:pt x="126161" y="151777"/>
                  </a:lnTo>
                  <a:lnTo>
                    <a:pt x="131419" y="155308"/>
                  </a:lnTo>
                  <a:lnTo>
                    <a:pt x="140919" y="153022"/>
                  </a:lnTo>
                  <a:lnTo>
                    <a:pt x="144106" y="161683"/>
                  </a:lnTo>
                  <a:lnTo>
                    <a:pt x="152488" y="164058"/>
                  </a:lnTo>
                  <a:lnTo>
                    <a:pt x="159219" y="157568"/>
                  </a:lnTo>
                  <a:lnTo>
                    <a:pt x="160693" y="155117"/>
                  </a:lnTo>
                  <a:lnTo>
                    <a:pt x="164338" y="146177"/>
                  </a:lnTo>
                  <a:close/>
                </a:path>
                <a:path w="347979" h="727710">
                  <a:moveTo>
                    <a:pt x="319392" y="69443"/>
                  </a:moveTo>
                  <a:lnTo>
                    <a:pt x="311175" y="30441"/>
                  </a:lnTo>
                  <a:lnTo>
                    <a:pt x="265442" y="27063"/>
                  </a:lnTo>
                  <a:lnTo>
                    <a:pt x="260756" y="26225"/>
                  </a:lnTo>
                  <a:lnTo>
                    <a:pt x="198589" y="2425"/>
                  </a:lnTo>
                  <a:lnTo>
                    <a:pt x="189077" y="0"/>
                  </a:lnTo>
                  <a:lnTo>
                    <a:pt x="179895" y="50"/>
                  </a:lnTo>
                  <a:lnTo>
                    <a:pt x="171043" y="2552"/>
                  </a:lnTo>
                  <a:lnTo>
                    <a:pt x="162585" y="7518"/>
                  </a:lnTo>
                  <a:lnTo>
                    <a:pt x="124587" y="36258"/>
                  </a:lnTo>
                  <a:lnTo>
                    <a:pt x="123253" y="38366"/>
                  </a:lnTo>
                  <a:lnTo>
                    <a:pt x="123837" y="44310"/>
                  </a:lnTo>
                  <a:lnTo>
                    <a:pt x="125730" y="46316"/>
                  </a:lnTo>
                  <a:lnTo>
                    <a:pt x="135420" y="49885"/>
                  </a:lnTo>
                  <a:lnTo>
                    <a:pt x="141986" y="49364"/>
                  </a:lnTo>
                  <a:lnTo>
                    <a:pt x="182270" y="26873"/>
                  </a:lnTo>
                  <a:lnTo>
                    <a:pt x="184873" y="27292"/>
                  </a:lnTo>
                  <a:lnTo>
                    <a:pt x="256260" y="114109"/>
                  </a:lnTo>
                  <a:lnTo>
                    <a:pt x="257009" y="114249"/>
                  </a:lnTo>
                  <a:lnTo>
                    <a:pt x="261480" y="110032"/>
                  </a:lnTo>
                  <a:lnTo>
                    <a:pt x="264287" y="108877"/>
                  </a:lnTo>
                  <a:lnTo>
                    <a:pt x="269811" y="109372"/>
                  </a:lnTo>
                  <a:lnTo>
                    <a:pt x="287921" y="109232"/>
                  </a:lnTo>
                  <a:lnTo>
                    <a:pt x="267957" y="149402"/>
                  </a:lnTo>
                  <a:lnTo>
                    <a:pt x="235458" y="177469"/>
                  </a:lnTo>
                  <a:lnTo>
                    <a:pt x="195160" y="191503"/>
                  </a:lnTo>
                  <a:lnTo>
                    <a:pt x="151815" y="189547"/>
                  </a:lnTo>
                  <a:lnTo>
                    <a:pt x="110134" y="169646"/>
                  </a:lnTo>
                  <a:lnTo>
                    <a:pt x="117055" y="161175"/>
                  </a:lnTo>
                  <a:lnTo>
                    <a:pt x="117741" y="159512"/>
                  </a:lnTo>
                  <a:lnTo>
                    <a:pt x="116128" y="155498"/>
                  </a:lnTo>
                  <a:lnTo>
                    <a:pt x="114287" y="155016"/>
                  </a:lnTo>
                  <a:lnTo>
                    <a:pt x="66675" y="150114"/>
                  </a:lnTo>
                  <a:lnTo>
                    <a:pt x="64516" y="152704"/>
                  </a:lnTo>
                  <a:lnTo>
                    <a:pt x="78574" y="196507"/>
                  </a:lnTo>
                  <a:lnTo>
                    <a:pt x="79870" y="199923"/>
                  </a:lnTo>
                  <a:lnTo>
                    <a:pt x="84188" y="200850"/>
                  </a:lnTo>
                  <a:lnTo>
                    <a:pt x="85686" y="199758"/>
                  </a:lnTo>
                  <a:lnTo>
                    <a:pt x="92722" y="191046"/>
                  </a:lnTo>
                  <a:lnTo>
                    <a:pt x="97891" y="194767"/>
                  </a:lnTo>
                  <a:lnTo>
                    <a:pt x="124028" y="209232"/>
                  </a:lnTo>
                  <a:lnTo>
                    <a:pt x="151345" y="217792"/>
                  </a:lnTo>
                  <a:lnTo>
                    <a:pt x="179832" y="220370"/>
                  </a:lnTo>
                  <a:lnTo>
                    <a:pt x="209461" y="216865"/>
                  </a:lnTo>
                  <a:lnTo>
                    <a:pt x="255257" y="198107"/>
                  </a:lnTo>
                  <a:lnTo>
                    <a:pt x="291312" y="164211"/>
                  </a:lnTo>
                  <a:lnTo>
                    <a:pt x="314109" y="119468"/>
                  </a:lnTo>
                  <a:lnTo>
                    <a:pt x="318935" y="95097"/>
                  </a:lnTo>
                  <a:lnTo>
                    <a:pt x="319392" y="69443"/>
                  </a:lnTo>
                  <a:close/>
                </a:path>
                <a:path w="347979" h="727710">
                  <a:moveTo>
                    <a:pt x="345173" y="631190"/>
                  </a:moveTo>
                  <a:lnTo>
                    <a:pt x="345135" y="575284"/>
                  </a:lnTo>
                  <a:lnTo>
                    <a:pt x="295605" y="543445"/>
                  </a:lnTo>
                  <a:lnTo>
                    <a:pt x="294754" y="543864"/>
                  </a:lnTo>
                  <a:lnTo>
                    <a:pt x="268224" y="616661"/>
                  </a:lnTo>
                  <a:lnTo>
                    <a:pt x="261772" y="616724"/>
                  </a:lnTo>
                  <a:lnTo>
                    <a:pt x="261086" y="614375"/>
                  </a:lnTo>
                  <a:lnTo>
                    <a:pt x="235331" y="544055"/>
                  </a:lnTo>
                  <a:lnTo>
                    <a:pt x="234175" y="543509"/>
                  </a:lnTo>
                  <a:lnTo>
                    <a:pt x="220167" y="546061"/>
                  </a:lnTo>
                  <a:lnTo>
                    <a:pt x="215163" y="546671"/>
                  </a:lnTo>
                  <a:lnTo>
                    <a:pt x="185064" y="579551"/>
                  </a:lnTo>
                  <a:lnTo>
                    <a:pt x="184975" y="582599"/>
                  </a:lnTo>
                  <a:lnTo>
                    <a:pt x="186042" y="583730"/>
                  </a:lnTo>
                  <a:lnTo>
                    <a:pt x="188747" y="584733"/>
                  </a:lnTo>
                  <a:lnTo>
                    <a:pt x="197878" y="589318"/>
                  </a:lnTo>
                  <a:lnTo>
                    <a:pt x="216268" y="624103"/>
                  </a:lnTo>
                  <a:lnTo>
                    <a:pt x="217030" y="630097"/>
                  </a:lnTo>
                  <a:lnTo>
                    <a:pt x="332981" y="630161"/>
                  </a:lnTo>
                  <a:lnTo>
                    <a:pt x="338886" y="630809"/>
                  </a:lnTo>
                  <a:lnTo>
                    <a:pt x="345173" y="631190"/>
                  </a:lnTo>
                  <a:close/>
                </a:path>
                <a:path w="347979" h="727710">
                  <a:moveTo>
                    <a:pt x="347408" y="722122"/>
                  </a:moveTo>
                  <a:lnTo>
                    <a:pt x="347179" y="699452"/>
                  </a:lnTo>
                  <a:lnTo>
                    <a:pt x="347383" y="653237"/>
                  </a:lnTo>
                  <a:lnTo>
                    <a:pt x="341249" y="646861"/>
                  </a:lnTo>
                  <a:lnTo>
                    <a:pt x="211404" y="646976"/>
                  </a:lnTo>
                  <a:lnTo>
                    <a:pt x="209905" y="647649"/>
                  </a:lnTo>
                  <a:lnTo>
                    <a:pt x="208381" y="649757"/>
                  </a:lnTo>
                  <a:lnTo>
                    <a:pt x="192468" y="663219"/>
                  </a:lnTo>
                  <a:lnTo>
                    <a:pt x="173151" y="667562"/>
                  </a:lnTo>
                  <a:lnTo>
                    <a:pt x="153911" y="662863"/>
                  </a:lnTo>
                  <a:lnTo>
                    <a:pt x="138290" y="649160"/>
                  </a:lnTo>
                  <a:lnTo>
                    <a:pt x="137515" y="648055"/>
                  </a:lnTo>
                  <a:lnTo>
                    <a:pt x="135636" y="647153"/>
                  </a:lnTo>
                  <a:lnTo>
                    <a:pt x="5956" y="647077"/>
                  </a:lnTo>
                  <a:lnTo>
                    <a:pt x="203" y="652373"/>
                  </a:lnTo>
                  <a:lnTo>
                    <a:pt x="0" y="673303"/>
                  </a:lnTo>
                  <a:lnTo>
                    <a:pt x="254" y="721982"/>
                  </a:lnTo>
                  <a:lnTo>
                    <a:pt x="6045" y="727062"/>
                  </a:lnTo>
                  <a:lnTo>
                    <a:pt x="96850" y="727075"/>
                  </a:lnTo>
                  <a:lnTo>
                    <a:pt x="96850" y="725551"/>
                  </a:lnTo>
                  <a:lnTo>
                    <a:pt x="98221" y="711619"/>
                  </a:lnTo>
                  <a:lnTo>
                    <a:pt x="124320" y="682231"/>
                  </a:lnTo>
                  <a:lnTo>
                    <a:pt x="140576" y="677722"/>
                  </a:lnTo>
                  <a:lnTo>
                    <a:pt x="143624" y="678383"/>
                  </a:lnTo>
                  <a:lnTo>
                    <a:pt x="172542" y="690714"/>
                  </a:lnTo>
                  <a:lnTo>
                    <a:pt x="174777" y="690676"/>
                  </a:lnTo>
                  <a:lnTo>
                    <a:pt x="204228" y="677887"/>
                  </a:lnTo>
                  <a:lnTo>
                    <a:pt x="207327" y="677468"/>
                  </a:lnTo>
                  <a:lnTo>
                    <a:pt x="213334" y="679640"/>
                  </a:lnTo>
                  <a:lnTo>
                    <a:pt x="216103" y="680186"/>
                  </a:lnTo>
                  <a:lnTo>
                    <a:pt x="247688" y="707415"/>
                  </a:lnTo>
                  <a:lnTo>
                    <a:pt x="250266" y="720191"/>
                  </a:lnTo>
                  <a:lnTo>
                    <a:pt x="250266" y="727075"/>
                  </a:lnTo>
                  <a:lnTo>
                    <a:pt x="340106" y="727290"/>
                  </a:lnTo>
                  <a:lnTo>
                    <a:pt x="347408" y="722122"/>
                  </a:lnTo>
                  <a:close/>
                </a:path>
              </a:pathLst>
            </a:custGeom>
            <a:solidFill>
              <a:srgbClr val="FFFFFF"/>
            </a:solidFill>
          </p:spPr>
          <p:txBody>
            <a:bodyPr wrap="square" lIns="0" tIns="0" rIns="0" bIns="0" rtlCol="0"/>
            <a:lstStyle/>
            <a:p>
              <a:endParaRPr/>
            </a:p>
          </p:txBody>
        </p:sp>
        <p:pic>
          <p:nvPicPr>
            <p:cNvPr id="23" name="object 23"/>
            <p:cNvPicPr/>
            <p:nvPr/>
          </p:nvPicPr>
          <p:blipFill>
            <a:blip r:embed="rId8" cstate="print"/>
            <a:stretch>
              <a:fillRect/>
            </a:stretch>
          </p:blipFill>
          <p:spPr>
            <a:xfrm>
              <a:off x="8122922" y="4990627"/>
              <a:ext cx="117881" cy="82829"/>
            </a:xfrm>
            <a:prstGeom prst="rect">
              <a:avLst/>
            </a:prstGeom>
          </p:spPr>
        </p:pic>
        <p:sp>
          <p:nvSpPr>
            <p:cNvPr id="24" name="object 24"/>
            <p:cNvSpPr/>
            <p:nvPr/>
          </p:nvSpPr>
          <p:spPr>
            <a:xfrm>
              <a:off x="8049463" y="4739411"/>
              <a:ext cx="265430" cy="204470"/>
            </a:xfrm>
            <a:custGeom>
              <a:avLst/>
              <a:gdLst/>
              <a:ahLst/>
              <a:cxnLst/>
              <a:rect l="l" t="t" r="r" b="b"/>
              <a:pathLst>
                <a:path w="265429" h="204470">
                  <a:moveTo>
                    <a:pt x="52730" y="98844"/>
                  </a:moveTo>
                  <a:lnTo>
                    <a:pt x="50749" y="95313"/>
                  </a:lnTo>
                  <a:lnTo>
                    <a:pt x="44932" y="94869"/>
                  </a:lnTo>
                  <a:lnTo>
                    <a:pt x="43002" y="94996"/>
                  </a:lnTo>
                  <a:lnTo>
                    <a:pt x="41084" y="94996"/>
                  </a:lnTo>
                  <a:lnTo>
                    <a:pt x="37465" y="94932"/>
                  </a:lnTo>
                  <a:lnTo>
                    <a:pt x="31229" y="95199"/>
                  </a:lnTo>
                  <a:lnTo>
                    <a:pt x="29159" y="98945"/>
                  </a:lnTo>
                  <a:lnTo>
                    <a:pt x="32715" y="105054"/>
                  </a:lnTo>
                  <a:lnTo>
                    <a:pt x="34328" y="107099"/>
                  </a:lnTo>
                  <a:lnTo>
                    <a:pt x="36233" y="110324"/>
                  </a:lnTo>
                  <a:lnTo>
                    <a:pt x="36804" y="111607"/>
                  </a:lnTo>
                  <a:lnTo>
                    <a:pt x="36334" y="116954"/>
                  </a:lnTo>
                  <a:lnTo>
                    <a:pt x="36131" y="121297"/>
                  </a:lnTo>
                  <a:lnTo>
                    <a:pt x="32880" y="133743"/>
                  </a:lnTo>
                  <a:lnTo>
                    <a:pt x="36664" y="140716"/>
                  </a:lnTo>
                  <a:lnTo>
                    <a:pt x="39751" y="148361"/>
                  </a:lnTo>
                  <a:lnTo>
                    <a:pt x="42100" y="148526"/>
                  </a:lnTo>
                  <a:lnTo>
                    <a:pt x="44348" y="142646"/>
                  </a:lnTo>
                  <a:lnTo>
                    <a:pt x="48056" y="137350"/>
                  </a:lnTo>
                  <a:lnTo>
                    <a:pt x="47256" y="126441"/>
                  </a:lnTo>
                  <a:lnTo>
                    <a:pt x="46482" y="121983"/>
                  </a:lnTo>
                  <a:lnTo>
                    <a:pt x="45275" y="113690"/>
                  </a:lnTo>
                  <a:lnTo>
                    <a:pt x="45199" y="110007"/>
                  </a:lnTo>
                  <a:lnTo>
                    <a:pt x="49149" y="105448"/>
                  </a:lnTo>
                  <a:lnTo>
                    <a:pt x="50114" y="103873"/>
                  </a:lnTo>
                  <a:lnTo>
                    <a:pt x="52730" y="98844"/>
                  </a:lnTo>
                  <a:close/>
                </a:path>
                <a:path w="265429" h="204470">
                  <a:moveTo>
                    <a:pt x="82118" y="40881"/>
                  </a:moveTo>
                  <a:lnTo>
                    <a:pt x="78651" y="24282"/>
                  </a:lnTo>
                  <a:lnTo>
                    <a:pt x="69418" y="11277"/>
                  </a:lnTo>
                  <a:lnTo>
                    <a:pt x="56083" y="2857"/>
                  </a:lnTo>
                  <a:lnTo>
                    <a:pt x="40347" y="12"/>
                  </a:lnTo>
                  <a:lnTo>
                    <a:pt x="24612" y="3454"/>
                  </a:lnTo>
                  <a:lnTo>
                    <a:pt x="11760" y="12331"/>
                  </a:lnTo>
                  <a:lnTo>
                    <a:pt x="3098" y="25361"/>
                  </a:lnTo>
                  <a:lnTo>
                    <a:pt x="0" y="41236"/>
                  </a:lnTo>
                  <a:lnTo>
                    <a:pt x="3352" y="57416"/>
                  </a:lnTo>
                  <a:lnTo>
                    <a:pt x="12560" y="70650"/>
                  </a:lnTo>
                  <a:lnTo>
                    <a:pt x="26162" y="79387"/>
                  </a:lnTo>
                  <a:lnTo>
                    <a:pt x="42722" y="82092"/>
                  </a:lnTo>
                  <a:lnTo>
                    <a:pt x="57823" y="78574"/>
                  </a:lnTo>
                  <a:lnTo>
                    <a:pt x="70370" y="70002"/>
                  </a:lnTo>
                  <a:lnTo>
                    <a:pt x="78943" y="57175"/>
                  </a:lnTo>
                  <a:lnTo>
                    <a:pt x="82118" y="40881"/>
                  </a:lnTo>
                  <a:close/>
                </a:path>
                <a:path w="265429" h="204470">
                  <a:moveTo>
                    <a:pt x="157162" y="179044"/>
                  </a:moveTo>
                  <a:lnTo>
                    <a:pt x="155194" y="169176"/>
                  </a:lnTo>
                  <a:lnTo>
                    <a:pt x="149974" y="161366"/>
                  </a:lnTo>
                  <a:lnTo>
                    <a:pt x="142163" y="156235"/>
                  </a:lnTo>
                  <a:lnTo>
                    <a:pt x="132461" y="154406"/>
                  </a:lnTo>
                  <a:lnTo>
                    <a:pt x="122351" y="156413"/>
                  </a:lnTo>
                  <a:lnTo>
                    <a:pt x="114515" y="161798"/>
                  </a:lnTo>
                  <a:lnTo>
                    <a:pt x="109461" y="169735"/>
                  </a:lnTo>
                  <a:lnTo>
                    <a:pt x="107721" y="179362"/>
                  </a:lnTo>
                  <a:lnTo>
                    <a:pt x="109766" y="189090"/>
                  </a:lnTo>
                  <a:lnTo>
                    <a:pt x="115189" y="196951"/>
                  </a:lnTo>
                  <a:lnTo>
                    <a:pt x="123088" y="202145"/>
                  </a:lnTo>
                  <a:lnTo>
                    <a:pt x="132600" y="203936"/>
                  </a:lnTo>
                  <a:lnTo>
                    <a:pt x="142595" y="201701"/>
                  </a:lnTo>
                  <a:lnTo>
                    <a:pt x="150380" y="196342"/>
                  </a:lnTo>
                  <a:lnTo>
                    <a:pt x="155422" y="188544"/>
                  </a:lnTo>
                  <a:lnTo>
                    <a:pt x="157162" y="179044"/>
                  </a:lnTo>
                  <a:close/>
                </a:path>
                <a:path w="265429" h="204470">
                  <a:moveTo>
                    <a:pt x="235534" y="98806"/>
                  </a:moveTo>
                  <a:lnTo>
                    <a:pt x="233527" y="95275"/>
                  </a:lnTo>
                  <a:lnTo>
                    <a:pt x="227672" y="94881"/>
                  </a:lnTo>
                  <a:lnTo>
                    <a:pt x="224053" y="95008"/>
                  </a:lnTo>
                  <a:lnTo>
                    <a:pt x="220218" y="94932"/>
                  </a:lnTo>
                  <a:lnTo>
                    <a:pt x="214210" y="95224"/>
                  </a:lnTo>
                  <a:lnTo>
                    <a:pt x="212090" y="98717"/>
                  </a:lnTo>
                  <a:lnTo>
                    <a:pt x="215252" y="104698"/>
                  </a:lnTo>
                  <a:lnTo>
                    <a:pt x="216966" y="106819"/>
                  </a:lnTo>
                  <a:lnTo>
                    <a:pt x="219595" y="111112"/>
                  </a:lnTo>
                  <a:lnTo>
                    <a:pt x="219240" y="115874"/>
                  </a:lnTo>
                  <a:lnTo>
                    <a:pt x="219087" y="119773"/>
                  </a:lnTo>
                  <a:lnTo>
                    <a:pt x="218147" y="123431"/>
                  </a:lnTo>
                  <a:lnTo>
                    <a:pt x="217335" y="129844"/>
                  </a:lnTo>
                  <a:lnTo>
                    <a:pt x="218020" y="135966"/>
                  </a:lnTo>
                  <a:lnTo>
                    <a:pt x="219786" y="141897"/>
                  </a:lnTo>
                  <a:lnTo>
                    <a:pt x="222885" y="149313"/>
                  </a:lnTo>
                  <a:lnTo>
                    <a:pt x="224434" y="150253"/>
                  </a:lnTo>
                  <a:lnTo>
                    <a:pt x="228104" y="140982"/>
                  </a:lnTo>
                  <a:lnTo>
                    <a:pt x="231838" y="134175"/>
                  </a:lnTo>
                  <a:lnTo>
                    <a:pt x="229971" y="125907"/>
                  </a:lnTo>
                  <a:lnTo>
                    <a:pt x="228790" y="119862"/>
                  </a:lnTo>
                  <a:lnTo>
                    <a:pt x="228460" y="113868"/>
                  </a:lnTo>
                  <a:lnTo>
                    <a:pt x="229793" y="108102"/>
                  </a:lnTo>
                  <a:lnTo>
                    <a:pt x="233553" y="102717"/>
                  </a:lnTo>
                  <a:lnTo>
                    <a:pt x="235534" y="98806"/>
                  </a:lnTo>
                  <a:close/>
                </a:path>
                <a:path w="265429" h="204470">
                  <a:moveTo>
                    <a:pt x="264896" y="41211"/>
                  </a:moveTo>
                  <a:lnTo>
                    <a:pt x="261797" y="25387"/>
                  </a:lnTo>
                  <a:lnTo>
                    <a:pt x="253187" y="12369"/>
                  </a:lnTo>
                  <a:lnTo>
                    <a:pt x="240411" y="3479"/>
                  </a:lnTo>
                  <a:lnTo>
                    <a:pt x="224790" y="0"/>
                  </a:lnTo>
                  <a:lnTo>
                    <a:pt x="208978" y="2806"/>
                  </a:lnTo>
                  <a:lnTo>
                    <a:pt x="195605" y="11201"/>
                  </a:lnTo>
                  <a:lnTo>
                    <a:pt x="186334" y="24180"/>
                  </a:lnTo>
                  <a:lnTo>
                    <a:pt x="182803" y="40728"/>
                  </a:lnTo>
                  <a:lnTo>
                    <a:pt x="185864" y="56908"/>
                  </a:lnTo>
                  <a:lnTo>
                    <a:pt x="194348" y="69811"/>
                  </a:lnTo>
                  <a:lnTo>
                    <a:pt x="206895" y="78511"/>
                  </a:lnTo>
                  <a:lnTo>
                    <a:pt x="222110" y="82080"/>
                  </a:lnTo>
                  <a:lnTo>
                    <a:pt x="239026" y="79286"/>
                  </a:lnTo>
                  <a:lnTo>
                    <a:pt x="252628" y="70421"/>
                  </a:lnTo>
                  <a:lnTo>
                    <a:pt x="261670" y="57175"/>
                  </a:lnTo>
                  <a:lnTo>
                    <a:pt x="264896" y="41211"/>
                  </a:lnTo>
                  <a:close/>
                </a:path>
              </a:pathLst>
            </a:custGeom>
            <a:solidFill>
              <a:srgbClr val="FFFFFF"/>
            </a:solidFill>
          </p:spPr>
          <p:txBody>
            <a:bodyPr wrap="square" lIns="0" tIns="0" rIns="0" bIns="0" rtlCol="0"/>
            <a:lstStyle/>
            <a:p>
              <a:endParaRPr/>
            </a:p>
          </p:txBody>
        </p:sp>
        <p:sp>
          <p:nvSpPr>
            <p:cNvPr id="25" name="object 25"/>
            <p:cNvSpPr/>
            <p:nvPr/>
          </p:nvSpPr>
          <p:spPr>
            <a:xfrm>
              <a:off x="0" y="6542948"/>
              <a:ext cx="3550285" cy="1017269"/>
            </a:xfrm>
            <a:custGeom>
              <a:avLst/>
              <a:gdLst/>
              <a:ahLst/>
              <a:cxnLst/>
              <a:rect l="l" t="t" r="r" b="b"/>
              <a:pathLst>
                <a:path w="3550285" h="1017270">
                  <a:moveTo>
                    <a:pt x="3549971" y="0"/>
                  </a:moveTo>
                  <a:lnTo>
                    <a:pt x="0" y="0"/>
                  </a:lnTo>
                  <a:lnTo>
                    <a:pt x="0" y="1017003"/>
                  </a:lnTo>
                  <a:lnTo>
                    <a:pt x="3549971" y="1017003"/>
                  </a:lnTo>
                  <a:lnTo>
                    <a:pt x="3549971" y="0"/>
                  </a:lnTo>
                  <a:close/>
                </a:path>
              </a:pathLst>
            </a:custGeom>
            <a:solidFill>
              <a:srgbClr val="005444"/>
            </a:solidFill>
          </p:spPr>
          <p:txBody>
            <a:bodyPr wrap="square" lIns="0" tIns="0" rIns="0" bIns="0" rtlCol="0"/>
            <a:lstStyle/>
            <a:p>
              <a:endParaRPr/>
            </a:p>
          </p:txBody>
        </p:sp>
      </p:grpSp>
      <p:sp>
        <p:nvSpPr>
          <p:cNvPr id="26" name="object 26"/>
          <p:cNvSpPr txBox="1"/>
          <p:nvPr/>
        </p:nvSpPr>
        <p:spPr>
          <a:xfrm>
            <a:off x="7110436" y="1059660"/>
            <a:ext cx="3561715" cy="433070"/>
          </a:xfrm>
          <a:prstGeom prst="rect">
            <a:avLst/>
          </a:prstGeom>
          <a:solidFill>
            <a:srgbClr val="EE342F"/>
          </a:solidFill>
        </p:spPr>
        <p:txBody>
          <a:bodyPr vert="horz" wrap="square" lIns="0" tIns="0" rIns="0" bIns="0" rtlCol="0">
            <a:spAutoFit/>
          </a:bodyPr>
          <a:lstStyle/>
          <a:p>
            <a:pPr marL="594360">
              <a:lnSpc>
                <a:spcPts val="3410"/>
              </a:lnSpc>
            </a:pPr>
            <a:r>
              <a:rPr sz="3000" b="1" spc="70" dirty="0">
                <a:solidFill>
                  <a:srgbClr val="FFFFFF"/>
                </a:solidFill>
                <a:latin typeface="Tahoma"/>
                <a:cs typeface="Tahoma"/>
              </a:rPr>
              <a:t>UNUTMANG!</a:t>
            </a:r>
            <a:endParaRPr sz="3000" dirty="0">
              <a:latin typeface="Tahoma"/>
              <a:cs typeface="Tahoma"/>
            </a:endParaRPr>
          </a:p>
        </p:txBody>
      </p:sp>
      <p:sp>
        <p:nvSpPr>
          <p:cNvPr id="27" name="object 27"/>
          <p:cNvSpPr txBox="1"/>
          <p:nvPr/>
        </p:nvSpPr>
        <p:spPr>
          <a:xfrm>
            <a:off x="341219" y="5224078"/>
            <a:ext cx="3024488" cy="1126210"/>
          </a:xfrm>
          <a:prstGeom prst="rect">
            <a:avLst/>
          </a:prstGeom>
        </p:spPr>
        <p:txBody>
          <a:bodyPr vert="horz" wrap="square" lIns="0" tIns="25400" rIns="0" bIns="0" rtlCol="0">
            <a:spAutoFit/>
          </a:bodyPr>
          <a:lstStyle/>
          <a:p>
            <a:pPr marL="12700" marR="5080" indent="-635" algn="ctr">
              <a:lnSpc>
                <a:spcPts val="1700"/>
              </a:lnSpc>
              <a:spcBef>
                <a:spcPts val="200"/>
              </a:spcBef>
            </a:pPr>
            <a:r>
              <a:rPr sz="900" i="1" dirty="0">
                <a:solidFill>
                  <a:srgbClr val="FFFFFF"/>
                </a:solidFill>
                <a:latin typeface="Verdana"/>
                <a:cs typeface="Verdana"/>
              </a:rPr>
              <a:t>MASLAHAT</a:t>
            </a:r>
            <a:r>
              <a:rPr sz="900" i="1" spc="-15" dirty="0">
                <a:solidFill>
                  <a:srgbClr val="FFFFFF"/>
                </a:solidFill>
                <a:latin typeface="Verdana"/>
                <a:cs typeface="Verdana"/>
              </a:rPr>
              <a:t> </a:t>
            </a:r>
            <a:r>
              <a:rPr sz="900" i="1" dirty="0">
                <a:solidFill>
                  <a:srgbClr val="FFFFFF"/>
                </a:solidFill>
                <a:latin typeface="Verdana"/>
                <a:cs typeface="Verdana"/>
              </a:rPr>
              <a:t>SO‘RASH</a:t>
            </a:r>
            <a:r>
              <a:rPr sz="900" i="1" spc="-10" dirty="0">
                <a:solidFill>
                  <a:srgbClr val="FFFFFF"/>
                </a:solidFill>
                <a:latin typeface="Verdana"/>
                <a:cs typeface="Verdana"/>
              </a:rPr>
              <a:t> YOKI</a:t>
            </a:r>
            <a:r>
              <a:rPr sz="900" i="1" spc="-15" dirty="0">
                <a:solidFill>
                  <a:srgbClr val="FFFFFF"/>
                </a:solidFill>
                <a:latin typeface="Verdana"/>
                <a:cs typeface="Verdana"/>
              </a:rPr>
              <a:t> </a:t>
            </a:r>
            <a:r>
              <a:rPr sz="900" i="1" spc="-30" dirty="0">
                <a:solidFill>
                  <a:srgbClr val="FFFFFF"/>
                </a:solidFill>
                <a:latin typeface="Verdana"/>
                <a:cs typeface="Verdana"/>
              </a:rPr>
              <a:t>TEGISHLI</a:t>
            </a:r>
            <a:r>
              <a:rPr sz="900" i="1" spc="-10" dirty="0">
                <a:solidFill>
                  <a:srgbClr val="FFFFFF"/>
                </a:solidFill>
                <a:latin typeface="Verdana"/>
                <a:cs typeface="Verdana"/>
              </a:rPr>
              <a:t> CHORALAR </a:t>
            </a:r>
            <a:r>
              <a:rPr sz="900" i="1" spc="-30" dirty="0">
                <a:solidFill>
                  <a:srgbClr val="FFFFFF"/>
                </a:solidFill>
                <a:latin typeface="Verdana"/>
                <a:cs typeface="Verdana"/>
              </a:rPr>
              <a:t>KO‘RILISHI</a:t>
            </a:r>
            <a:r>
              <a:rPr sz="900" i="1" spc="65" dirty="0">
                <a:solidFill>
                  <a:srgbClr val="FFFFFF"/>
                </a:solidFill>
                <a:latin typeface="Verdana"/>
                <a:cs typeface="Verdana"/>
              </a:rPr>
              <a:t> </a:t>
            </a:r>
            <a:r>
              <a:rPr sz="900" i="1" dirty="0">
                <a:solidFill>
                  <a:srgbClr val="FFFFFF"/>
                </a:solidFill>
                <a:latin typeface="Verdana"/>
                <a:cs typeface="Verdana"/>
              </a:rPr>
              <a:t>UCHUN</a:t>
            </a:r>
            <a:r>
              <a:rPr sz="900" i="1" spc="65" dirty="0">
                <a:solidFill>
                  <a:srgbClr val="FFFFFF"/>
                </a:solidFill>
                <a:latin typeface="Verdana"/>
                <a:cs typeface="Verdana"/>
              </a:rPr>
              <a:t> </a:t>
            </a:r>
            <a:r>
              <a:rPr sz="900" i="1" dirty="0">
                <a:solidFill>
                  <a:srgbClr val="FFFFFF"/>
                </a:solidFill>
                <a:latin typeface="Verdana"/>
                <a:cs typeface="Verdana"/>
              </a:rPr>
              <a:t>DARHOL</a:t>
            </a:r>
            <a:r>
              <a:rPr sz="900" i="1" spc="65" dirty="0">
                <a:solidFill>
                  <a:srgbClr val="FFFFFF"/>
                </a:solidFill>
                <a:latin typeface="Verdana"/>
                <a:cs typeface="Verdana"/>
              </a:rPr>
              <a:t> </a:t>
            </a:r>
            <a:r>
              <a:rPr sz="900" i="1" dirty="0">
                <a:solidFill>
                  <a:srgbClr val="FFFFFF"/>
                </a:solidFill>
                <a:latin typeface="Verdana"/>
                <a:cs typeface="Verdana"/>
              </a:rPr>
              <a:t>QISHLOQ</a:t>
            </a:r>
            <a:r>
              <a:rPr sz="900" i="1" spc="65" dirty="0">
                <a:solidFill>
                  <a:srgbClr val="FFFFFF"/>
                </a:solidFill>
                <a:latin typeface="Verdana"/>
                <a:cs typeface="Verdana"/>
              </a:rPr>
              <a:t> </a:t>
            </a:r>
            <a:r>
              <a:rPr sz="900" i="1" spc="-10" dirty="0">
                <a:solidFill>
                  <a:srgbClr val="FFFFFF"/>
                </a:solidFill>
                <a:latin typeface="Verdana"/>
                <a:cs typeface="Verdana"/>
              </a:rPr>
              <a:t>XO‘JALIGI </a:t>
            </a:r>
            <a:r>
              <a:rPr sz="900" i="1" spc="-25" dirty="0">
                <a:solidFill>
                  <a:srgbClr val="FFFFFF"/>
                </a:solidFill>
                <a:latin typeface="Verdana"/>
                <a:cs typeface="Verdana"/>
              </a:rPr>
              <a:t>VAZIRLIGINING</a:t>
            </a:r>
            <a:r>
              <a:rPr sz="900" i="1" spc="20" dirty="0">
                <a:solidFill>
                  <a:srgbClr val="FFFFFF"/>
                </a:solidFill>
                <a:latin typeface="Verdana"/>
                <a:cs typeface="Verdana"/>
              </a:rPr>
              <a:t> </a:t>
            </a:r>
            <a:r>
              <a:rPr sz="900" i="1" dirty="0">
                <a:solidFill>
                  <a:srgbClr val="FFFFFF"/>
                </a:solidFill>
                <a:latin typeface="Verdana"/>
                <a:cs typeface="Verdana"/>
              </a:rPr>
              <a:t>KORRUPSIYAGA</a:t>
            </a:r>
            <a:r>
              <a:rPr sz="900" i="1" spc="20" dirty="0">
                <a:solidFill>
                  <a:srgbClr val="FFFFFF"/>
                </a:solidFill>
                <a:latin typeface="Verdana"/>
                <a:cs typeface="Verdana"/>
              </a:rPr>
              <a:t> </a:t>
            </a:r>
            <a:r>
              <a:rPr sz="900" i="1" dirty="0">
                <a:solidFill>
                  <a:srgbClr val="FFFFFF"/>
                </a:solidFill>
                <a:latin typeface="Verdana"/>
                <a:cs typeface="Verdana"/>
              </a:rPr>
              <a:t>QARSHI</a:t>
            </a:r>
            <a:r>
              <a:rPr sz="900" i="1" spc="20" dirty="0">
                <a:solidFill>
                  <a:srgbClr val="FFFFFF"/>
                </a:solidFill>
                <a:latin typeface="Verdana"/>
                <a:cs typeface="Verdana"/>
              </a:rPr>
              <a:t> </a:t>
            </a:r>
            <a:r>
              <a:rPr sz="900" i="1" spc="-10" dirty="0">
                <a:solidFill>
                  <a:schemeClr val="bg1"/>
                </a:solidFill>
                <a:latin typeface="Verdana"/>
                <a:cs typeface="Verdana"/>
              </a:rPr>
              <a:t>KURASH</a:t>
            </a:r>
            <a:r>
              <a:rPr lang="en-US" sz="900" i="1" spc="-10" dirty="0">
                <a:solidFill>
                  <a:schemeClr val="bg1"/>
                </a:solidFill>
                <a:latin typeface="Verdana"/>
                <a:cs typeface="Verdana"/>
              </a:rPr>
              <a:t>ISH</a:t>
            </a:r>
            <a:r>
              <a:rPr sz="900" i="1" spc="-10" dirty="0">
                <a:solidFill>
                  <a:schemeClr val="bg1"/>
                </a:solidFill>
                <a:latin typeface="Verdana"/>
                <a:cs typeface="Verdana"/>
              </a:rPr>
              <a:t> </a:t>
            </a:r>
            <a:r>
              <a:rPr sz="900" i="1" spc="-10" dirty="0">
                <a:solidFill>
                  <a:srgbClr val="FFFFFF"/>
                </a:solidFill>
                <a:latin typeface="Verdana"/>
                <a:cs typeface="Verdana"/>
              </a:rPr>
              <a:t>BO‘LIMI</a:t>
            </a:r>
            <a:r>
              <a:rPr sz="900" i="1" spc="10" dirty="0">
                <a:solidFill>
                  <a:srgbClr val="FFFFFF"/>
                </a:solidFill>
                <a:latin typeface="Verdana"/>
                <a:cs typeface="Verdana"/>
              </a:rPr>
              <a:t> </a:t>
            </a:r>
            <a:r>
              <a:rPr sz="900" i="1" dirty="0">
                <a:solidFill>
                  <a:srgbClr val="FFFFFF"/>
                </a:solidFill>
                <a:latin typeface="Verdana"/>
                <a:cs typeface="Verdana"/>
              </a:rPr>
              <a:t>XODIMLARIGA</a:t>
            </a:r>
            <a:r>
              <a:rPr sz="900" i="1" spc="15" dirty="0">
                <a:solidFill>
                  <a:srgbClr val="FFFFFF"/>
                </a:solidFill>
                <a:latin typeface="Verdana"/>
                <a:cs typeface="Verdana"/>
              </a:rPr>
              <a:t> </a:t>
            </a:r>
            <a:r>
              <a:rPr sz="1600" i="1" spc="-135" dirty="0">
                <a:solidFill>
                  <a:srgbClr val="FFFFFF"/>
                </a:solidFill>
                <a:latin typeface="Verdana"/>
                <a:cs typeface="Verdana"/>
              </a:rPr>
              <a:t>1243</a:t>
            </a:r>
            <a:r>
              <a:rPr sz="900" i="1" spc="-135" dirty="0">
                <a:solidFill>
                  <a:srgbClr val="FFFFFF"/>
                </a:solidFill>
                <a:latin typeface="Verdana"/>
                <a:cs typeface="Verdana"/>
              </a:rPr>
              <a:t>-</a:t>
            </a:r>
            <a:r>
              <a:rPr sz="900" i="1" spc="-10" dirty="0">
                <a:solidFill>
                  <a:srgbClr val="FFFFFF"/>
                </a:solidFill>
                <a:latin typeface="Verdana"/>
                <a:cs typeface="Verdana"/>
              </a:rPr>
              <a:t>“ISHONCH” </a:t>
            </a:r>
            <a:r>
              <a:rPr sz="900" i="1" dirty="0">
                <a:solidFill>
                  <a:srgbClr val="FFFFFF"/>
                </a:solidFill>
                <a:latin typeface="Verdana"/>
                <a:cs typeface="Verdana"/>
              </a:rPr>
              <a:t>TELEFONI</a:t>
            </a:r>
            <a:r>
              <a:rPr sz="900" i="1" spc="5" dirty="0">
                <a:solidFill>
                  <a:srgbClr val="FFFFFF"/>
                </a:solidFill>
                <a:latin typeface="Verdana"/>
                <a:cs typeface="Verdana"/>
              </a:rPr>
              <a:t> </a:t>
            </a:r>
            <a:r>
              <a:rPr sz="900" i="1" dirty="0">
                <a:solidFill>
                  <a:srgbClr val="FFFFFF"/>
                </a:solidFill>
                <a:latin typeface="Verdana"/>
                <a:cs typeface="Verdana"/>
              </a:rPr>
              <a:t>ORQALI</a:t>
            </a:r>
            <a:r>
              <a:rPr sz="900" i="1" spc="5" dirty="0">
                <a:solidFill>
                  <a:srgbClr val="FFFFFF"/>
                </a:solidFill>
                <a:latin typeface="Verdana"/>
                <a:cs typeface="Verdana"/>
              </a:rPr>
              <a:t> </a:t>
            </a:r>
            <a:r>
              <a:rPr sz="900" i="1" spc="-10" dirty="0">
                <a:solidFill>
                  <a:srgbClr val="FFFFFF"/>
                </a:solidFill>
                <a:latin typeface="Verdana"/>
                <a:cs typeface="Verdana"/>
              </a:rPr>
              <a:t>BOG‘LANING.</a:t>
            </a:r>
            <a:endParaRPr sz="900" dirty="0">
              <a:latin typeface="Verdana"/>
              <a:cs typeface="Verdana"/>
            </a:endParaRPr>
          </a:p>
        </p:txBody>
      </p:sp>
      <p:sp>
        <p:nvSpPr>
          <p:cNvPr id="28" name="object 28"/>
          <p:cNvSpPr txBox="1"/>
          <p:nvPr/>
        </p:nvSpPr>
        <p:spPr>
          <a:xfrm>
            <a:off x="166950" y="6542948"/>
            <a:ext cx="3388908" cy="947054"/>
          </a:xfrm>
          <a:prstGeom prst="rect">
            <a:avLst/>
          </a:prstGeom>
        </p:spPr>
        <p:txBody>
          <a:bodyPr vert="horz" wrap="square" lIns="0" tIns="41275" rIns="0" bIns="0" rtlCol="0">
            <a:spAutoFit/>
          </a:bodyPr>
          <a:lstStyle/>
          <a:p>
            <a:pPr algn="ctr">
              <a:lnSpc>
                <a:spcPct val="100000"/>
              </a:lnSpc>
              <a:spcBef>
                <a:spcPts val="325"/>
              </a:spcBef>
              <a:tabLst>
                <a:tab pos="1370965" algn="l"/>
              </a:tabLst>
            </a:pPr>
            <a:r>
              <a:rPr sz="800" dirty="0">
                <a:solidFill>
                  <a:srgbClr val="FFFFFF"/>
                </a:solidFill>
                <a:latin typeface="Verdana"/>
                <a:cs typeface="Verdana"/>
              </a:rPr>
              <a:t>ISHONCH</a:t>
            </a:r>
            <a:r>
              <a:rPr sz="800" spc="-35" dirty="0">
                <a:solidFill>
                  <a:srgbClr val="FFFFFF"/>
                </a:solidFill>
                <a:latin typeface="Verdana"/>
                <a:cs typeface="Verdana"/>
              </a:rPr>
              <a:t> </a:t>
            </a:r>
            <a:r>
              <a:rPr sz="800" spc="-10" dirty="0">
                <a:solidFill>
                  <a:srgbClr val="FFFFFF"/>
                </a:solidFill>
                <a:latin typeface="Verdana"/>
                <a:cs typeface="Verdana"/>
              </a:rPr>
              <a:t>TELEFONI:</a:t>
            </a:r>
            <a:r>
              <a:rPr sz="800" dirty="0">
                <a:solidFill>
                  <a:srgbClr val="FFFFFF"/>
                </a:solidFill>
                <a:latin typeface="Verdana"/>
                <a:cs typeface="Verdana"/>
              </a:rPr>
              <a:t>	</a:t>
            </a:r>
            <a:r>
              <a:rPr sz="1300" b="1" spc="-20" dirty="0">
                <a:solidFill>
                  <a:srgbClr val="FFC428"/>
                </a:solidFill>
                <a:latin typeface="Tahoma"/>
                <a:cs typeface="Tahoma"/>
              </a:rPr>
              <a:t>1243</a:t>
            </a:r>
            <a:endParaRPr sz="1300" dirty="0">
              <a:latin typeface="Tahoma"/>
              <a:cs typeface="Tahoma"/>
            </a:endParaRPr>
          </a:p>
          <a:p>
            <a:pPr algn="ctr">
              <a:lnSpc>
                <a:spcPct val="100000"/>
              </a:lnSpc>
              <a:spcBef>
                <a:spcPts val="140"/>
              </a:spcBef>
            </a:pPr>
            <a:r>
              <a:rPr sz="800" dirty="0">
                <a:solidFill>
                  <a:srgbClr val="FFFFFF"/>
                </a:solidFill>
                <a:latin typeface="Verdana"/>
                <a:cs typeface="Verdana"/>
              </a:rPr>
              <a:t>TELEGRAM</a:t>
            </a:r>
            <a:r>
              <a:rPr sz="800" spc="40" dirty="0">
                <a:solidFill>
                  <a:srgbClr val="FFFFFF"/>
                </a:solidFill>
                <a:latin typeface="Verdana"/>
                <a:cs typeface="Verdana"/>
              </a:rPr>
              <a:t> </a:t>
            </a:r>
            <a:r>
              <a:rPr sz="800" spc="-40" dirty="0">
                <a:solidFill>
                  <a:srgbClr val="FFFFFF"/>
                </a:solidFill>
                <a:latin typeface="Verdana"/>
                <a:cs typeface="Verdana"/>
              </a:rPr>
              <a:t>BOT:</a:t>
            </a:r>
            <a:r>
              <a:rPr sz="800" spc="45" dirty="0">
                <a:solidFill>
                  <a:srgbClr val="FFFFFF"/>
                </a:solidFill>
                <a:latin typeface="Verdana"/>
                <a:cs typeface="Verdana"/>
              </a:rPr>
              <a:t> </a:t>
            </a:r>
            <a:r>
              <a:rPr lang="en-US" sz="800" spc="-40" dirty="0">
                <a:solidFill>
                  <a:srgbClr val="FFFFFF"/>
                </a:solidFill>
                <a:latin typeface="Verdana"/>
                <a:cs typeface="Verdana"/>
              </a:rPr>
              <a:t>:</a:t>
            </a:r>
            <a:r>
              <a:rPr lang="en-US" sz="800" dirty="0">
                <a:latin typeface="Verdana"/>
                <a:cs typeface="Verdana"/>
              </a:rPr>
              <a:t> </a:t>
            </a:r>
            <a:r>
              <a:rPr lang="en-US" sz="800" spc="-10" dirty="0">
                <a:solidFill>
                  <a:srgbClr val="FFC428"/>
                </a:solidFill>
                <a:latin typeface="Verdana"/>
                <a:cs typeface="Verdana"/>
              </a:rPr>
              <a:t>“</a:t>
            </a:r>
            <a:r>
              <a:rPr lang="en-US" sz="800" spc="-10" dirty="0" err="1">
                <a:solidFill>
                  <a:srgbClr val="FFC428"/>
                </a:solidFill>
                <a:latin typeface="Verdana"/>
                <a:cs typeface="Verdana"/>
              </a:rPr>
              <a:t>Qishloq</a:t>
            </a:r>
            <a:r>
              <a:rPr lang="en-US" sz="800" spc="-10" dirty="0">
                <a:solidFill>
                  <a:srgbClr val="FFC428"/>
                </a:solidFill>
                <a:latin typeface="Verdana"/>
                <a:cs typeface="Verdana"/>
              </a:rPr>
              <a:t> </a:t>
            </a:r>
            <a:r>
              <a:rPr lang="en-US" sz="800" spc="-10" dirty="0" err="1">
                <a:solidFill>
                  <a:srgbClr val="FFC428"/>
                </a:solidFill>
                <a:latin typeface="Verdana"/>
                <a:cs typeface="Verdana"/>
              </a:rPr>
              <a:t>xo‘jaligi</a:t>
            </a:r>
            <a:r>
              <a:rPr lang="en-US" sz="800" spc="-10" dirty="0">
                <a:solidFill>
                  <a:srgbClr val="FFC428"/>
                </a:solidFill>
                <a:latin typeface="Verdana"/>
                <a:cs typeface="Verdana"/>
              </a:rPr>
              <a:t> </a:t>
            </a:r>
            <a:r>
              <a:rPr lang="en-US" sz="800" spc="-10" dirty="0" err="1">
                <a:solidFill>
                  <a:srgbClr val="FFC428"/>
                </a:solidFill>
                <a:latin typeface="Verdana"/>
                <a:cs typeface="Verdana"/>
              </a:rPr>
              <a:t>vaziriga</a:t>
            </a:r>
            <a:r>
              <a:rPr lang="en-US" sz="800" spc="-10" dirty="0">
                <a:solidFill>
                  <a:srgbClr val="FFC428"/>
                </a:solidFill>
                <a:latin typeface="Verdana"/>
                <a:cs typeface="Verdana"/>
              </a:rPr>
              <a:t> </a:t>
            </a:r>
            <a:r>
              <a:rPr lang="en-US" sz="800" spc="-10" dirty="0" err="1">
                <a:solidFill>
                  <a:srgbClr val="FFC428"/>
                </a:solidFill>
                <a:latin typeface="Verdana"/>
                <a:cs typeface="Verdana"/>
              </a:rPr>
              <a:t>murojaat</a:t>
            </a:r>
            <a:r>
              <a:rPr lang="en-US" sz="800" spc="-10" dirty="0">
                <a:solidFill>
                  <a:srgbClr val="FFC428"/>
                </a:solidFill>
                <a:latin typeface="Verdana"/>
                <a:cs typeface="Verdana"/>
              </a:rPr>
              <a:t>“, </a:t>
            </a:r>
            <a:r>
              <a:rPr sz="800" spc="-10" dirty="0">
                <a:solidFill>
                  <a:srgbClr val="FFC428"/>
                </a:solidFill>
                <a:latin typeface="Verdana"/>
                <a:cs typeface="Verdana"/>
              </a:rPr>
              <a:t>@UZAGROANTICORRUPTIONBOT</a:t>
            </a:r>
            <a:endParaRPr sz="800" dirty="0">
              <a:latin typeface="Verdana"/>
              <a:cs typeface="Verdana"/>
            </a:endParaRPr>
          </a:p>
          <a:p>
            <a:pPr algn="ctr">
              <a:lnSpc>
                <a:spcPct val="100000"/>
              </a:lnSpc>
              <a:spcBef>
                <a:spcPts val="240"/>
              </a:spcBef>
            </a:pPr>
            <a:r>
              <a:rPr sz="800" dirty="0">
                <a:solidFill>
                  <a:srgbClr val="FFFFFF"/>
                </a:solidFill>
                <a:latin typeface="Verdana"/>
                <a:cs typeface="Verdana"/>
              </a:rPr>
              <a:t>RASMIY</a:t>
            </a:r>
            <a:r>
              <a:rPr sz="800" spc="-30" dirty="0">
                <a:solidFill>
                  <a:srgbClr val="FFFFFF"/>
                </a:solidFill>
                <a:latin typeface="Verdana"/>
                <a:cs typeface="Verdana"/>
              </a:rPr>
              <a:t> </a:t>
            </a:r>
            <a:r>
              <a:rPr sz="800" dirty="0">
                <a:solidFill>
                  <a:srgbClr val="FFFFFF"/>
                </a:solidFill>
                <a:latin typeface="Verdana"/>
                <a:cs typeface="Verdana"/>
              </a:rPr>
              <a:t>VEB</a:t>
            </a:r>
            <a:r>
              <a:rPr sz="800" spc="-30" dirty="0">
                <a:solidFill>
                  <a:srgbClr val="FFFFFF"/>
                </a:solidFill>
                <a:latin typeface="Verdana"/>
                <a:cs typeface="Verdana"/>
              </a:rPr>
              <a:t> </a:t>
            </a:r>
            <a:r>
              <a:rPr sz="800" spc="-50" dirty="0">
                <a:solidFill>
                  <a:srgbClr val="FFFFFF"/>
                </a:solidFill>
                <a:latin typeface="Verdana"/>
                <a:cs typeface="Verdana"/>
              </a:rPr>
              <a:t>SAXIFA:</a:t>
            </a:r>
            <a:r>
              <a:rPr sz="800" spc="-25" dirty="0">
                <a:solidFill>
                  <a:srgbClr val="FFFFFF"/>
                </a:solidFill>
                <a:latin typeface="Verdana"/>
                <a:cs typeface="Verdana"/>
              </a:rPr>
              <a:t> </a:t>
            </a:r>
            <a:r>
              <a:rPr lang="en-US" sz="800" spc="-50" dirty="0">
                <a:solidFill>
                  <a:srgbClr val="FFFFFF"/>
                </a:solidFill>
                <a:latin typeface="Verdana"/>
                <a:cs typeface="Verdana"/>
              </a:rPr>
              <a:t>:</a:t>
            </a:r>
            <a:r>
              <a:rPr lang="en-US" sz="800" spc="-25" dirty="0">
                <a:solidFill>
                  <a:srgbClr val="FFFFFF"/>
                </a:solidFill>
                <a:latin typeface="Verdana"/>
                <a:cs typeface="Verdana"/>
              </a:rPr>
              <a:t> </a:t>
            </a:r>
            <a:r>
              <a:rPr lang="en-US" sz="800" dirty="0">
                <a:solidFill>
                  <a:srgbClr val="FFFFFF"/>
                </a:solidFill>
                <a:latin typeface="Verdana"/>
                <a:cs typeface="Verdana"/>
                <a:hlinkClick r:id="rId9"/>
              </a:rPr>
              <a:t>https://gov.uz/ru/agro </a:t>
            </a:r>
            <a:endParaRPr lang="uz-Cyrl-UZ" sz="800" dirty="0">
              <a:solidFill>
                <a:srgbClr val="FFFFFF"/>
              </a:solidFill>
              <a:latin typeface="Verdana"/>
              <a:cs typeface="Verdana"/>
            </a:endParaRPr>
          </a:p>
          <a:p>
            <a:pPr algn="ctr">
              <a:lnSpc>
                <a:spcPct val="100000"/>
              </a:lnSpc>
              <a:spcBef>
                <a:spcPts val="240"/>
              </a:spcBef>
            </a:pPr>
            <a:r>
              <a:rPr sz="800" dirty="0">
                <a:solidFill>
                  <a:srgbClr val="FFFFFF"/>
                </a:solidFill>
                <a:latin typeface="Verdana"/>
                <a:cs typeface="Verdana"/>
              </a:rPr>
              <a:t>ELEKTRON</a:t>
            </a:r>
            <a:r>
              <a:rPr sz="800" spc="60" dirty="0">
                <a:solidFill>
                  <a:srgbClr val="FFFFFF"/>
                </a:solidFill>
                <a:latin typeface="Verdana"/>
                <a:cs typeface="Verdana"/>
              </a:rPr>
              <a:t> </a:t>
            </a:r>
            <a:r>
              <a:rPr sz="800" dirty="0">
                <a:solidFill>
                  <a:srgbClr val="FFFFFF"/>
                </a:solidFill>
                <a:latin typeface="Verdana"/>
                <a:cs typeface="Verdana"/>
              </a:rPr>
              <a:t>POCHTA</a:t>
            </a:r>
            <a:r>
              <a:rPr sz="800" spc="60" dirty="0">
                <a:solidFill>
                  <a:srgbClr val="FFFFFF"/>
                </a:solidFill>
                <a:latin typeface="Verdana"/>
                <a:cs typeface="Verdana"/>
              </a:rPr>
              <a:t> </a:t>
            </a:r>
            <a:r>
              <a:rPr sz="800" spc="-30" dirty="0">
                <a:solidFill>
                  <a:srgbClr val="FFFFFF"/>
                </a:solidFill>
                <a:latin typeface="Verdana"/>
                <a:cs typeface="Verdana"/>
              </a:rPr>
              <a:t>MANZILI:</a:t>
            </a:r>
            <a:r>
              <a:rPr sz="800" spc="60" dirty="0">
                <a:solidFill>
                  <a:srgbClr val="FFFFFF"/>
                </a:solidFill>
                <a:latin typeface="Verdana"/>
                <a:cs typeface="Verdana"/>
              </a:rPr>
              <a:t> </a:t>
            </a:r>
            <a:r>
              <a:rPr sz="800" spc="-10" dirty="0">
                <a:solidFill>
                  <a:srgbClr val="FFFFFF"/>
                </a:solidFill>
                <a:latin typeface="Verdana"/>
                <a:cs typeface="Verdana"/>
                <a:hlinkClick r:id="rId10"/>
              </a:rPr>
              <a:t>INFO@AGRO.UZ</a:t>
            </a:r>
            <a:endParaRPr lang="uz-Cyrl-UZ" sz="800" spc="-10" dirty="0">
              <a:solidFill>
                <a:srgbClr val="FFFFFF"/>
              </a:solidFill>
              <a:latin typeface="Verdana"/>
              <a:cs typeface="Verdana"/>
            </a:endParaRPr>
          </a:p>
          <a:p>
            <a:pPr algn="ctr">
              <a:lnSpc>
                <a:spcPct val="100000"/>
              </a:lnSpc>
              <a:spcBef>
                <a:spcPts val="240"/>
              </a:spcBef>
            </a:pPr>
            <a:r>
              <a:rPr lang="en-US" sz="800" spc="-10" dirty="0" err="1">
                <a:solidFill>
                  <a:srgbClr val="FFFFFF"/>
                </a:solidFill>
                <a:latin typeface="Verdana"/>
                <a:cs typeface="Verdana"/>
              </a:rPr>
              <a:t>Xizmat</a:t>
            </a:r>
            <a:r>
              <a:rPr lang="en-US" sz="800" spc="-10" dirty="0">
                <a:solidFill>
                  <a:srgbClr val="FFFFFF"/>
                </a:solidFill>
                <a:latin typeface="Verdana"/>
                <a:cs typeface="Verdana"/>
              </a:rPr>
              <a:t> </a:t>
            </a:r>
            <a:r>
              <a:rPr lang="en-US" sz="800" spc="-10" dirty="0" err="1">
                <a:solidFill>
                  <a:srgbClr val="FFFFFF"/>
                </a:solidFill>
                <a:latin typeface="Verdana"/>
                <a:cs typeface="Verdana"/>
              </a:rPr>
              <a:t>telefonlari</a:t>
            </a:r>
            <a:r>
              <a:rPr lang="uz-Cyrl-UZ" sz="800" spc="-10" dirty="0">
                <a:solidFill>
                  <a:srgbClr val="FFFFFF"/>
                </a:solidFill>
                <a:latin typeface="Verdana"/>
                <a:cs typeface="Verdana"/>
              </a:rPr>
              <a:t>: 71-206-70-57, 71-206-70-58</a:t>
            </a:r>
            <a:endParaRPr sz="800" dirty="0">
              <a:latin typeface="Verdana"/>
              <a:cs typeface="Verdana"/>
            </a:endParaRPr>
          </a:p>
        </p:txBody>
      </p:sp>
      <p:sp>
        <p:nvSpPr>
          <p:cNvPr id="273" name="object 273"/>
          <p:cNvSpPr txBox="1"/>
          <p:nvPr/>
        </p:nvSpPr>
        <p:spPr>
          <a:xfrm>
            <a:off x="3713082" y="5956768"/>
            <a:ext cx="3397710" cy="1447769"/>
          </a:xfrm>
          <a:prstGeom prst="rect">
            <a:avLst/>
          </a:prstGeom>
        </p:spPr>
        <p:txBody>
          <a:bodyPr vert="horz" wrap="square" lIns="0" tIns="12700" rIns="0" bIns="0" rtlCol="0">
            <a:spAutoFit/>
          </a:bodyPr>
          <a:lstStyle/>
          <a:p>
            <a:pPr marL="12700" marR="5080" algn="just">
              <a:lnSpc>
                <a:spcPct val="148200"/>
              </a:lnSpc>
              <a:spcBef>
                <a:spcPts val="100"/>
              </a:spcBef>
            </a:pPr>
            <a:r>
              <a:rPr lang="en-US" sz="900" i="1" dirty="0">
                <a:solidFill>
                  <a:srgbClr val="FFFFFF"/>
                </a:solidFill>
                <a:latin typeface="Verdana"/>
                <a:cs typeface="Verdana"/>
              </a:rPr>
              <a:t>MANFAATLAR </a:t>
            </a:r>
            <a:r>
              <a:rPr lang="en-US" sz="900" i="1" dirty="0">
                <a:solidFill>
                  <a:schemeClr val="bg1"/>
                </a:solidFill>
                <a:latin typeface="Verdana"/>
                <a:cs typeface="Verdana"/>
              </a:rPr>
              <a:t>TO’QNASHUVI </a:t>
            </a:r>
            <a:r>
              <a:rPr lang="en-US" sz="900" i="1" dirty="0">
                <a:solidFill>
                  <a:srgbClr val="FFFFFF"/>
                </a:solidFill>
                <a:latin typeface="Verdana"/>
                <a:cs typeface="Verdana"/>
              </a:rPr>
              <a:t>VA </a:t>
            </a:r>
            <a:r>
              <a:rPr sz="900" i="1" dirty="0">
                <a:solidFill>
                  <a:srgbClr val="FFFFFF"/>
                </a:solidFill>
                <a:latin typeface="Verdana"/>
                <a:cs typeface="Verdana"/>
              </a:rPr>
              <a:t>KORRUPSIYA</a:t>
            </a:r>
            <a:r>
              <a:rPr sz="900" i="1" spc="90" dirty="0">
                <a:solidFill>
                  <a:srgbClr val="FFFFFF"/>
                </a:solidFill>
                <a:latin typeface="Verdana"/>
                <a:cs typeface="Verdana"/>
              </a:rPr>
              <a:t> </a:t>
            </a:r>
            <a:r>
              <a:rPr sz="900" i="1" dirty="0">
                <a:solidFill>
                  <a:srgbClr val="FFFFFF"/>
                </a:solidFill>
                <a:latin typeface="Verdana"/>
                <a:cs typeface="Verdana"/>
              </a:rPr>
              <a:t>DUNYO</a:t>
            </a:r>
            <a:r>
              <a:rPr sz="900" i="1" spc="95" dirty="0">
                <a:solidFill>
                  <a:srgbClr val="FFFFFF"/>
                </a:solidFill>
                <a:latin typeface="Verdana"/>
                <a:cs typeface="Verdana"/>
              </a:rPr>
              <a:t> </a:t>
            </a:r>
            <a:r>
              <a:rPr sz="900" i="1" dirty="0">
                <a:solidFill>
                  <a:srgbClr val="FFFFFF"/>
                </a:solidFill>
                <a:latin typeface="Verdana"/>
                <a:cs typeface="Verdana"/>
              </a:rPr>
              <a:t>MIQYOSIDA</a:t>
            </a:r>
            <a:r>
              <a:rPr sz="900" i="1" spc="95" dirty="0">
                <a:solidFill>
                  <a:srgbClr val="FFFFFF"/>
                </a:solidFill>
                <a:latin typeface="Verdana"/>
                <a:cs typeface="Verdana"/>
              </a:rPr>
              <a:t> </a:t>
            </a:r>
            <a:r>
              <a:rPr sz="900" i="1" dirty="0">
                <a:solidFill>
                  <a:srgbClr val="FFFFFF"/>
                </a:solidFill>
                <a:latin typeface="Verdana"/>
                <a:cs typeface="Verdana"/>
              </a:rPr>
              <a:t>HAL</a:t>
            </a:r>
            <a:r>
              <a:rPr sz="900" i="1" spc="95" dirty="0">
                <a:solidFill>
                  <a:srgbClr val="FFFFFF"/>
                </a:solidFill>
                <a:latin typeface="Verdana"/>
                <a:cs typeface="Verdana"/>
              </a:rPr>
              <a:t> </a:t>
            </a:r>
            <a:r>
              <a:rPr sz="900" i="1" spc="-35" dirty="0">
                <a:solidFill>
                  <a:srgbClr val="FFFFFF"/>
                </a:solidFill>
                <a:latin typeface="Verdana"/>
                <a:cs typeface="Verdana"/>
              </a:rPr>
              <a:t>ETILISHI</a:t>
            </a:r>
            <a:r>
              <a:rPr sz="900" i="1" spc="95" dirty="0">
                <a:solidFill>
                  <a:srgbClr val="FFFFFF"/>
                </a:solidFill>
                <a:latin typeface="Verdana"/>
                <a:cs typeface="Verdana"/>
              </a:rPr>
              <a:t> </a:t>
            </a:r>
            <a:r>
              <a:rPr sz="900" i="1" spc="-10" dirty="0">
                <a:solidFill>
                  <a:srgbClr val="FFFFFF"/>
                </a:solidFill>
                <a:latin typeface="Verdana"/>
                <a:cs typeface="Verdana"/>
              </a:rPr>
              <a:t>LOZIM </a:t>
            </a:r>
            <a:r>
              <a:rPr sz="900" i="1" dirty="0">
                <a:solidFill>
                  <a:srgbClr val="FFFFFF"/>
                </a:solidFill>
                <a:latin typeface="Verdana"/>
                <a:cs typeface="Verdana"/>
              </a:rPr>
              <a:t>BO‘LGAN</a:t>
            </a:r>
            <a:r>
              <a:rPr sz="900" i="1" spc="270" dirty="0">
                <a:solidFill>
                  <a:srgbClr val="FFFFFF"/>
                </a:solidFill>
                <a:latin typeface="Verdana"/>
                <a:cs typeface="Verdana"/>
              </a:rPr>
              <a:t> </a:t>
            </a:r>
            <a:r>
              <a:rPr sz="900" i="1" dirty="0">
                <a:solidFill>
                  <a:srgbClr val="FFFFFF"/>
                </a:solidFill>
                <a:latin typeface="Verdana"/>
                <a:cs typeface="Verdana"/>
              </a:rPr>
              <a:t>GLOBAL</a:t>
            </a:r>
            <a:r>
              <a:rPr sz="900" i="1" spc="275" dirty="0">
                <a:solidFill>
                  <a:srgbClr val="FFFFFF"/>
                </a:solidFill>
                <a:latin typeface="Verdana"/>
                <a:cs typeface="Verdana"/>
              </a:rPr>
              <a:t> </a:t>
            </a:r>
            <a:r>
              <a:rPr sz="900" i="1" dirty="0">
                <a:solidFill>
                  <a:srgbClr val="FFFFFF"/>
                </a:solidFill>
                <a:latin typeface="Verdana"/>
                <a:cs typeface="Verdana"/>
              </a:rPr>
              <a:t>MUAMMOLARDAN</a:t>
            </a:r>
            <a:r>
              <a:rPr sz="900" i="1" spc="270" dirty="0">
                <a:solidFill>
                  <a:srgbClr val="FFFFFF"/>
                </a:solidFill>
                <a:latin typeface="Verdana"/>
                <a:cs typeface="Verdana"/>
              </a:rPr>
              <a:t> </a:t>
            </a:r>
            <a:r>
              <a:rPr sz="900" i="1" spc="-25" dirty="0">
                <a:solidFill>
                  <a:srgbClr val="FFFFFF"/>
                </a:solidFill>
                <a:latin typeface="Verdana"/>
                <a:cs typeface="Verdana"/>
              </a:rPr>
              <a:t>BIRIDIR.</a:t>
            </a:r>
            <a:r>
              <a:rPr sz="900" i="1" spc="275" dirty="0">
                <a:solidFill>
                  <a:srgbClr val="FFFFFF"/>
                </a:solidFill>
                <a:latin typeface="Verdana"/>
                <a:cs typeface="Verdana"/>
              </a:rPr>
              <a:t> </a:t>
            </a:r>
            <a:r>
              <a:rPr sz="900" i="1" spc="-10" dirty="0">
                <a:solidFill>
                  <a:srgbClr val="FFFFFF"/>
                </a:solidFill>
                <a:latin typeface="Verdana"/>
                <a:cs typeface="Verdana"/>
              </a:rPr>
              <a:t>BU </a:t>
            </a:r>
            <a:r>
              <a:rPr sz="900" i="1" dirty="0">
                <a:solidFill>
                  <a:srgbClr val="FFFFFF"/>
                </a:solidFill>
                <a:latin typeface="Verdana"/>
                <a:cs typeface="Verdana"/>
              </a:rPr>
              <a:t>ILLAT</a:t>
            </a:r>
            <a:r>
              <a:rPr lang="en-US" sz="900" i="1" dirty="0">
                <a:solidFill>
                  <a:srgbClr val="FFFFFF"/>
                </a:solidFill>
                <a:latin typeface="Verdana"/>
                <a:cs typeface="Verdana"/>
              </a:rPr>
              <a:t>LAR</a:t>
            </a:r>
            <a:r>
              <a:rPr sz="900" i="1" spc="260" dirty="0">
                <a:solidFill>
                  <a:srgbClr val="FFFFFF"/>
                </a:solidFill>
                <a:latin typeface="Verdana"/>
                <a:cs typeface="Verdana"/>
              </a:rPr>
              <a:t>  </a:t>
            </a:r>
            <a:r>
              <a:rPr sz="900" i="1" dirty="0">
                <a:solidFill>
                  <a:srgbClr val="FFFFFF"/>
                </a:solidFill>
                <a:latin typeface="Verdana"/>
                <a:cs typeface="Verdana"/>
              </a:rPr>
              <a:t>HAR</a:t>
            </a:r>
            <a:r>
              <a:rPr sz="900" i="1" spc="260" dirty="0">
                <a:solidFill>
                  <a:srgbClr val="FFFFFF"/>
                </a:solidFill>
                <a:latin typeface="Verdana"/>
                <a:cs typeface="Verdana"/>
              </a:rPr>
              <a:t>  </a:t>
            </a:r>
            <a:r>
              <a:rPr sz="900" i="1" dirty="0">
                <a:solidFill>
                  <a:srgbClr val="FFFFFF"/>
                </a:solidFill>
                <a:latin typeface="Verdana"/>
                <a:cs typeface="Verdana"/>
              </a:rPr>
              <a:t>QANDAY</a:t>
            </a:r>
            <a:r>
              <a:rPr sz="900" i="1" spc="265" dirty="0">
                <a:solidFill>
                  <a:srgbClr val="FFFFFF"/>
                </a:solidFill>
                <a:latin typeface="Verdana"/>
                <a:cs typeface="Verdana"/>
              </a:rPr>
              <a:t>  </a:t>
            </a:r>
            <a:r>
              <a:rPr sz="900" i="1" dirty="0">
                <a:solidFill>
                  <a:srgbClr val="FFFFFF"/>
                </a:solidFill>
                <a:latin typeface="Verdana"/>
                <a:cs typeface="Verdana"/>
              </a:rPr>
              <a:t>DAVLAT</a:t>
            </a:r>
            <a:r>
              <a:rPr sz="900" i="1" spc="260" dirty="0">
                <a:solidFill>
                  <a:srgbClr val="FFFFFF"/>
                </a:solidFill>
                <a:latin typeface="Verdana"/>
                <a:cs typeface="Verdana"/>
              </a:rPr>
              <a:t>  </a:t>
            </a:r>
            <a:r>
              <a:rPr sz="900" i="1" dirty="0">
                <a:solidFill>
                  <a:srgbClr val="FFFFFF"/>
                </a:solidFill>
                <a:latin typeface="Verdana"/>
                <a:cs typeface="Verdana"/>
              </a:rPr>
              <a:t>VA</a:t>
            </a:r>
            <a:r>
              <a:rPr sz="900" i="1" spc="265" dirty="0">
                <a:solidFill>
                  <a:srgbClr val="FFFFFF"/>
                </a:solidFill>
                <a:latin typeface="Verdana"/>
                <a:cs typeface="Verdana"/>
              </a:rPr>
              <a:t>  </a:t>
            </a:r>
            <a:r>
              <a:rPr sz="900" i="1" spc="-10" dirty="0">
                <a:solidFill>
                  <a:srgbClr val="FFFFFF"/>
                </a:solidFill>
                <a:latin typeface="Verdana"/>
                <a:cs typeface="Verdana"/>
              </a:rPr>
              <a:t>JAMIYATNING </a:t>
            </a:r>
            <a:r>
              <a:rPr sz="900" i="1" spc="-55" dirty="0">
                <a:solidFill>
                  <a:srgbClr val="FFFFFF"/>
                </a:solidFill>
                <a:latin typeface="Verdana"/>
                <a:cs typeface="Verdana"/>
              </a:rPr>
              <a:t>SIYOSIY-</a:t>
            </a:r>
            <a:r>
              <a:rPr sz="900" i="1" dirty="0">
                <a:solidFill>
                  <a:srgbClr val="FFFFFF"/>
                </a:solidFill>
                <a:latin typeface="Verdana"/>
                <a:cs typeface="Verdana"/>
              </a:rPr>
              <a:t>IQTISODIY</a:t>
            </a:r>
            <a:r>
              <a:rPr sz="900" i="1" spc="455" dirty="0">
                <a:solidFill>
                  <a:srgbClr val="FFFFFF"/>
                </a:solidFill>
                <a:latin typeface="Verdana"/>
                <a:cs typeface="Verdana"/>
              </a:rPr>
              <a:t> </a:t>
            </a:r>
            <a:r>
              <a:rPr sz="900" i="1" dirty="0">
                <a:solidFill>
                  <a:srgbClr val="FFFFFF"/>
                </a:solidFill>
                <a:latin typeface="Verdana"/>
                <a:cs typeface="Verdana"/>
              </a:rPr>
              <a:t>RIVOJLANISHIGA</a:t>
            </a:r>
            <a:r>
              <a:rPr sz="900" i="1" spc="459" dirty="0">
                <a:solidFill>
                  <a:srgbClr val="FFFFFF"/>
                </a:solidFill>
                <a:latin typeface="Verdana"/>
                <a:cs typeface="Verdana"/>
              </a:rPr>
              <a:t> </a:t>
            </a:r>
            <a:r>
              <a:rPr sz="900" i="1" dirty="0">
                <a:solidFill>
                  <a:srgbClr val="FFFFFF"/>
                </a:solidFill>
                <a:latin typeface="Verdana"/>
                <a:cs typeface="Verdana"/>
              </a:rPr>
              <a:t>JIDDIY</a:t>
            </a:r>
            <a:r>
              <a:rPr sz="900" i="1" spc="455" dirty="0">
                <a:solidFill>
                  <a:srgbClr val="FFFFFF"/>
                </a:solidFill>
                <a:latin typeface="Verdana"/>
                <a:cs typeface="Verdana"/>
              </a:rPr>
              <a:t> </a:t>
            </a:r>
            <a:r>
              <a:rPr sz="900" i="1" spc="-20" dirty="0">
                <a:solidFill>
                  <a:srgbClr val="FFFFFF"/>
                </a:solidFill>
                <a:latin typeface="Verdana"/>
                <a:cs typeface="Verdana"/>
              </a:rPr>
              <a:t>PUTUR </a:t>
            </a:r>
            <a:r>
              <a:rPr sz="900" i="1" dirty="0">
                <a:solidFill>
                  <a:srgbClr val="FFFFFF"/>
                </a:solidFill>
                <a:latin typeface="Verdana"/>
                <a:cs typeface="Verdana"/>
              </a:rPr>
              <a:t>YETKAZADI,</a:t>
            </a:r>
            <a:r>
              <a:rPr sz="900" i="1" spc="465" dirty="0">
                <a:solidFill>
                  <a:srgbClr val="FFFFFF"/>
                </a:solidFill>
                <a:latin typeface="Verdana"/>
                <a:cs typeface="Verdana"/>
              </a:rPr>
              <a:t> </a:t>
            </a:r>
            <a:r>
              <a:rPr sz="900" i="1" dirty="0">
                <a:solidFill>
                  <a:srgbClr val="FFFFFF"/>
                </a:solidFill>
                <a:latin typeface="Verdana"/>
                <a:cs typeface="Verdana"/>
              </a:rPr>
              <a:t>INSON</a:t>
            </a:r>
            <a:r>
              <a:rPr sz="900" i="1" spc="470" dirty="0">
                <a:solidFill>
                  <a:srgbClr val="FFFFFF"/>
                </a:solidFill>
                <a:latin typeface="Verdana"/>
                <a:cs typeface="Verdana"/>
              </a:rPr>
              <a:t> </a:t>
            </a:r>
            <a:r>
              <a:rPr sz="900" i="1" dirty="0">
                <a:solidFill>
                  <a:srgbClr val="FFFFFF"/>
                </a:solidFill>
                <a:latin typeface="Verdana"/>
                <a:cs typeface="Verdana"/>
              </a:rPr>
              <a:t>HUQUQ</a:t>
            </a:r>
            <a:r>
              <a:rPr sz="900" i="1" spc="465" dirty="0">
                <a:solidFill>
                  <a:srgbClr val="FFFFFF"/>
                </a:solidFill>
                <a:latin typeface="Verdana"/>
                <a:cs typeface="Verdana"/>
              </a:rPr>
              <a:t> </a:t>
            </a:r>
            <a:r>
              <a:rPr sz="900" i="1" dirty="0">
                <a:solidFill>
                  <a:srgbClr val="FFFFFF"/>
                </a:solidFill>
                <a:latin typeface="Verdana"/>
                <a:cs typeface="Verdana"/>
              </a:rPr>
              <a:t>VA</a:t>
            </a:r>
            <a:r>
              <a:rPr sz="900" i="1" spc="470" dirty="0">
                <a:solidFill>
                  <a:srgbClr val="FFFFFF"/>
                </a:solidFill>
                <a:latin typeface="Verdana"/>
                <a:cs typeface="Verdana"/>
              </a:rPr>
              <a:t> </a:t>
            </a:r>
            <a:r>
              <a:rPr sz="900" i="1" spc="-10" dirty="0">
                <a:solidFill>
                  <a:srgbClr val="FFFFFF"/>
                </a:solidFill>
                <a:latin typeface="Verdana"/>
                <a:cs typeface="Verdana"/>
              </a:rPr>
              <a:t>ERKINLIKLARINING </a:t>
            </a:r>
            <a:r>
              <a:rPr sz="900" i="1" dirty="0">
                <a:solidFill>
                  <a:srgbClr val="FFFFFF"/>
                </a:solidFill>
                <a:latin typeface="Verdana"/>
                <a:cs typeface="Verdana"/>
              </a:rPr>
              <a:t>POYMOL</a:t>
            </a:r>
            <a:r>
              <a:rPr sz="900" i="1" spc="40" dirty="0">
                <a:solidFill>
                  <a:srgbClr val="FFFFFF"/>
                </a:solidFill>
                <a:latin typeface="Verdana"/>
                <a:cs typeface="Verdana"/>
              </a:rPr>
              <a:t> </a:t>
            </a:r>
            <a:r>
              <a:rPr sz="900" i="1" spc="-20" dirty="0">
                <a:solidFill>
                  <a:srgbClr val="FFFFFF"/>
                </a:solidFill>
                <a:latin typeface="Verdana"/>
                <a:cs typeface="Verdana"/>
              </a:rPr>
              <a:t>BO‘LISHIGA</a:t>
            </a:r>
            <a:r>
              <a:rPr sz="900" i="1" spc="45" dirty="0">
                <a:solidFill>
                  <a:srgbClr val="FFFFFF"/>
                </a:solidFill>
                <a:latin typeface="Verdana"/>
                <a:cs typeface="Verdana"/>
              </a:rPr>
              <a:t> </a:t>
            </a:r>
            <a:r>
              <a:rPr sz="900" i="1" dirty="0">
                <a:solidFill>
                  <a:srgbClr val="FFFFFF"/>
                </a:solidFill>
                <a:latin typeface="Verdana"/>
                <a:cs typeface="Verdana"/>
              </a:rPr>
              <a:t>OLIB</a:t>
            </a:r>
            <a:r>
              <a:rPr sz="900" i="1" spc="45" dirty="0">
                <a:solidFill>
                  <a:srgbClr val="FFFFFF"/>
                </a:solidFill>
                <a:latin typeface="Verdana"/>
                <a:cs typeface="Verdana"/>
              </a:rPr>
              <a:t> </a:t>
            </a:r>
            <a:r>
              <a:rPr sz="900" i="1" spc="-10" dirty="0">
                <a:solidFill>
                  <a:srgbClr val="FFFFFF"/>
                </a:solidFill>
                <a:latin typeface="Verdana"/>
                <a:cs typeface="Verdana"/>
              </a:rPr>
              <a:t>KELADI</a:t>
            </a:r>
            <a:r>
              <a:rPr lang="en-US" sz="900" i="1" spc="-10" dirty="0">
                <a:solidFill>
                  <a:srgbClr val="FFFFFF"/>
                </a:solidFill>
                <a:latin typeface="Verdana"/>
                <a:cs typeface="Verdana"/>
              </a:rPr>
              <a:t>.</a:t>
            </a:r>
            <a:endParaRPr sz="900" dirty="0">
              <a:latin typeface="Verdana"/>
              <a:cs typeface="Verdana"/>
            </a:endParaRPr>
          </a:p>
        </p:txBody>
      </p:sp>
      <p:sp>
        <p:nvSpPr>
          <p:cNvPr id="274" name="object 274"/>
          <p:cNvSpPr txBox="1"/>
          <p:nvPr/>
        </p:nvSpPr>
        <p:spPr>
          <a:xfrm>
            <a:off x="3724592" y="408910"/>
            <a:ext cx="3244215" cy="162560"/>
          </a:xfrm>
          <a:prstGeom prst="rect">
            <a:avLst/>
          </a:prstGeom>
        </p:spPr>
        <p:txBody>
          <a:bodyPr vert="horz" wrap="square" lIns="0" tIns="12700" rIns="0" bIns="0" rtlCol="0">
            <a:spAutoFit/>
          </a:bodyPr>
          <a:lstStyle/>
          <a:p>
            <a:pPr marL="12700">
              <a:lnSpc>
                <a:spcPct val="100000"/>
              </a:lnSpc>
              <a:spcBef>
                <a:spcPts val="100"/>
              </a:spcBef>
            </a:pPr>
            <a:r>
              <a:rPr sz="900" i="1" dirty="0">
                <a:solidFill>
                  <a:srgbClr val="FFFFFF"/>
                </a:solidFill>
                <a:latin typeface="Verdana"/>
                <a:cs typeface="Verdana"/>
              </a:rPr>
              <a:t>O‘ZBEKISTON</a:t>
            </a:r>
            <a:r>
              <a:rPr sz="900" i="1" spc="250" dirty="0">
                <a:solidFill>
                  <a:srgbClr val="FFFFFF"/>
                </a:solidFill>
                <a:latin typeface="Verdana"/>
                <a:cs typeface="Verdana"/>
              </a:rPr>
              <a:t> </a:t>
            </a:r>
            <a:r>
              <a:rPr sz="900" i="1" dirty="0">
                <a:solidFill>
                  <a:srgbClr val="FFFFFF"/>
                </a:solidFill>
                <a:latin typeface="Verdana"/>
                <a:cs typeface="Verdana"/>
              </a:rPr>
              <a:t>RESPUBLIKASI</a:t>
            </a:r>
            <a:r>
              <a:rPr sz="900" i="1" spc="254" dirty="0">
                <a:solidFill>
                  <a:srgbClr val="FFFFFF"/>
                </a:solidFill>
                <a:latin typeface="Verdana"/>
                <a:cs typeface="Verdana"/>
              </a:rPr>
              <a:t> </a:t>
            </a:r>
            <a:r>
              <a:rPr sz="900" i="1" dirty="0">
                <a:solidFill>
                  <a:srgbClr val="FFFFFF"/>
                </a:solidFill>
                <a:latin typeface="Verdana"/>
                <a:cs typeface="Verdana"/>
              </a:rPr>
              <a:t>JINOYAT</a:t>
            </a:r>
            <a:r>
              <a:rPr sz="900" i="1" spc="250" dirty="0">
                <a:solidFill>
                  <a:srgbClr val="FFFFFF"/>
                </a:solidFill>
                <a:latin typeface="Verdana"/>
                <a:cs typeface="Verdana"/>
              </a:rPr>
              <a:t> </a:t>
            </a:r>
            <a:r>
              <a:rPr sz="900" i="1" spc="-10" dirty="0">
                <a:solidFill>
                  <a:srgbClr val="FFFFFF"/>
                </a:solidFill>
                <a:latin typeface="Verdana"/>
                <a:cs typeface="Verdana"/>
              </a:rPr>
              <a:t>KODEKSINING</a:t>
            </a:r>
            <a:endParaRPr sz="900" dirty="0">
              <a:latin typeface="Verdana"/>
              <a:cs typeface="Verdana"/>
            </a:endParaRPr>
          </a:p>
        </p:txBody>
      </p:sp>
      <p:sp>
        <p:nvSpPr>
          <p:cNvPr id="275" name="object 275"/>
          <p:cNvSpPr txBox="1"/>
          <p:nvPr/>
        </p:nvSpPr>
        <p:spPr>
          <a:xfrm>
            <a:off x="3713082" y="538165"/>
            <a:ext cx="3244215" cy="432434"/>
          </a:xfrm>
          <a:prstGeom prst="rect">
            <a:avLst/>
          </a:prstGeom>
        </p:spPr>
        <p:txBody>
          <a:bodyPr vert="horz" wrap="square" lIns="0" tIns="12700" rIns="0" bIns="0" rtlCol="0">
            <a:spAutoFit/>
          </a:bodyPr>
          <a:lstStyle/>
          <a:p>
            <a:pPr marL="12700" marR="5080">
              <a:lnSpc>
                <a:spcPct val="148200"/>
              </a:lnSpc>
              <a:spcBef>
                <a:spcPts val="100"/>
              </a:spcBef>
              <a:tabLst>
                <a:tab pos="828675" algn="l"/>
                <a:tab pos="1043305" algn="l"/>
                <a:tab pos="1626870" algn="l"/>
                <a:tab pos="1650364" algn="l"/>
                <a:tab pos="2338705" algn="l"/>
                <a:tab pos="2465070" algn="l"/>
              </a:tabLst>
            </a:pPr>
            <a:r>
              <a:rPr sz="900" i="1" spc="-10" dirty="0">
                <a:solidFill>
                  <a:srgbClr val="FFFFFF"/>
                </a:solidFill>
                <a:latin typeface="Verdana"/>
                <a:cs typeface="Verdana"/>
              </a:rPr>
              <a:t>“KORRUPSIYA</a:t>
            </a:r>
            <a:r>
              <a:rPr sz="900" i="1" dirty="0">
                <a:solidFill>
                  <a:srgbClr val="FFFFFF"/>
                </a:solidFill>
                <a:latin typeface="Verdana"/>
                <a:cs typeface="Verdana"/>
              </a:rPr>
              <a:t>		</a:t>
            </a:r>
            <a:r>
              <a:rPr sz="900" i="1" spc="-10" dirty="0">
                <a:solidFill>
                  <a:srgbClr val="FFFFFF"/>
                </a:solidFill>
                <a:latin typeface="Verdana"/>
                <a:cs typeface="Verdana"/>
              </a:rPr>
              <a:t>BILAN</a:t>
            </a:r>
            <a:r>
              <a:rPr sz="900" i="1" dirty="0">
                <a:solidFill>
                  <a:srgbClr val="FFFFFF"/>
                </a:solidFill>
                <a:latin typeface="Verdana"/>
                <a:cs typeface="Verdana"/>
              </a:rPr>
              <a:t>	</a:t>
            </a:r>
            <a:r>
              <a:rPr sz="900" i="1" spc="-10" dirty="0">
                <a:solidFill>
                  <a:srgbClr val="FFFFFF"/>
                </a:solidFill>
                <a:latin typeface="Verdana"/>
                <a:cs typeface="Verdana"/>
              </a:rPr>
              <a:t>BOG‘LIQ</a:t>
            </a:r>
            <a:r>
              <a:rPr sz="900" i="1" dirty="0">
                <a:solidFill>
                  <a:srgbClr val="FFFFFF"/>
                </a:solidFill>
                <a:latin typeface="Verdana"/>
                <a:cs typeface="Verdana"/>
              </a:rPr>
              <a:t>	</a:t>
            </a:r>
            <a:r>
              <a:rPr sz="900" i="1" spc="-10" dirty="0">
                <a:solidFill>
                  <a:srgbClr val="FFFFFF"/>
                </a:solidFill>
                <a:latin typeface="Verdana"/>
                <a:cs typeface="Verdana"/>
              </a:rPr>
              <a:t>JINOYATLAR”NI NAZARDA</a:t>
            </a:r>
            <a:r>
              <a:rPr sz="900" i="1" dirty="0">
                <a:solidFill>
                  <a:srgbClr val="FFFFFF"/>
                </a:solidFill>
                <a:latin typeface="Verdana"/>
                <a:cs typeface="Verdana"/>
              </a:rPr>
              <a:t>	</a:t>
            </a:r>
            <a:r>
              <a:rPr sz="900" i="1" spc="-10" dirty="0">
                <a:solidFill>
                  <a:srgbClr val="FFFFFF"/>
                </a:solidFill>
                <a:latin typeface="Verdana"/>
                <a:cs typeface="Verdana"/>
              </a:rPr>
              <a:t>TUTUVCHI</a:t>
            </a:r>
            <a:r>
              <a:rPr sz="900" i="1" dirty="0">
                <a:solidFill>
                  <a:srgbClr val="FFFFFF"/>
                </a:solidFill>
                <a:latin typeface="Verdana"/>
                <a:cs typeface="Verdana"/>
              </a:rPr>
              <a:t>		</a:t>
            </a:r>
            <a:r>
              <a:rPr sz="900" i="1" spc="-10" dirty="0">
                <a:solidFill>
                  <a:srgbClr val="FFFFFF"/>
                </a:solidFill>
                <a:latin typeface="Verdana"/>
                <a:cs typeface="Verdana"/>
              </a:rPr>
              <a:t>QUYIDAGI</a:t>
            </a:r>
            <a:r>
              <a:rPr sz="900" i="1" dirty="0">
                <a:solidFill>
                  <a:srgbClr val="FFFFFF"/>
                </a:solidFill>
                <a:latin typeface="Verdana"/>
                <a:cs typeface="Verdana"/>
              </a:rPr>
              <a:t>		</a:t>
            </a:r>
            <a:r>
              <a:rPr sz="900" i="1" spc="-10" dirty="0">
                <a:solidFill>
                  <a:srgbClr val="FFFFFF"/>
                </a:solidFill>
                <a:latin typeface="Verdana"/>
                <a:cs typeface="Verdana"/>
              </a:rPr>
              <a:t>MODDALARI,</a:t>
            </a:r>
            <a:endParaRPr sz="900" dirty="0">
              <a:latin typeface="Verdana"/>
              <a:cs typeface="Verdana"/>
            </a:endParaRPr>
          </a:p>
        </p:txBody>
      </p:sp>
      <p:sp>
        <p:nvSpPr>
          <p:cNvPr id="276" name="object 276"/>
          <p:cNvSpPr txBox="1"/>
          <p:nvPr/>
        </p:nvSpPr>
        <p:spPr>
          <a:xfrm>
            <a:off x="3713082" y="944616"/>
            <a:ext cx="3244215" cy="432434"/>
          </a:xfrm>
          <a:prstGeom prst="rect">
            <a:avLst/>
          </a:prstGeom>
        </p:spPr>
        <p:txBody>
          <a:bodyPr vert="horz" wrap="square" lIns="0" tIns="12700" rIns="0" bIns="0" rtlCol="0">
            <a:spAutoFit/>
          </a:bodyPr>
          <a:lstStyle/>
          <a:p>
            <a:pPr marL="12700" marR="5080">
              <a:lnSpc>
                <a:spcPct val="148200"/>
              </a:lnSpc>
              <a:spcBef>
                <a:spcPts val="100"/>
              </a:spcBef>
            </a:pPr>
            <a:r>
              <a:rPr sz="900" i="1" spc="-10" dirty="0">
                <a:solidFill>
                  <a:srgbClr val="FFFFFF"/>
                </a:solidFill>
                <a:latin typeface="Verdana"/>
                <a:cs typeface="Verdana"/>
              </a:rPr>
              <a:t>O‘ZLASHTIRISH</a:t>
            </a:r>
            <a:r>
              <a:rPr sz="900" i="1" spc="235" dirty="0">
                <a:solidFill>
                  <a:srgbClr val="FFFFFF"/>
                </a:solidFill>
                <a:latin typeface="Verdana"/>
                <a:cs typeface="Verdana"/>
              </a:rPr>
              <a:t> </a:t>
            </a:r>
            <a:r>
              <a:rPr sz="900" i="1" dirty="0">
                <a:solidFill>
                  <a:srgbClr val="FFFFFF"/>
                </a:solidFill>
                <a:latin typeface="Verdana"/>
                <a:cs typeface="Verdana"/>
              </a:rPr>
              <a:t>YOKI</a:t>
            </a:r>
            <a:r>
              <a:rPr sz="900" i="1" spc="235" dirty="0">
                <a:solidFill>
                  <a:srgbClr val="FFFFFF"/>
                </a:solidFill>
                <a:latin typeface="Verdana"/>
                <a:cs typeface="Verdana"/>
              </a:rPr>
              <a:t> </a:t>
            </a:r>
            <a:r>
              <a:rPr sz="900" i="1" dirty="0">
                <a:solidFill>
                  <a:srgbClr val="FFFFFF"/>
                </a:solidFill>
                <a:latin typeface="Verdana"/>
                <a:cs typeface="Verdana"/>
              </a:rPr>
              <a:t>RASTRATA</a:t>
            </a:r>
            <a:r>
              <a:rPr sz="900" i="1" spc="240" dirty="0">
                <a:solidFill>
                  <a:srgbClr val="FFFFFF"/>
                </a:solidFill>
                <a:latin typeface="Verdana"/>
                <a:cs typeface="Verdana"/>
              </a:rPr>
              <a:t> </a:t>
            </a:r>
            <a:r>
              <a:rPr sz="900" i="1" dirty="0">
                <a:solidFill>
                  <a:srgbClr val="FFFFFF"/>
                </a:solidFill>
                <a:latin typeface="Verdana"/>
                <a:cs typeface="Verdana"/>
              </a:rPr>
              <a:t>YO‘LI</a:t>
            </a:r>
            <a:r>
              <a:rPr sz="900" i="1" spc="235" dirty="0">
                <a:solidFill>
                  <a:srgbClr val="FFFFFF"/>
                </a:solidFill>
                <a:latin typeface="Verdana"/>
                <a:cs typeface="Verdana"/>
              </a:rPr>
              <a:t> </a:t>
            </a:r>
            <a:r>
              <a:rPr sz="900" i="1" dirty="0">
                <a:solidFill>
                  <a:srgbClr val="FFFFFF"/>
                </a:solidFill>
                <a:latin typeface="Verdana"/>
                <a:cs typeface="Verdana"/>
              </a:rPr>
              <a:t>BILAN</a:t>
            </a:r>
            <a:r>
              <a:rPr sz="900" i="1" spc="240" dirty="0">
                <a:solidFill>
                  <a:srgbClr val="FFFFFF"/>
                </a:solidFill>
                <a:latin typeface="Verdana"/>
                <a:cs typeface="Verdana"/>
              </a:rPr>
              <a:t> </a:t>
            </a:r>
            <a:r>
              <a:rPr sz="900" i="1" spc="-10" dirty="0">
                <a:solidFill>
                  <a:srgbClr val="FFFFFF"/>
                </a:solidFill>
                <a:latin typeface="Verdana"/>
                <a:cs typeface="Verdana"/>
              </a:rPr>
              <a:t>TALON </a:t>
            </a:r>
            <a:r>
              <a:rPr sz="900" i="1" dirty="0">
                <a:solidFill>
                  <a:srgbClr val="FFFFFF"/>
                </a:solidFill>
                <a:latin typeface="Verdana"/>
                <a:cs typeface="Verdana"/>
              </a:rPr>
              <a:t>TAROJ</a:t>
            </a:r>
            <a:r>
              <a:rPr sz="900" i="1" spc="120" dirty="0">
                <a:solidFill>
                  <a:srgbClr val="FFFFFF"/>
                </a:solidFill>
                <a:latin typeface="Verdana"/>
                <a:cs typeface="Verdana"/>
              </a:rPr>
              <a:t> </a:t>
            </a:r>
            <a:r>
              <a:rPr sz="900" i="1" dirty="0">
                <a:solidFill>
                  <a:srgbClr val="FFFFFF"/>
                </a:solidFill>
                <a:latin typeface="Verdana"/>
                <a:cs typeface="Verdana"/>
              </a:rPr>
              <a:t>QILISH</a:t>
            </a:r>
            <a:r>
              <a:rPr sz="900" i="1" spc="120" dirty="0">
                <a:solidFill>
                  <a:srgbClr val="FFFFFF"/>
                </a:solidFill>
                <a:latin typeface="Verdana"/>
                <a:cs typeface="Verdana"/>
              </a:rPr>
              <a:t> </a:t>
            </a:r>
            <a:r>
              <a:rPr sz="900" i="1" spc="-100" dirty="0">
                <a:solidFill>
                  <a:srgbClr val="FFC428"/>
                </a:solidFill>
                <a:latin typeface="Verdana"/>
                <a:cs typeface="Verdana"/>
              </a:rPr>
              <a:t>(167-</a:t>
            </a:r>
            <a:r>
              <a:rPr sz="900" i="1" dirty="0">
                <a:solidFill>
                  <a:srgbClr val="FFC428"/>
                </a:solidFill>
                <a:latin typeface="Verdana"/>
                <a:cs typeface="Verdana"/>
              </a:rPr>
              <a:t>MODDA)</a:t>
            </a:r>
            <a:r>
              <a:rPr sz="900" i="1" dirty="0">
                <a:solidFill>
                  <a:srgbClr val="FFFFFF"/>
                </a:solidFill>
                <a:latin typeface="Verdana"/>
                <a:cs typeface="Verdana"/>
              </a:rPr>
              <a:t>,</a:t>
            </a:r>
            <a:r>
              <a:rPr sz="900" i="1" spc="125" dirty="0">
                <a:solidFill>
                  <a:srgbClr val="FFFFFF"/>
                </a:solidFill>
                <a:latin typeface="Verdana"/>
                <a:cs typeface="Verdana"/>
              </a:rPr>
              <a:t> </a:t>
            </a:r>
            <a:r>
              <a:rPr sz="900" i="1" dirty="0">
                <a:solidFill>
                  <a:srgbClr val="FFFFFF"/>
                </a:solidFill>
                <a:latin typeface="Verdana"/>
                <a:cs typeface="Verdana"/>
              </a:rPr>
              <a:t>HOKIMIYAT</a:t>
            </a:r>
            <a:r>
              <a:rPr sz="900" i="1" spc="120" dirty="0">
                <a:solidFill>
                  <a:srgbClr val="FFFFFF"/>
                </a:solidFill>
                <a:latin typeface="Verdana"/>
                <a:cs typeface="Verdana"/>
              </a:rPr>
              <a:t> </a:t>
            </a:r>
            <a:r>
              <a:rPr sz="900" i="1" dirty="0">
                <a:solidFill>
                  <a:srgbClr val="FFFFFF"/>
                </a:solidFill>
                <a:latin typeface="Verdana"/>
                <a:cs typeface="Verdana"/>
              </a:rPr>
              <a:t>VA</a:t>
            </a:r>
            <a:r>
              <a:rPr sz="900" i="1" spc="120" dirty="0">
                <a:solidFill>
                  <a:srgbClr val="FFFFFF"/>
                </a:solidFill>
                <a:latin typeface="Verdana"/>
                <a:cs typeface="Verdana"/>
              </a:rPr>
              <a:t> </a:t>
            </a:r>
            <a:r>
              <a:rPr sz="900" i="1" spc="-10" dirty="0">
                <a:solidFill>
                  <a:srgbClr val="FFFFFF"/>
                </a:solidFill>
                <a:latin typeface="Verdana"/>
                <a:cs typeface="Verdana"/>
              </a:rPr>
              <a:t>MANSAB</a:t>
            </a:r>
            <a:endParaRPr sz="900" dirty="0">
              <a:latin typeface="Verdana"/>
              <a:cs typeface="Verdana"/>
            </a:endParaRPr>
          </a:p>
        </p:txBody>
      </p:sp>
      <p:sp>
        <p:nvSpPr>
          <p:cNvPr id="277" name="object 277"/>
          <p:cNvSpPr txBox="1"/>
          <p:nvPr/>
        </p:nvSpPr>
        <p:spPr>
          <a:xfrm>
            <a:off x="4507467" y="1351067"/>
            <a:ext cx="2449830" cy="432434"/>
          </a:xfrm>
          <a:prstGeom prst="rect">
            <a:avLst/>
          </a:prstGeom>
        </p:spPr>
        <p:txBody>
          <a:bodyPr vert="horz" wrap="square" lIns="0" tIns="12700" rIns="0" bIns="0" rtlCol="0">
            <a:spAutoFit/>
          </a:bodyPr>
          <a:lstStyle/>
          <a:p>
            <a:pPr marL="12700" marR="5080" indent="105410">
              <a:lnSpc>
                <a:spcPct val="148200"/>
              </a:lnSpc>
              <a:spcBef>
                <a:spcPts val="100"/>
              </a:spcBef>
              <a:tabLst>
                <a:tab pos="304800" algn="l"/>
                <a:tab pos="961390" algn="l"/>
                <a:tab pos="1016635" algn="l"/>
                <a:tab pos="1607185" algn="l"/>
                <a:tab pos="1673860" algn="l"/>
              </a:tabLst>
            </a:pPr>
            <a:r>
              <a:rPr sz="900" i="1" spc="-10" dirty="0">
                <a:solidFill>
                  <a:srgbClr val="FFFFFF"/>
                </a:solidFill>
                <a:latin typeface="Verdana"/>
                <a:cs typeface="Verdana"/>
              </a:rPr>
              <a:t>SUISTE’MOL</a:t>
            </a:r>
            <a:r>
              <a:rPr sz="900" i="1" dirty="0">
                <a:solidFill>
                  <a:srgbClr val="FFFFFF"/>
                </a:solidFill>
                <a:latin typeface="Verdana"/>
                <a:cs typeface="Verdana"/>
              </a:rPr>
              <a:t>		</a:t>
            </a:r>
            <a:r>
              <a:rPr sz="900" i="1" spc="-10" dirty="0">
                <a:solidFill>
                  <a:srgbClr val="FFFFFF"/>
                </a:solidFill>
                <a:latin typeface="Verdana"/>
                <a:cs typeface="Verdana"/>
              </a:rPr>
              <a:t>QILISH</a:t>
            </a:r>
            <a:r>
              <a:rPr sz="900" i="1" dirty="0">
                <a:solidFill>
                  <a:srgbClr val="FFFFFF"/>
                </a:solidFill>
                <a:latin typeface="Verdana"/>
                <a:cs typeface="Verdana"/>
              </a:rPr>
              <a:t>	</a:t>
            </a:r>
            <a:r>
              <a:rPr sz="900" i="1" spc="-35" dirty="0">
                <a:solidFill>
                  <a:srgbClr val="FFC428"/>
                </a:solidFill>
                <a:latin typeface="Verdana"/>
                <a:cs typeface="Verdana"/>
              </a:rPr>
              <a:t>(205-</a:t>
            </a:r>
            <a:r>
              <a:rPr sz="900" i="1" spc="-25" dirty="0">
                <a:solidFill>
                  <a:srgbClr val="FFC428"/>
                </a:solidFill>
                <a:latin typeface="Verdana"/>
                <a:cs typeface="Verdana"/>
              </a:rPr>
              <a:t>MODDA)</a:t>
            </a:r>
            <a:r>
              <a:rPr sz="900" i="1" spc="-25" dirty="0">
                <a:solidFill>
                  <a:srgbClr val="FFFFFF"/>
                </a:solidFill>
                <a:latin typeface="Verdana"/>
                <a:cs typeface="Verdana"/>
              </a:rPr>
              <a:t>, VA</a:t>
            </a:r>
            <a:r>
              <a:rPr sz="900" i="1" dirty="0">
                <a:solidFill>
                  <a:srgbClr val="FFFFFF"/>
                </a:solidFill>
                <a:latin typeface="Verdana"/>
                <a:cs typeface="Verdana"/>
              </a:rPr>
              <a:t>	</a:t>
            </a:r>
            <a:r>
              <a:rPr sz="900" i="1" spc="-10" dirty="0">
                <a:solidFill>
                  <a:srgbClr val="FFFFFF"/>
                </a:solidFill>
                <a:latin typeface="Verdana"/>
                <a:cs typeface="Verdana"/>
              </a:rPr>
              <a:t>MANSAB</a:t>
            </a:r>
            <a:r>
              <a:rPr sz="900" i="1" dirty="0">
                <a:solidFill>
                  <a:srgbClr val="FFFFFF"/>
                </a:solidFill>
                <a:latin typeface="Verdana"/>
                <a:cs typeface="Verdana"/>
              </a:rPr>
              <a:t>	</a:t>
            </a:r>
            <a:r>
              <a:rPr sz="900" i="1" spc="-10" dirty="0">
                <a:solidFill>
                  <a:srgbClr val="FFFFFF"/>
                </a:solidFill>
                <a:latin typeface="Verdana"/>
                <a:cs typeface="Verdana"/>
              </a:rPr>
              <a:t>VAKOLATI</a:t>
            </a:r>
            <a:r>
              <a:rPr sz="900" i="1" dirty="0">
                <a:solidFill>
                  <a:srgbClr val="FFFFFF"/>
                </a:solidFill>
                <a:latin typeface="Verdana"/>
                <a:cs typeface="Verdana"/>
              </a:rPr>
              <a:t>		</a:t>
            </a:r>
            <a:r>
              <a:rPr sz="900" i="1" spc="-10" dirty="0">
                <a:solidFill>
                  <a:srgbClr val="FFFFFF"/>
                </a:solidFill>
                <a:latin typeface="Verdana"/>
                <a:cs typeface="Verdana"/>
              </a:rPr>
              <a:t>DOIRASIDAN</a:t>
            </a:r>
            <a:endParaRPr sz="900" dirty="0">
              <a:latin typeface="Verdana"/>
              <a:cs typeface="Verdana"/>
            </a:endParaRPr>
          </a:p>
        </p:txBody>
      </p:sp>
      <p:sp>
        <p:nvSpPr>
          <p:cNvPr id="278" name="object 278"/>
          <p:cNvSpPr txBox="1"/>
          <p:nvPr/>
        </p:nvSpPr>
        <p:spPr>
          <a:xfrm>
            <a:off x="3713082" y="1351067"/>
            <a:ext cx="730885" cy="635635"/>
          </a:xfrm>
          <a:prstGeom prst="rect">
            <a:avLst/>
          </a:prstGeom>
        </p:spPr>
        <p:txBody>
          <a:bodyPr vert="horz" wrap="square" lIns="0" tIns="12700" rIns="0" bIns="0" rtlCol="0">
            <a:spAutoFit/>
          </a:bodyPr>
          <a:lstStyle/>
          <a:p>
            <a:pPr marL="12700" marR="5080">
              <a:lnSpc>
                <a:spcPct val="148200"/>
              </a:lnSpc>
              <a:spcBef>
                <a:spcPts val="100"/>
              </a:spcBef>
            </a:pPr>
            <a:r>
              <a:rPr sz="900" i="1" spc="-20" dirty="0">
                <a:solidFill>
                  <a:srgbClr val="FFFFFF"/>
                </a:solidFill>
                <a:latin typeface="Verdana"/>
                <a:cs typeface="Verdana"/>
              </a:rPr>
              <a:t>VAKOLATINI </a:t>
            </a:r>
            <a:r>
              <a:rPr sz="900" i="1" spc="-10" dirty="0">
                <a:solidFill>
                  <a:srgbClr val="FFFFFF"/>
                </a:solidFill>
                <a:latin typeface="Verdana"/>
                <a:cs typeface="Verdana"/>
              </a:rPr>
              <a:t>HOKIMIYAT CHETGA</a:t>
            </a:r>
            <a:endParaRPr sz="900">
              <a:latin typeface="Verdana"/>
              <a:cs typeface="Verdana"/>
            </a:endParaRPr>
          </a:p>
        </p:txBody>
      </p:sp>
      <p:sp>
        <p:nvSpPr>
          <p:cNvPr id="279" name="object 279"/>
          <p:cNvSpPr txBox="1"/>
          <p:nvPr/>
        </p:nvSpPr>
        <p:spPr>
          <a:xfrm>
            <a:off x="4490093" y="1823584"/>
            <a:ext cx="2466975" cy="162560"/>
          </a:xfrm>
          <a:prstGeom prst="rect">
            <a:avLst/>
          </a:prstGeom>
        </p:spPr>
        <p:txBody>
          <a:bodyPr vert="horz" wrap="square" lIns="0" tIns="12700" rIns="0" bIns="0" rtlCol="0">
            <a:spAutoFit/>
          </a:bodyPr>
          <a:lstStyle/>
          <a:p>
            <a:pPr marL="12700">
              <a:lnSpc>
                <a:spcPct val="100000"/>
              </a:lnSpc>
              <a:spcBef>
                <a:spcPts val="100"/>
              </a:spcBef>
              <a:tabLst>
                <a:tab pos="806450" algn="l"/>
                <a:tab pos="1931670" algn="l"/>
              </a:tabLst>
            </a:pPr>
            <a:r>
              <a:rPr sz="900" i="1" spc="-10" dirty="0">
                <a:solidFill>
                  <a:srgbClr val="FFFFFF"/>
                </a:solidFill>
                <a:latin typeface="Verdana"/>
                <a:cs typeface="Verdana"/>
              </a:rPr>
              <a:t>CHIQISH</a:t>
            </a:r>
            <a:r>
              <a:rPr sz="900" i="1" dirty="0">
                <a:solidFill>
                  <a:srgbClr val="FFFFFF"/>
                </a:solidFill>
                <a:latin typeface="Verdana"/>
                <a:cs typeface="Verdana"/>
              </a:rPr>
              <a:t>	</a:t>
            </a:r>
            <a:r>
              <a:rPr sz="900" i="1" spc="-30" dirty="0">
                <a:solidFill>
                  <a:srgbClr val="FFC428"/>
                </a:solidFill>
                <a:latin typeface="Verdana"/>
                <a:cs typeface="Verdana"/>
              </a:rPr>
              <a:t>(206-</a:t>
            </a:r>
            <a:r>
              <a:rPr sz="900" i="1" spc="-10" dirty="0">
                <a:solidFill>
                  <a:srgbClr val="FFC428"/>
                </a:solidFill>
                <a:latin typeface="Verdana"/>
                <a:cs typeface="Verdana"/>
              </a:rPr>
              <a:t>MODDA)</a:t>
            </a:r>
            <a:r>
              <a:rPr sz="900" i="1" spc="-10" dirty="0">
                <a:solidFill>
                  <a:srgbClr val="FFFFFF"/>
                </a:solidFill>
                <a:latin typeface="Verdana"/>
                <a:cs typeface="Verdana"/>
              </a:rPr>
              <a:t>,</a:t>
            </a:r>
            <a:r>
              <a:rPr sz="900" i="1" dirty="0">
                <a:solidFill>
                  <a:srgbClr val="FFFFFF"/>
                </a:solidFill>
                <a:latin typeface="Verdana"/>
                <a:cs typeface="Verdana"/>
              </a:rPr>
              <a:t>	</a:t>
            </a:r>
            <a:r>
              <a:rPr sz="900" i="1" spc="-10" dirty="0">
                <a:solidFill>
                  <a:srgbClr val="FFFFFF"/>
                </a:solidFill>
                <a:latin typeface="Verdana"/>
                <a:cs typeface="Verdana"/>
              </a:rPr>
              <a:t>MANSAB</a:t>
            </a:r>
            <a:endParaRPr sz="900" dirty="0">
              <a:latin typeface="Verdana"/>
              <a:cs typeface="Verdana"/>
            </a:endParaRPr>
          </a:p>
        </p:txBody>
      </p:sp>
      <p:sp>
        <p:nvSpPr>
          <p:cNvPr id="280" name="object 280"/>
          <p:cNvSpPr txBox="1"/>
          <p:nvPr/>
        </p:nvSpPr>
        <p:spPr>
          <a:xfrm>
            <a:off x="3713082" y="1960744"/>
            <a:ext cx="3244215" cy="1652760"/>
          </a:xfrm>
          <a:prstGeom prst="rect">
            <a:avLst/>
          </a:prstGeom>
        </p:spPr>
        <p:txBody>
          <a:bodyPr vert="horz" wrap="square" lIns="0" tIns="12700" rIns="0" bIns="0" rtlCol="0">
            <a:spAutoFit/>
          </a:bodyPr>
          <a:lstStyle/>
          <a:p>
            <a:pPr marL="12700" marR="5080" algn="just">
              <a:lnSpc>
                <a:spcPct val="148200"/>
              </a:lnSpc>
              <a:spcBef>
                <a:spcPts val="100"/>
              </a:spcBef>
              <a:tabLst>
                <a:tab pos="2021839" algn="l"/>
              </a:tabLst>
            </a:pPr>
            <a:r>
              <a:rPr sz="900" i="1" dirty="0">
                <a:solidFill>
                  <a:srgbClr val="FFFFFF"/>
                </a:solidFill>
                <a:latin typeface="Verdana"/>
                <a:cs typeface="Verdana"/>
              </a:rPr>
              <a:t>SOXTAKORLIGI</a:t>
            </a:r>
            <a:r>
              <a:rPr sz="900" i="1" spc="375" dirty="0">
                <a:solidFill>
                  <a:srgbClr val="FFFFFF"/>
                </a:solidFill>
                <a:latin typeface="Verdana"/>
                <a:cs typeface="Verdana"/>
              </a:rPr>
              <a:t>   </a:t>
            </a:r>
            <a:r>
              <a:rPr sz="900" i="1" spc="-30" dirty="0">
                <a:solidFill>
                  <a:srgbClr val="FFC428"/>
                </a:solidFill>
                <a:latin typeface="Verdana"/>
                <a:cs typeface="Verdana"/>
              </a:rPr>
              <a:t>(209-</a:t>
            </a:r>
            <a:r>
              <a:rPr sz="900" i="1" dirty="0">
                <a:solidFill>
                  <a:srgbClr val="FFC428"/>
                </a:solidFill>
                <a:latin typeface="Verdana"/>
                <a:cs typeface="Verdana"/>
              </a:rPr>
              <a:t>MODDA)</a:t>
            </a:r>
            <a:r>
              <a:rPr sz="900" i="1" dirty="0">
                <a:solidFill>
                  <a:srgbClr val="FFFFFF"/>
                </a:solidFill>
                <a:latin typeface="Verdana"/>
                <a:cs typeface="Verdana"/>
              </a:rPr>
              <a:t>,</a:t>
            </a:r>
            <a:r>
              <a:rPr sz="900" i="1" spc="375" dirty="0">
                <a:solidFill>
                  <a:srgbClr val="FFFFFF"/>
                </a:solidFill>
                <a:latin typeface="Verdana"/>
                <a:cs typeface="Verdana"/>
              </a:rPr>
              <a:t>   </a:t>
            </a:r>
            <a:r>
              <a:rPr sz="900" i="1" dirty="0">
                <a:solidFill>
                  <a:srgbClr val="FFFFFF"/>
                </a:solidFill>
                <a:latin typeface="Verdana"/>
                <a:cs typeface="Verdana"/>
              </a:rPr>
              <a:t>PORA</a:t>
            </a:r>
            <a:r>
              <a:rPr sz="900" i="1" spc="380" dirty="0">
                <a:solidFill>
                  <a:srgbClr val="FFFFFF"/>
                </a:solidFill>
                <a:latin typeface="Verdana"/>
                <a:cs typeface="Verdana"/>
              </a:rPr>
              <a:t>   </a:t>
            </a:r>
            <a:r>
              <a:rPr sz="900" i="1" spc="-10" dirty="0">
                <a:solidFill>
                  <a:srgbClr val="FFFFFF"/>
                </a:solidFill>
                <a:latin typeface="Verdana"/>
                <a:cs typeface="Verdana"/>
              </a:rPr>
              <a:t>OLISH </a:t>
            </a:r>
            <a:r>
              <a:rPr sz="900" i="1" spc="-30" dirty="0">
                <a:solidFill>
                  <a:srgbClr val="FFFFFF"/>
                </a:solidFill>
                <a:latin typeface="Verdana"/>
                <a:cs typeface="Verdana"/>
              </a:rPr>
              <a:t>(210-</a:t>
            </a:r>
            <a:r>
              <a:rPr sz="900" i="1" dirty="0">
                <a:solidFill>
                  <a:srgbClr val="FFFFFF"/>
                </a:solidFill>
                <a:latin typeface="Verdana"/>
                <a:cs typeface="Verdana"/>
              </a:rPr>
              <a:t>MODDA),</a:t>
            </a:r>
            <a:r>
              <a:rPr sz="900" i="1" spc="120" dirty="0">
                <a:solidFill>
                  <a:srgbClr val="FFFFFF"/>
                </a:solidFill>
                <a:latin typeface="Verdana"/>
                <a:cs typeface="Verdana"/>
              </a:rPr>
              <a:t>  </a:t>
            </a:r>
            <a:r>
              <a:rPr sz="900" i="1" dirty="0">
                <a:solidFill>
                  <a:srgbClr val="FFFFFF"/>
                </a:solidFill>
                <a:latin typeface="Verdana"/>
                <a:cs typeface="Verdana"/>
              </a:rPr>
              <a:t>PORA</a:t>
            </a:r>
            <a:r>
              <a:rPr sz="900" i="1" spc="120" dirty="0">
                <a:solidFill>
                  <a:srgbClr val="FFFFFF"/>
                </a:solidFill>
                <a:latin typeface="Verdana"/>
                <a:cs typeface="Verdana"/>
              </a:rPr>
              <a:t>  </a:t>
            </a:r>
            <a:r>
              <a:rPr sz="900" i="1" dirty="0">
                <a:solidFill>
                  <a:srgbClr val="FFFFFF"/>
                </a:solidFill>
                <a:latin typeface="Verdana"/>
                <a:cs typeface="Verdana"/>
              </a:rPr>
              <a:t>BERISH</a:t>
            </a:r>
            <a:r>
              <a:rPr sz="900" i="1" spc="120" dirty="0">
                <a:solidFill>
                  <a:srgbClr val="FFFFFF"/>
                </a:solidFill>
                <a:latin typeface="Verdana"/>
                <a:cs typeface="Verdana"/>
              </a:rPr>
              <a:t>  </a:t>
            </a:r>
            <a:r>
              <a:rPr sz="900" i="1" spc="-55" dirty="0">
                <a:solidFill>
                  <a:srgbClr val="FFC428"/>
                </a:solidFill>
                <a:latin typeface="Verdana"/>
                <a:cs typeface="Verdana"/>
              </a:rPr>
              <a:t>(211-</a:t>
            </a:r>
            <a:r>
              <a:rPr sz="900" i="1" dirty="0">
                <a:solidFill>
                  <a:srgbClr val="FFC428"/>
                </a:solidFill>
                <a:latin typeface="Verdana"/>
                <a:cs typeface="Verdana"/>
              </a:rPr>
              <a:t>MODDA)</a:t>
            </a:r>
            <a:r>
              <a:rPr sz="900" i="1" dirty="0">
                <a:solidFill>
                  <a:srgbClr val="FFFFFF"/>
                </a:solidFill>
                <a:latin typeface="Verdana"/>
                <a:cs typeface="Verdana"/>
              </a:rPr>
              <a:t>,</a:t>
            </a:r>
            <a:r>
              <a:rPr sz="900" i="1" spc="120" dirty="0">
                <a:solidFill>
                  <a:srgbClr val="FFFFFF"/>
                </a:solidFill>
                <a:latin typeface="Verdana"/>
                <a:cs typeface="Verdana"/>
              </a:rPr>
              <a:t>  </a:t>
            </a:r>
            <a:r>
              <a:rPr sz="900" i="1" spc="-20" dirty="0">
                <a:solidFill>
                  <a:srgbClr val="FFFFFF"/>
                </a:solidFill>
                <a:latin typeface="Verdana"/>
                <a:cs typeface="Verdana"/>
              </a:rPr>
              <a:t>PORA </a:t>
            </a:r>
            <a:r>
              <a:rPr sz="900" i="1" spc="-10" dirty="0">
                <a:solidFill>
                  <a:srgbClr val="FFFFFF"/>
                </a:solidFill>
                <a:latin typeface="Verdana"/>
                <a:cs typeface="Verdana"/>
              </a:rPr>
              <a:t>OLISH-</a:t>
            </a:r>
            <a:r>
              <a:rPr sz="900" i="1" dirty="0">
                <a:solidFill>
                  <a:srgbClr val="FFFFFF"/>
                </a:solidFill>
                <a:latin typeface="Verdana"/>
                <a:cs typeface="Verdana"/>
              </a:rPr>
              <a:t>BERISHDA</a:t>
            </a:r>
            <a:r>
              <a:rPr sz="900" i="1" spc="80" dirty="0">
                <a:solidFill>
                  <a:srgbClr val="FFFFFF"/>
                </a:solidFill>
                <a:latin typeface="Verdana"/>
                <a:cs typeface="Verdana"/>
              </a:rPr>
              <a:t> </a:t>
            </a:r>
            <a:r>
              <a:rPr sz="900" i="1" spc="-10" dirty="0">
                <a:solidFill>
                  <a:srgbClr val="FFFFFF"/>
                </a:solidFill>
                <a:latin typeface="Verdana"/>
                <a:cs typeface="Verdana"/>
              </a:rPr>
              <a:t>VOSITACHILIK</a:t>
            </a:r>
            <a:r>
              <a:rPr sz="900" i="1" spc="80" dirty="0">
                <a:solidFill>
                  <a:srgbClr val="FFFFFF"/>
                </a:solidFill>
                <a:latin typeface="Verdana"/>
                <a:cs typeface="Verdana"/>
              </a:rPr>
              <a:t> </a:t>
            </a:r>
            <a:r>
              <a:rPr sz="900" i="1" dirty="0">
                <a:solidFill>
                  <a:srgbClr val="FFFFFF"/>
                </a:solidFill>
                <a:latin typeface="Verdana"/>
                <a:cs typeface="Verdana"/>
              </a:rPr>
              <a:t>QILISH</a:t>
            </a:r>
            <a:r>
              <a:rPr sz="900" i="1" spc="85" dirty="0">
                <a:solidFill>
                  <a:srgbClr val="FFFFFF"/>
                </a:solidFill>
                <a:latin typeface="Verdana"/>
                <a:cs typeface="Verdana"/>
              </a:rPr>
              <a:t> </a:t>
            </a:r>
            <a:r>
              <a:rPr sz="900" i="1" spc="-40" dirty="0">
                <a:solidFill>
                  <a:srgbClr val="FFC428"/>
                </a:solidFill>
                <a:latin typeface="Verdana"/>
                <a:cs typeface="Verdana"/>
              </a:rPr>
              <a:t>(212-MODDA)</a:t>
            </a:r>
            <a:r>
              <a:rPr sz="900" i="1" spc="-40" dirty="0">
                <a:solidFill>
                  <a:srgbClr val="FFFFFF"/>
                </a:solidFill>
                <a:latin typeface="Verdana"/>
                <a:cs typeface="Verdana"/>
              </a:rPr>
              <a:t>, </a:t>
            </a:r>
            <a:r>
              <a:rPr sz="900" i="1" dirty="0">
                <a:solidFill>
                  <a:srgbClr val="FFFFFF"/>
                </a:solidFill>
                <a:latin typeface="Verdana"/>
                <a:cs typeface="Verdana"/>
              </a:rPr>
              <a:t>TOVLAMACHILIK</a:t>
            </a:r>
            <a:r>
              <a:rPr sz="900" i="1" spc="280" dirty="0">
                <a:solidFill>
                  <a:srgbClr val="FFFFFF"/>
                </a:solidFill>
                <a:latin typeface="Verdana"/>
                <a:cs typeface="Verdana"/>
              </a:rPr>
              <a:t> </a:t>
            </a:r>
            <a:r>
              <a:rPr sz="900" i="1" dirty="0">
                <a:solidFill>
                  <a:srgbClr val="FFFFFF"/>
                </a:solidFill>
                <a:latin typeface="Verdana"/>
                <a:cs typeface="Verdana"/>
              </a:rPr>
              <a:t>YO‘LI</a:t>
            </a:r>
            <a:r>
              <a:rPr sz="900" i="1" spc="280" dirty="0">
                <a:solidFill>
                  <a:srgbClr val="FFFFFF"/>
                </a:solidFill>
                <a:latin typeface="Verdana"/>
                <a:cs typeface="Verdana"/>
              </a:rPr>
              <a:t> </a:t>
            </a:r>
            <a:r>
              <a:rPr sz="900" i="1" dirty="0">
                <a:solidFill>
                  <a:srgbClr val="FFFFFF"/>
                </a:solidFill>
                <a:latin typeface="Verdana"/>
                <a:cs typeface="Verdana"/>
              </a:rPr>
              <a:t>BILAN</a:t>
            </a:r>
            <a:r>
              <a:rPr sz="900" i="1" spc="280" dirty="0">
                <a:solidFill>
                  <a:srgbClr val="FFFFFF"/>
                </a:solidFill>
                <a:latin typeface="Verdana"/>
                <a:cs typeface="Verdana"/>
              </a:rPr>
              <a:t> </a:t>
            </a:r>
            <a:r>
              <a:rPr sz="900" i="1" dirty="0">
                <a:solidFill>
                  <a:srgbClr val="FFFFFF"/>
                </a:solidFill>
                <a:latin typeface="Verdana"/>
                <a:cs typeface="Verdana"/>
              </a:rPr>
              <a:t>HAQ</a:t>
            </a:r>
            <a:r>
              <a:rPr sz="900" i="1" spc="280" dirty="0">
                <a:solidFill>
                  <a:srgbClr val="FFFFFF"/>
                </a:solidFill>
                <a:latin typeface="Verdana"/>
                <a:cs typeface="Verdana"/>
              </a:rPr>
              <a:t> </a:t>
            </a:r>
            <a:r>
              <a:rPr sz="900" i="1" dirty="0">
                <a:solidFill>
                  <a:srgbClr val="FFFFFF"/>
                </a:solidFill>
                <a:latin typeface="Verdana"/>
                <a:cs typeface="Verdana"/>
              </a:rPr>
              <a:t>BERISHNI</a:t>
            </a:r>
            <a:r>
              <a:rPr sz="900" i="1" spc="280" dirty="0">
                <a:solidFill>
                  <a:srgbClr val="FFFFFF"/>
                </a:solidFill>
                <a:latin typeface="Verdana"/>
                <a:cs typeface="Verdana"/>
              </a:rPr>
              <a:t> </a:t>
            </a:r>
            <a:r>
              <a:rPr sz="900" i="1" spc="-20" dirty="0">
                <a:solidFill>
                  <a:srgbClr val="FFFFFF"/>
                </a:solidFill>
                <a:latin typeface="Verdana"/>
                <a:cs typeface="Verdana"/>
              </a:rPr>
              <a:t>TALAB </a:t>
            </a:r>
            <a:r>
              <a:rPr sz="900" i="1" dirty="0">
                <a:solidFill>
                  <a:srgbClr val="FFFFFF"/>
                </a:solidFill>
                <a:latin typeface="Verdana"/>
                <a:cs typeface="Verdana"/>
              </a:rPr>
              <a:t>QILISH</a:t>
            </a:r>
            <a:r>
              <a:rPr sz="900" i="1" spc="85" dirty="0">
                <a:solidFill>
                  <a:srgbClr val="FFFFFF"/>
                </a:solidFill>
                <a:latin typeface="Verdana"/>
                <a:cs typeface="Verdana"/>
              </a:rPr>
              <a:t> </a:t>
            </a:r>
            <a:r>
              <a:rPr sz="900" i="1" spc="-30" dirty="0">
                <a:solidFill>
                  <a:srgbClr val="FFC428"/>
                </a:solidFill>
                <a:latin typeface="Verdana"/>
                <a:cs typeface="Verdana"/>
              </a:rPr>
              <a:t>(214-</a:t>
            </a:r>
            <a:r>
              <a:rPr sz="900" i="1" spc="-20" dirty="0">
                <a:solidFill>
                  <a:srgbClr val="FFC428"/>
                </a:solidFill>
                <a:latin typeface="Verdana"/>
                <a:cs typeface="Verdana"/>
              </a:rPr>
              <a:t>MODDA)</a:t>
            </a:r>
            <a:r>
              <a:rPr sz="900" i="1" spc="-20" dirty="0">
                <a:solidFill>
                  <a:srgbClr val="FFFFFF"/>
                </a:solidFill>
                <a:latin typeface="Verdana"/>
                <a:cs typeface="Verdana"/>
              </a:rPr>
              <a:t>,</a:t>
            </a:r>
            <a:r>
              <a:rPr sz="900" i="1" spc="90" dirty="0">
                <a:solidFill>
                  <a:srgbClr val="FFFFFF"/>
                </a:solidFill>
                <a:latin typeface="Verdana"/>
                <a:cs typeface="Verdana"/>
              </a:rPr>
              <a:t> </a:t>
            </a:r>
            <a:r>
              <a:rPr sz="900" i="1" dirty="0">
                <a:solidFill>
                  <a:srgbClr val="FFFFFF"/>
                </a:solidFill>
                <a:latin typeface="Verdana"/>
                <a:cs typeface="Verdana"/>
              </a:rPr>
              <a:t>JINOIY</a:t>
            </a:r>
            <a:r>
              <a:rPr sz="900" i="1" spc="85" dirty="0">
                <a:solidFill>
                  <a:srgbClr val="FFFFFF"/>
                </a:solidFill>
                <a:latin typeface="Verdana"/>
                <a:cs typeface="Verdana"/>
              </a:rPr>
              <a:t> </a:t>
            </a:r>
            <a:r>
              <a:rPr sz="900" i="1" dirty="0">
                <a:solidFill>
                  <a:srgbClr val="FFFFFF"/>
                </a:solidFill>
                <a:latin typeface="Verdana"/>
                <a:cs typeface="Verdana"/>
              </a:rPr>
              <a:t>FAOLIYATDAN</a:t>
            </a:r>
            <a:r>
              <a:rPr sz="900" i="1" spc="90" dirty="0">
                <a:solidFill>
                  <a:srgbClr val="FFFFFF"/>
                </a:solidFill>
                <a:latin typeface="Verdana"/>
                <a:cs typeface="Verdana"/>
              </a:rPr>
              <a:t> </a:t>
            </a:r>
            <a:r>
              <a:rPr sz="900" i="1" spc="-10" dirty="0">
                <a:solidFill>
                  <a:srgbClr val="FFFFFF"/>
                </a:solidFill>
                <a:latin typeface="Verdana"/>
                <a:cs typeface="Verdana"/>
              </a:rPr>
              <a:t>OLINGAN DAROMADLARDAN</a:t>
            </a:r>
            <a:r>
              <a:rPr lang="uz-Cyrl-UZ" sz="900" i="1" spc="-10" dirty="0">
                <a:solidFill>
                  <a:srgbClr val="FFFFFF"/>
                </a:solidFill>
                <a:latin typeface="Verdana"/>
                <a:cs typeface="Verdana"/>
              </a:rPr>
              <a:t> </a:t>
            </a:r>
            <a:r>
              <a:rPr lang="en-US" sz="900" i="1" spc="-10" dirty="0">
                <a:solidFill>
                  <a:srgbClr val="FFFFFF"/>
                </a:solidFill>
                <a:latin typeface="Verdana"/>
                <a:cs typeface="Verdana"/>
              </a:rPr>
              <a:t>LEGALLASHTIRISH </a:t>
            </a:r>
            <a:r>
              <a:rPr sz="900" i="1" spc="-40" dirty="0">
                <a:solidFill>
                  <a:srgbClr val="FFC428"/>
                </a:solidFill>
                <a:latin typeface="Verdana"/>
                <a:cs typeface="Verdana"/>
              </a:rPr>
              <a:t>(243-</a:t>
            </a:r>
            <a:r>
              <a:rPr sz="900" i="1" dirty="0">
                <a:solidFill>
                  <a:srgbClr val="FFC428"/>
                </a:solidFill>
                <a:latin typeface="Verdana"/>
                <a:cs typeface="Verdana"/>
              </a:rPr>
              <a:t>MODDA)</a:t>
            </a:r>
            <a:r>
              <a:rPr sz="900" i="1" dirty="0">
                <a:solidFill>
                  <a:srgbClr val="FFFFFF"/>
                </a:solidFill>
                <a:latin typeface="Verdana"/>
                <a:cs typeface="Verdana"/>
              </a:rPr>
              <a:t>,</a:t>
            </a:r>
            <a:r>
              <a:rPr sz="900" i="1" spc="465" dirty="0">
                <a:solidFill>
                  <a:srgbClr val="FFFFFF"/>
                </a:solidFill>
                <a:latin typeface="Verdana"/>
                <a:cs typeface="Verdana"/>
              </a:rPr>
              <a:t>   </a:t>
            </a:r>
            <a:r>
              <a:rPr sz="900" i="1" dirty="0">
                <a:solidFill>
                  <a:srgbClr val="FFFFFF"/>
                </a:solidFill>
                <a:latin typeface="Verdana"/>
                <a:cs typeface="Verdana"/>
              </a:rPr>
              <a:t>KABI</a:t>
            </a:r>
            <a:r>
              <a:rPr sz="900" i="1" spc="465" dirty="0">
                <a:solidFill>
                  <a:srgbClr val="FFFFFF"/>
                </a:solidFill>
                <a:latin typeface="Verdana"/>
                <a:cs typeface="Verdana"/>
              </a:rPr>
              <a:t>   </a:t>
            </a:r>
            <a:r>
              <a:rPr sz="900" i="1" dirty="0">
                <a:solidFill>
                  <a:srgbClr val="FFFFFF"/>
                </a:solidFill>
                <a:latin typeface="Verdana"/>
                <a:cs typeface="Verdana"/>
              </a:rPr>
              <a:t>JINOYATLARDA</a:t>
            </a:r>
            <a:r>
              <a:rPr sz="900" i="1" spc="465" dirty="0">
                <a:solidFill>
                  <a:srgbClr val="FFFFFF"/>
                </a:solidFill>
                <a:latin typeface="Verdana"/>
                <a:cs typeface="Verdana"/>
              </a:rPr>
              <a:t>   </a:t>
            </a:r>
            <a:r>
              <a:rPr sz="900" i="1" spc="-20" dirty="0">
                <a:solidFill>
                  <a:srgbClr val="FFFFFF"/>
                </a:solidFill>
                <a:latin typeface="Verdana"/>
                <a:cs typeface="Verdana"/>
              </a:rPr>
              <a:t>JAZO </a:t>
            </a:r>
            <a:r>
              <a:rPr sz="900" i="1" dirty="0">
                <a:solidFill>
                  <a:srgbClr val="FFFFFF"/>
                </a:solidFill>
                <a:latin typeface="Verdana"/>
                <a:cs typeface="Verdana"/>
              </a:rPr>
              <a:t>MUQARRARLIGI</a:t>
            </a:r>
            <a:r>
              <a:rPr sz="900" i="1" spc="40" dirty="0">
                <a:solidFill>
                  <a:srgbClr val="FFFFFF"/>
                </a:solidFill>
                <a:latin typeface="Verdana"/>
                <a:cs typeface="Verdana"/>
              </a:rPr>
              <a:t> </a:t>
            </a:r>
            <a:r>
              <a:rPr sz="900" i="1" dirty="0">
                <a:solidFill>
                  <a:srgbClr val="FFFFFF"/>
                </a:solidFill>
                <a:latin typeface="Verdana"/>
                <a:cs typeface="Verdana"/>
              </a:rPr>
              <a:t>BAYON</a:t>
            </a:r>
            <a:r>
              <a:rPr sz="900" i="1" spc="40" dirty="0">
                <a:solidFill>
                  <a:srgbClr val="FFFFFF"/>
                </a:solidFill>
                <a:latin typeface="Verdana"/>
                <a:cs typeface="Verdana"/>
              </a:rPr>
              <a:t> </a:t>
            </a:r>
            <a:r>
              <a:rPr sz="900" i="1" spc="-10" dirty="0">
                <a:solidFill>
                  <a:srgbClr val="FFFFFF"/>
                </a:solidFill>
                <a:latin typeface="Verdana"/>
                <a:cs typeface="Verdana"/>
              </a:rPr>
              <a:t>ETILGAN.</a:t>
            </a:r>
            <a:endParaRPr sz="900" dirty="0">
              <a:latin typeface="Verdana"/>
              <a:cs typeface="Verdana"/>
            </a:endParaRPr>
          </a:p>
        </p:txBody>
      </p:sp>
      <p:pic>
        <p:nvPicPr>
          <p:cNvPr id="281" name="object 281"/>
          <p:cNvPicPr/>
          <p:nvPr/>
        </p:nvPicPr>
        <p:blipFill>
          <a:blip r:embed="rId11" cstate="print"/>
          <a:stretch>
            <a:fillRect/>
          </a:stretch>
        </p:blipFill>
        <p:spPr>
          <a:xfrm>
            <a:off x="3613398" y="3718129"/>
            <a:ext cx="3451744" cy="1995600"/>
          </a:xfrm>
          <a:prstGeom prst="rect">
            <a:avLst/>
          </a:prstGeom>
        </p:spPr>
      </p:pic>
      <p:sp>
        <p:nvSpPr>
          <p:cNvPr id="38" name="object 9"/>
          <p:cNvSpPr txBox="1"/>
          <p:nvPr/>
        </p:nvSpPr>
        <p:spPr>
          <a:xfrm>
            <a:off x="502465" y="356675"/>
            <a:ext cx="2681605" cy="3270767"/>
          </a:xfrm>
          <a:prstGeom prst="rect">
            <a:avLst/>
          </a:prstGeom>
        </p:spPr>
        <p:txBody>
          <a:bodyPr vert="horz" wrap="square" lIns="0" tIns="13335" rIns="0" bIns="0" rtlCol="0">
            <a:spAutoFit/>
          </a:bodyPr>
          <a:lstStyle/>
          <a:p>
            <a:pPr marL="146050" marR="138430" algn="ctr">
              <a:lnSpc>
                <a:spcPct val="100000"/>
              </a:lnSpc>
              <a:spcBef>
                <a:spcPts val="105"/>
              </a:spcBef>
            </a:pPr>
            <a:r>
              <a:rPr lang="en-US" sz="1500" b="1" spc="70" dirty="0">
                <a:solidFill>
                  <a:srgbClr val="FFC428"/>
                </a:solidFill>
                <a:latin typeface="Tahoma"/>
                <a:cs typeface="Tahoma"/>
              </a:rPr>
              <a:t>O’ZBEKISTON RESPUBLIKASINING </a:t>
            </a:r>
            <a:r>
              <a:rPr lang="uz-Cyrl-UZ" sz="1500" b="1" spc="70" dirty="0">
                <a:solidFill>
                  <a:srgbClr val="FFC428"/>
                </a:solidFill>
                <a:latin typeface="Tahoma"/>
                <a:cs typeface="Tahoma"/>
              </a:rPr>
              <a:t>“</a:t>
            </a:r>
            <a:r>
              <a:rPr lang="en-US" sz="1500" b="1" spc="70" dirty="0">
                <a:solidFill>
                  <a:srgbClr val="FFC428"/>
                </a:solidFill>
                <a:latin typeface="Tahoma"/>
                <a:cs typeface="Tahoma"/>
              </a:rPr>
              <a:t>MANFAATLAR </a:t>
            </a:r>
            <a:r>
              <a:rPr lang="en-US" sz="1500" b="1" spc="-25" dirty="0">
                <a:solidFill>
                  <a:srgbClr val="FFC428"/>
                </a:solidFill>
                <a:latin typeface="Tahoma"/>
                <a:cs typeface="Tahoma"/>
              </a:rPr>
              <a:t>TO’QNASHUVI TO’GRISIDA</a:t>
            </a:r>
            <a:r>
              <a:rPr lang="uz-Cyrl-UZ" sz="1500" b="1" spc="-25" dirty="0">
                <a:solidFill>
                  <a:srgbClr val="FFC428"/>
                </a:solidFill>
                <a:latin typeface="Tahoma"/>
                <a:cs typeface="Tahoma"/>
              </a:rPr>
              <a:t>”</a:t>
            </a:r>
            <a:r>
              <a:rPr lang="en-US" sz="1500" b="1" spc="-25" dirty="0" err="1">
                <a:solidFill>
                  <a:srgbClr val="FFC428"/>
                </a:solidFill>
                <a:latin typeface="Tahoma"/>
                <a:cs typeface="Tahoma"/>
              </a:rPr>
              <a:t>gi</a:t>
            </a:r>
            <a:r>
              <a:rPr lang="en-US" sz="1500" b="1" spc="-25" dirty="0">
                <a:solidFill>
                  <a:srgbClr val="FFC428"/>
                </a:solidFill>
                <a:latin typeface="Tahoma"/>
                <a:cs typeface="Tahoma"/>
              </a:rPr>
              <a:t> O’RQ-931-son </a:t>
            </a:r>
            <a:r>
              <a:rPr lang="en-US" sz="1500" b="1" spc="-25" dirty="0" err="1">
                <a:solidFill>
                  <a:srgbClr val="FFC428"/>
                </a:solidFill>
                <a:latin typeface="Tahoma"/>
                <a:cs typeface="Tahoma"/>
              </a:rPr>
              <a:t>Qonunini</a:t>
            </a:r>
            <a:endParaRPr lang="en-US" sz="1500" b="1" spc="-25" dirty="0">
              <a:solidFill>
                <a:srgbClr val="FFC428"/>
              </a:solidFill>
              <a:latin typeface="Tahoma"/>
              <a:cs typeface="Tahoma"/>
            </a:endParaRPr>
          </a:p>
          <a:p>
            <a:pPr marL="146050" marR="138430" algn="ctr">
              <a:lnSpc>
                <a:spcPct val="100000"/>
              </a:lnSpc>
              <a:spcBef>
                <a:spcPts val="105"/>
              </a:spcBef>
            </a:pPr>
            <a:r>
              <a:rPr lang="en-US" sz="1500" b="1" spc="-25" dirty="0">
                <a:solidFill>
                  <a:srgbClr val="FFC428"/>
                </a:solidFill>
                <a:latin typeface="Tahoma"/>
                <a:cs typeface="Tahoma"/>
              </a:rPr>
              <a:t>2024-yil 5-iyunda </a:t>
            </a:r>
            <a:r>
              <a:rPr lang="en-US" sz="1500" b="1" spc="-25" dirty="0" err="1">
                <a:solidFill>
                  <a:srgbClr val="FFC428"/>
                </a:solidFill>
                <a:latin typeface="Tahoma"/>
                <a:cs typeface="Tahoma"/>
              </a:rPr>
              <a:t>qabul</a:t>
            </a:r>
            <a:r>
              <a:rPr lang="en-US" sz="1500" b="1" spc="-25" dirty="0">
                <a:solidFill>
                  <a:srgbClr val="FFC428"/>
                </a:solidFill>
                <a:latin typeface="Tahoma"/>
                <a:cs typeface="Tahoma"/>
              </a:rPr>
              <a:t> </a:t>
            </a:r>
            <a:r>
              <a:rPr lang="en-US" sz="1500" b="1" spc="-25" dirty="0" err="1">
                <a:solidFill>
                  <a:srgbClr val="FFC428"/>
                </a:solidFill>
                <a:latin typeface="Tahoma"/>
                <a:cs typeface="Tahoma"/>
              </a:rPr>
              <a:t>qilingan</a:t>
            </a:r>
            <a:r>
              <a:rPr lang="en-US" sz="1500" b="1" spc="-25" dirty="0">
                <a:solidFill>
                  <a:srgbClr val="FFC428"/>
                </a:solidFill>
                <a:latin typeface="Tahoma"/>
                <a:cs typeface="Tahoma"/>
              </a:rPr>
              <a:t>. </a:t>
            </a:r>
          </a:p>
          <a:p>
            <a:pPr marL="146050" marR="138430" algn="ctr">
              <a:lnSpc>
                <a:spcPct val="100000"/>
              </a:lnSpc>
              <a:spcBef>
                <a:spcPts val="105"/>
              </a:spcBef>
            </a:pPr>
            <a:r>
              <a:rPr lang="en-US" sz="1500" b="1" spc="-25" dirty="0" err="1">
                <a:solidFill>
                  <a:srgbClr val="FFC428"/>
                </a:solidFill>
                <a:latin typeface="Tahoma"/>
                <a:cs typeface="Tahoma"/>
              </a:rPr>
              <a:t>Qonun</a:t>
            </a:r>
            <a:r>
              <a:rPr lang="en-US" sz="1500" b="1" spc="-25" dirty="0">
                <a:solidFill>
                  <a:srgbClr val="FFC428"/>
                </a:solidFill>
                <a:latin typeface="Tahoma"/>
                <a:cs typeface="Tahoma"/>
              </a:rPr>
              <a:t> 33-ta </a:t>
            </a:r>
            <a:r>
              <a:rPr lang="en-US" sz="1500" b="1" spc="-25" dirty="0" err="1">
                <a:solidFill>
                  <a:srgbClr val="FFC428"/>
                </a:solidFill>
                <a:latin typeface="Tahoma"/>
                <a:cs typeface="Tahoma"/>
              </a:rPr>
              <a:t>moddadan</a:t>
            </a:r>
            <a:r>
              <a:rPr lang="en-US" sz="1500" b="1" spc="-25" dirty="0">
                <a:solidFill>
                  <a:srgbClr val="FFC428"/>
                </a:solidFill>
                <a:latin typeface="Tahoma"/>
                <a:cs typeface="Tahoma"/>
              </a:rPr>
              <a:t> </a:t>
            </a:r>
            <a:r>
              <a:rPr lang="en-US" sz="1500" b="1" spc="-25" dirty="0" err="1">
                <a:solidFill>
                  <a:srgbClr val="FFC428"/>
                </a:solidFill>
                <a:latin typeface="Tahoma"/>
                <a:cs typeface="Tahoma"/>
              </a:rPr>
              <a:t>iborat</a:t>
            </a:r>
            <a:r>
              <a:rPr lang="en-US" sz="1500" b="1" spc="-25" dirty="0">
                <a:solidFill>
                  <a:srgbClr val="FFC428"/>
                </a:solidFill>
                <a:latin typeface="Tahoma"/>
                <a:cs typeface="Tahoma"/>
              </a:rPr>
              <a:t>. </a:t>
            </a:r>
            <a:r>
              <a:rPr lang="en-US" sz="1500" b="1" spc="-25" dirty="0" err="1">
                <a:solidFill>
                  <a:srgbClr val="FFC428"/>
                </a:solidFill>
                <a:latin typeface="Tahoma"/>
                <a:cs typeface="Tahoma"/>
              </a:rPr>
              <a:t>Ushbu</a:t>
            </a:r>
            <a:r>
              <a:rPr lang="en-US" sz="1500" b="1" spc="-25" dirty="0">
                <a:solidFill>
                  <a:srgbClr val="FFC428"/>
                </a:solidFill>
                <a:latin typeface="Tahoma"/>
                <a:cs typeface="Tahoma"/>
              </a:rPr>
              <a:t> </a:t>
            </a:r>
            <a:r>
              <a:rPr lang="en-US" sz="1500" b="1" spc="-25" dirty="0" err="1">
                <a:solidFill>
                  <a:srgbClr val="FFC428"/>
                </a:solidFill>
                <a:latin typeface="Tahoma"/>
                <a:cs typeface="Tahoma"/>
              </a:rPr>
              <a:t>Qonunning</a:t>
            </a:r>
            <a:r>
              <a:rPr lang="en-US" sz="1500" b="1" spc="-25" dirty="0">
                <a:solidFill>
                  <a:srgbClr val="FFC428"/>
                </a:solidFill>
                <a:latin typeface="Tahoma"/>
                <a:cs typeface="Tahoma"/>
              </a:rPr>
              <a:t> </a:t>
            </a:r>
            <a:r>
              <a:rPr lang="en-US" sz="1500" b="1" spc="-25" dirty="0" err="1">
                <a:solidFill>
                  <a:srgbClr val="FFC428"/>
                </a:solidFill>
                <a:latin typeface="Tahoma"/>
                <a:cs typeface="Tahoma"/>
              </a:rPr>
              <a:t>maqsadi</a:t>
            </a:r>
            <a:r>
              <a:rPr lang="en-US" sz="1500" b="1" spc="-25" dirty="0">
                <a:solidFill>
                  <a:srgbClr val="FFC428"/>
                </a:solidFill>
                <a:latin typeface="Tahoma"/>
                <a:cs typeface="Tahoma"/>
              </a:rPr>
              <a:t> </a:t>
            </a:r>
            <a:r>
              <a:rPr lang="en-US" sz="1500" b="1" spc="-25" dirty="0" err="1">
                <a:solidFill>
                  <a:srgbClr val="FFC428"/>
                </a:solidFill>
                <a:latin typeface="Tahoma"/>
                <a:cs typeface="Tahoma"/>
              </a:rPr>
              <a:t>manfaatlar</a:t>
            </a:r>
            <a:r>
              <a:rPr lang="en-US" sz="1500" b="1" spc="-25" dirty="0">
                <a:solidFill>
                  <a:srgbClr val="FFC428"/>
                </a:solidFill>
                <a:latin typeface="Tahoma"/>
                <a:cs typeface="Tahoma"/>
              </a:rPr>
              <a:t> </a:t>
            </a:r>
            <a:r>
              <a:rPr lang="en-US" sz="1500" b="1" spc="-25" dirty="0" err="1">
                <a:solidFill>
                  <a:srgbClr val="FFC428"/>
                </a:solidFill>
                <a:latin typeface="Tahoma"/>
                <a:cs typeface="Tahoma"/>
              </a:rPr>
              <a:t>to’qnashuvi</a:t>
            </a:r>
            <a:r>
              <a:rPr lang="en-US" sz="1500" b="1" spc="-25" dirty="0">
                <a:solidFill>
                  <a:srgbClr val="FFC428"/>
                </a:solidFill>
                <a:latin typeface="Tahoma"/>
                <a:cs typeface="Tahoma"/>
              </a:rPr>
              <a:t> </a:t>
            </a:r>
            <a:r>
              <a:rPr lang="en-US" sz="1500" b="1" spc="-25" dirty="0" err="1">
                <a:solidFill>
                  <a:srgbClr val="FFC428"/>
                </a:solidFill>
                <a:latin typeface="Tahoma"/>
                <a:cs typeface="Tahoma"/>
              </a:rPr>
              <a:t>bilan</a:t>
            </a:r>
            <a:r>
              <a:rPr lang="en-US" sz="1500" b="1" spc="-25" dirty="0">
                <a:solidFill>
                  <a:srgbClr val="FFC428"/>
                </a:solidFill>
                <a:latin typeface="Tahoma"/>
                <a:cs typeface="Tahoma"/>
              </a:rPr>
              <a:t> </a:t>
            </a:r>
            <a:r>
              <a:rPr lang="en-US" sz="1500" b="1" spc="-25" dirty="0" err="1">
                <a:solidFill>
                  <a:srgbClr val="FFC428"/>
                </a:solidFill>
                <a:latin typeface="Tahoma"/>
                <a:cs typeface="Tahoma"/>
              </a:rPr>
              <a:t>bogliq</a:t>
            </a:r>
            <a:r>
              <a:rPr lang="en-US" sz="1500" b="1" spc="-25" dirty="0">
                <a:solidFill>
                  <a:srgbClr val="FFC428"/>
                </a:solidFill>
                <a:latin typeface="Tahoma"/>
                <a:cs typeface="Tahoma"/>
              </a:rPr>
              <a:t> </a:t>
            </a:r>
            <a:r>
              <a:rPr lang="en-US" sz="1500" b="1" spc="-25" dirty="0" err="1">
                <a:solidFill>
                  <a:srgbClr val="FFC428"/>
                </a:solidFill>
                <a:latin typeface="Tahoma"/>
                <a:cs typeface="Tahoma"/>
              </a:rPr>
              <a:t>munosabatlarni</a:t>
            </a:r>
            <a:r>
              <a:rPr lang="en-US" sz="1500" b="1" spc="-25" dirty="0">
                <a:solidFill>
                  <a:srgbClr val="FFC428"/>
                </a:solidFill>
                <a:latin typeface="Tahoma"/>
                <a:cs typeface="Tahoma"/>
              </a:rPr>
              <a:t> </a:t>
            </a:r>
            <a:r>
              <a:rPr lang="en-US" sz="1500" b="1" spc="-25" dirty="0" err="1">
                <a:solidFill>
                  <a:srgbClr val="FFC428"/>
                </a:solidFill>
                <a:latin typeface="Tahoma"/>
                <a:cs typeface="Tahoma"/>
              </a:rPr>
              <a:t>tartibga</a:t>
            </a:r>
            <a:r>
              <a:rPr lang="en-US" sz="1500" b="1" spc="-25" dirty="0">
                <a:solidFill>
                  <a:srgbClr val="FFC428"/>
                </a:solidFill>
                <a:latin typeface="Tahoma"/>
                <a:cs typeface="Tahoma"/>
              </a:rPr>
              <a:t> </a:t>
            </a:r>
            <a:r>
              <a:rPr lang="en-US" sz="1500" b="1" spc="-25" dirty="0" err="1">
                <a:solidFill>
                  <a:srgbClr val="FFC428"/>
                </a:solidFill>
                <a:latin typeface="Tahoma"/>
                <a:cs typeface="Tahoma"/>
              </a:rPr>
              <a:t>solishdan</a:t>
            </a:r>
            <a:r>
              <a:rPr lang="en-US" sz="1500" b="1" spc="-25" dirty="0">
                <a:solidFill>
                  <a:srgbClr val="FFC428"/>
                </a:solidFill>
                <a:latin typeface="Tahoma"/>
                <a:cs typeface="Tahoma"/>
              </a:rPr>
              <a:t> </a:t>
            </a:r>
            <a:r>
              <a:rPr lang="en-US" sz="1500" b="1" spc="-25" dirty="0" err="1">
                <a:solidFill>
                  <a:srgbClr val="FFC428"/>
                </a:solidFill>
                <a:latin typeface="Tahoma"/>
                <a:cs typeface="Tahoma"/>
              </a:rPr>
              <a:t>iborat</a:t>
            </a:r>
            <a:r>
              <a:rPr lang="en-US" sz="1500" b="1" spc="-25" dirty="0">
                <a:solidFill>
                  <a:srgbClr val="FFC428"/>
                </a:solidFill>
                <a:latin typeface="Tahoma"/>
                <a:cs typeface="Tahoma"/>
              </a:rPr>
              <a:t>.</a:t>
            </a:r>
            <a:endParaRPr sz="1500" dirty="0">
              <a:latin typeface="Tahoma"/>
              <a:cs typeface="Tahoma"/>
            </a:endParaRPr>
          </a:p>
        </p:txBody>
      </p:sp>
      <p:sp>
        <p:nvSpPr>
          <p:cNvPr id="29" name="Прямоугольник 28"/>
          <p:cNvSpPr/>
          <p:nvPr/>
        </p:nvSpPr>
        <p:spPr>
          <a:xfrm>
            <a:off x="8177717" y="3677722"/>
            <a:ext cx="2070760" cy="369332"/>
          </a:xfrm>
          <a:prstGeom prst="rect">
            <a:avLst/>
          </a:prstGeom>
        </p:spPr>
        <p:txBody>
          <a:bodyPr wrap="none">
            <a:spAutoFit/>
          </a:bodyPr>
          <a:lstStyle/>
          <a:p>
            <a:pPr marL="32384" algn="ctr">
              <a:lnSpc>
                <a:spcPct val="100000"/>
              </a:lnSpc>
              <a:spcBef>
                <a:spcPts val="1290"/>
              </a:spcBef>
            </a:pPr>
            <a:r>
              <a:rPr lang="en-US" sz="1800" spc="65" dirty="0">
                <a:solidFill>
                  <a:srgbClr val="FFFFFF"/>
                </a:solidFill>
                <a:latin typeface="Verdana"/>
                <a:cs typeface="Verdana"/>
              </a:rPr>
              <a:t>PORA</a:t>
            </a:r>
            <a:r>
              <a:rPr lang="en-US" sz="1800" spc="-65" dirty="0">
                <a:solidFill>
                  <a:srgbClr val="FFFFFF"/>
                </a:solidFill>
                <a:latin typeface="Verdana"/>
                <a:cs typeface="Verdana"/>
              </a:rPr>
              <a:t> </a:t>
            </a:r>
            <a:r>
              <a:rPr lang="en-US" sz="1800" spc="-10" dirty="0">
                <a:solidFill>
                  <a:srgbClr val="FFFFFF"/>
                </a:solidFill>
                <a:latin typeface="Verdana"/>
                <a:cs typeface="Verdana"/>
              </a:rPr>
              <a:t>TURLARI:</a:t>
            </a:r>
            <a:endParaRPr lang="en-US" sz="1800" dirty="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388" y="-20203"/>
            <a:ext cx="10692130" cy="7560309"/>
          </a:xfrm>
          <a:custGeom>
            <a:avLst/>
            <a:gdLst/>
            <a:ahLst/>
            <a:cxnLst/>
            <a:rect l="l" t="t" r="r" b="b"/>
            <a:pathLst>
              <a:path w="10692130" h="7560309">
                <a:moveTo>
                  <a:pt x="10692003" y="0"/>
                </a:moveTo>
                <a:lnTo>
                  <a:pt x="10692003" y="0"/>
                </a:lnTo>
                <a:lnTo>
                  <a:pt x="0" y="0"/>
                </a:lnTo>
                <a:lnTo>
                  <a:pt x="0" y="7559992"/>
                </a:lnTo>
                <a:lnTo>
                  <a:pt x="3561283" y="7559992"/>
                </a:lnTo>
                <a:lnTo>
                  <a:pt x="3576866" y="7559992"/>
                </a:lnTo>
                <a:lnTo>
                  <a:pt x="7146201" y="7559992"/>
                </a:lnTo>
                <a:lnTo>
                  <a:pt x="7146201" y="7558506"/>
                </a:lnTo>
                <a:lnTo>
                  <a:pt x="3576866" y="7558506"/>
                </a:lnTo>
                <a:lnTo>
                  <a:pt x="3576866" y="5227231"/>
                </a:lnTo>
                <a:lnTo>
                  <a:pt x="7130618" y="5227231"/>
                </a:lnTo>
                <a:lnTo>
                  <a:pt x="7130618" y="6542938"/>
                </a:lnTo>
                <a:lnTo>
                  <a:pt x="10692003" y="6542938"/>
                </a:lnTo>
                <a:lnTo>
                  <a:pt x="10692003" y="0"/>
                </a:lnTo>
                <a:close/>
              </a:path>
            </a:pathLst>
          </a:custGeom>
          <a:solidFill>
            <a:srgbClr val="0A6354"/>
          </a:solidFill>
        </p:spPr>
        <p:txBody>
          <a:bodyPr wrap="square" lIns="0" tIns="0" rIns="0" bIns="0" rtlCol="0"/>
          <a:lstStyle/>
          <a:p>
            <a:endParaRPr/>
          </a:p>
        </p:txBody>
      </p:sp>
      <p:sp>
        <p:nvSpPr>
          <p:cNvPr id="3" name="object 3"/>
          <p:cNvSpPr txBox="1"/>
          <p:nvPr/>
        </p:nvSpPr>
        <p:spPr>
          <a:xfrm>
            <a:off x="240035" y="351269"/>
            <a:ext cx="3040380" cy="382156"/>
          </a:xfrm>
          <a:prstGeom prst="rect">
            <a:avLst/>
          </a:prstGeom>
        </p:spPr>
        <p:txBody>
          <a:bodyPr vert="horz" wrap="square" lIns="0" tIns="12700" rIns="0" bIns="0" rtlCol="0">
            <a:spAutoFit/>
          </a:bodyPr>
          <a:lstStyle/>
          <a:p>
            <a:pPr marL="12700">
              <a:lnSpc>
                <a:spcPct val="100000"/>
              </a:lnSpc>
              <a:spcBef>
                <a:spcPts val="100"/>
              </a:spcBef>
              <a:tabLst>
                <a:tab pos="1442720" algn="l"/>
                <a:tab pos="1627505" algn="l"/>
                <a:tab pos="2282190" algn="l"/>
              </a:tabLst>
            </a:pPr>
            <a:r>
              <a:rPr lang="en-US" sz="1200" b="1" i="1" spc="-10" dirty="0">
                <a:solidFill>
                  <a:srgbClr val="FFC428"/>
                </a:solidFill>
                <a:latin typeface="Verdana"/>
                <a:cs typeface="Verdana"/>
              </a:rPr>
              <a:t>MANFAATLAR TO’QNASHUVI VA </a:t>
            </a:r>
            <a:r>
              <a:rPr sz="1200" b="1" i="1" spc="-10" dirty="0">
                <a:solidFill>
                  <a:srgbClr val="FFC428"/>
                </a:solidFill>
                <a:latin typeface="Verdana"/>
                <a:cs typeface="Verdana"/>
              </a:rPr>
              <a:t>KORRUPSIYA</a:t>
            </a:r>
            <a:r>
              <a:rPr lang="en-US" sz="1200" b="1" i="1" spc="-10" dirty="0">
                <a:solidFill>
                  <a:srgbClr val="FFC428"/>
                </a:solidFill>
                <a:latin typeface="Verdana"/>
                <a:cs typeface="Verdana"/>
              </a:rPr>
              <a:t> - </a:t>
            </a:r>
            <a:r>
              <a:rPr sz="900" i="1" spc="-10" dirty="0">
                <a:solidFill>
                  <a:srgbClr val="FFFFFF"/>
                </a:solidFill>
                <a:latin typeface="Verdana"/>
                <a:cs typeface="Verdana"/>
              </a:rPr>
              <a:t>MANSAB</a:t>
            </a:r>
            <a:r>
              <a:rPr sz="900" i="1" dirty="0">
                <a:solidFill>
                  <a:srgbClr val="FFFFFF"/>
                </a:solidFill>
                <a:latin typeface="Verdana"/>
                <a:cs typeface="Verdana"/>
              </a:rPr>
              <a:t>	</a:t>
            </a:r>
            <a:r>
              <a:rPr sz="900" i="1" spc="-10" dirty="0">
                <a:solidFill>
                  <a:srgbClr val="FFFFFF"/>
                </a:solidFill>
                <a:latin typeface="Verdana"/>
                <a:cs typeface="Verdana"/>
              </a:rPr>
              <a:t>MAVQEIDAN</a:t>
            </a:r>
            <a:endParaRPr sz="900" dirty="0">
              <a:latin typeface="Verdana"/>
              <a:cs typeface="Verdana"/>
            </a:endParaRPr>
          </a:p>
        </p:txBody>
      </p:sp>
      <p:sp>
        <p:nvSpPr>
          <p:cNvPr id="4" name="object 4"/>
          <p:cNvSpPr txBox="1"/>
          <p:nvPr/>
        </p:nvSpPr>
        <p:spPr>
          <a:xfrm>
            <a:off x="240060" y="733425"/>
            <a:ext cx="3040380" cy="1010020"/>
          </a:xfrm>
          <a:prstGeom prst="rect">
            <a:avLst/>
          </a:prstGeom>
        </p:spPr>
        <p:txBody>
          <a:bodyPr vert="horz" wrap="square" lIns="0" tIns="12700" rIns="0" bIns="0" rtlCol="0">
            <a:spAutoFit/>
          </a:bodyPr>
          <a:lstStyle/>
          <a:p>
            <a:pPr marL="12700" marR="5080" algn="just">
              <a:lnSpc>
                <a:spcPct val="120300"/>
              </a:lnSpc>
              <a:spcBef>
                <a:spcPts val="100"/>
              </a:spcBef>
            </a:pPr>
            <a:r>
              <a:rPr sz="900" i="1" dirty="0">
                <a:solidFill>
                  <a:srgbClr val="FFFFFF"/>
                </a:solidFill>
                <a:latin typeface="Verdana"/>
                <a:cs typeface="Verdana"/>
              </a:rPr>
              <a:t>SHAXSIY</a:t>
            </a:r>
            <a:r>
              <a:rPr sz="900" i="1" spc="200" dirty="0">
                <a:solidFill>
                  <a:srgbClr val="FFFFFF"/>
                </a:solidFill>
                <a:latin typeface="Verdana"/>
                <a:cs typeface="Verdana"/>
              </a:rPr>
              <a:t>  </a:t>
            </a:r>
            <a:r>
              <a:rPr sz="900" i="1" dirty="0">
                <a:solidFill>
                  <a:srgbClr val="FFFFFF"/>
                </a:solidFill>
                <a:latin typeface="Verdana"/>
                <a:cs typeface="Verdana"/>
              </a:rPr>
              <a:t>MAQSADLARDA</a:t>
            </a:r>
            <a:r>
              <a:rPr sz="900" i="1" spc="204" dirty="0">
                <a:solidFill>
                  <a:srgbClr val="FFFFFF"/>
                </a:solidFill>
                <a:latin typeface="Verdana"/>
                <a:cs typeface="Verdana"/>
              </a:rPr>
              <a:t>  </a:t>
            </a:r>
            <a:r>
              <a:rPr sz="900" i="1" dirty="0">
                <a:solidFill>
                  <a:srgbClr val="FFFFFF"/>
                </a:solidFill>
                <a:latin typeface="Verdana"/>
                <a:cs typeface="Verdana"/>
              </a:rPr>
              <a:t>FOYDALANISH</a:t>
            </a:r>
            <a:r>
              <a:rPr sz="900" i="1" spc="204" dirty="0">
                <a:solidFill>
                  <a:srgbClr val="FFFFFF"/>
                </a:solidFill>
                <a:latin typeface="Verdana"/>
                <a:cs typeface="Verdana"/>
              </a:rPr>
              <a:t>  </a:t>
            </a:r>
            <a:r>
              <a:rPr sz="900" i="1" spc="-10" dirty="0">
                <a:solidFill>
                  <a:srgbClr val="FFFFFF"/>
                </a:solidFill>
                <a:latin typeface="Verdana"/>
                <a:cs typeface="Verdana"/>
              </a:rPr>
              <a:t>BILAN </a:t>
            </a:r>
            <a:r>
              <a:rPr sz="900" i="1" dirty="0">
                <a:solidFill>
                  <a:srgbClr val="FFFFFF"/>
                </a:solidFill>
                <a:latin typeface="Verdana"/>
                <a:cs typeface="Verdana"/>
              </a:rPr>
              <a:t>BOG‘LIQ</a:t>
            </a:r>
            <a:r>
              <a:rPr sz="900" i="1" spc="195" dirty="0">
                <a:solidFill>
                  <a:srgbClr val="FFFFFF"/>
                </a:solidFill>
                <a:latin typeface="Verdana"/>
                <a:cs typeface="Verdana"/>
              </a:rPr>
              <a:t>  </a:t>
            </a:r>
            <a:r>
              <a:rPr sz="900" i="1" dirty="0">
                <a:solidFill>
                  <a:srgbClr val="FFFFFF"/>
                </a:solidFill>
                <a:latin typeface="Verdana"/>
                <a:cs typeface="Verdana"/>
              </a:rPr>
              <a:t>BO‘LGAN</a:t>
            </a:r>
            <a:r>
              <a:rPr sz="900" i="1" spc="200" dirty="0">
                <a:solidFill>
                  <a:srgbClr val="FFFFFF"/>
                </a:solidFill>
                <a:latin typeface="Verdana"/>
                <a:cs typeface="Verdana"/>
              </a:rPr>
              <a:t>  </a:t>
            </a:r>
            <a:r>
              <a:rPr sz="900" i="1" spc="-25" dirty="0">
                <a:solidFill>
                  <a:srgbClr val="FFFFFF"/>
                </a:solidFill>
                <a:latin typeface="Verdana"/>
                <a:cs typeface="Verdana"/>
              </a:rPr>
              <a:t>IJTIMOIY-</a:t>
            </a:r>
            <a:r>
              <a:rPr sz="900" i="1" dirty="0">
                <a:solidFill>
                  <a:srgbClr val="FFFFFF"/>
                </a:solidFill>
                <a:latin typeface="Verdana"/>
                <a:cs typeface="Verdana"/>
              </a:rPr>
              <a:t>HUQUQIY</a:t>
            </a:r>
            <a:r>
              <a:rPr sz="900" i="1" spc="200" dirty="0">
                <a:solidFill>
                  <a:srgbClr val="FFFFFF"/>
                </a:solidFill>
                <a:latin typeface="Verdana"/>
                <a:cs typeface="Verdana"/>
              </a:rPr>
              <a:t>  </a:t>
            </a:r>
            <a:r>
              <a:rPr sz="900" i="1" spc="-10" dirty="0">
                <a:solidFill>
                  <a:srgbClr val="FFFFFF"/>
                </a:solidFill>
                <a:latin typeface="Verdana"/>
                <a:cs typeface="Verdana"/>
              </a:rPr>
              <a:t>HODISA. </a:t>
            </a:r>
            <a:r>
              <a:rPr sz="900" i="1" dirty="0">
                <a:solidFill>
                  <a:srgbClr val="FFFFFF"/>
                </a:solidFill>
                <a:latin typeface="Verdana"/>
                <a:cs typeface="Verdana"/>
              </a:rPr>
              <a:t>AKSARIYAT</a:t>
            </a:r>
            <a:r>
              <a:rPr sz="900" i="1" spc="110" dirty="0">
                <a:solidFill>
                  <a:srgbClr val="FFFFFF"/>
                </a:solidFill>
                <a:latin typeface="Verdana"/>
                <a:cs typeface="Verdana"/>
              </a:rPr>
              <a:t>  </a:t>
            </a:r>
            <a:r>
              <a:rPr sz="900" i="1" dirty="0">
                <a:solidFill>
                  <a:srgbClr val="FFFFFF"/>
                </a:solidFill>
                <a:latin typeface="Verdana"/>
                <a:cs typeface="Verdana"/>
              </a:rPr>
              <a:t>HOLLARDA</a:t>
            </a:r>
            <a:r>
              <a:rPr sz="900" i="1" spc="110" dirty="0">
                <a:solidFill>
                  <a:srgbClr val="FFFFFF"/>
                </a:solidFill>
                <a:latin typeface="Verdana"/>
                <a:cs typeface="Verdana"/>
              </a:rPr>
              <a:t>  </a:t>
            </a:r>
            <a:r>
              <a:rPr lang="en-US" sz="900" i="1" spc="110" dirty="0">
                <a:solidFill>
                  <a:srgbClr val="FFFFFF"/>
                </a:solidFill>
                <a:latin typeface="Verdana"/>
                <a:cs typeface="Verdana"/>
              </a:rPr>
              <a:t>MANFFATLAR TO’QNASHUVI VA </a:t>
            </a:r>
            <a:r>
              <a:rPr sz="900" i="1" dirty="0">
                <a:solidFill>
                  <a:srgbClr val="FFFFFF"/>
                </a:solidFill>
                <a:latin typeface="Verdana"/>
                <a:cs typeface="Verdana"/>
              </a:rPr>
              <a:t>KORRUPSIYA</a:t>
            </a:r>
            <a:r>
              <a:rPr sz="900" i="1" spc="105" dirty="0">
                <a:solidFill>
                  <a:srgbClr val="FFFFFF"/>
                </a:solidFill>
                <a:latin typeface="Verdana"/>
                <a:cs typeface="Verdana"/>
              </a:rPr>
              <a:t>  </a:t>
            </a:r>
            <a:r>
              <a:rPr sz="900" i="1" spc="-10" dirty="0">
                <a:solidFill>
                  <a:srgbClr val="FFFFFF"/>
                </a:solidFill>
                <a:latin typeface="Verdana"/>
                <a:cs typeface="Verdana"/>
              </a:rPr>
              <a:t>DEGANDA, </a:t>
            </a:r>
            <a:r>
              <a:rPr sz="900" i="1" dirty="0">
                <a:solidFill>
                  <a:srgbClr val="FFFFFF"/>
                </a:solidFill>
                <a:latin typeface="Verdana"/>
                <a:cs typeface="Verdana"/>
              </a:rPr>
              <a:t>DAVLAT</a:t>
            </a:r>
            <a:r>
              <a:rPr sz="900" i="1" spc="305" dirty="0">
                <a:solidFill>
                  <a:srgbClr val="FFFFFF"/>
                </a:solidFill>
                <a:latin typeface="Verdana"/>
                <a:cs typeface="Verdana"/>
              </a:rPr>
              <a:t>  </a:t>
            </a:r>
            <a:r>
              <a:rPr sz="900" i="1" dirty="0">
                <a:solidFill>
                  <a:srgbClr val="FFFFFF"/>
                </a:solidFill>
                <a:latin typeface="Verdana"/>
                <a:cs typeface="Verdana"/>
              </a:rPr>
              <a:t>AMALDORLARI</a:t>
            </a:r>
            <a:r>
              <a:rPr sz="900" i="1" spc="305" dirty="0">
                <a:solidFill>
                  <a:srgbClr val="FFFFFF"/>
                </a:solidFill>
                <a:latin typeface="Verdana"/>
                <a:cs typeface="Verdana"/>
              </a:rPr>
              <a:t>  </a:t>
            </a:r>
            <a:r>
              <a:rPr sz="900" i="1" dirty="0">
                <a:solidFill>
                  <a:srgbClr val="FFFFFF"/>
                </a:solidFill>
                <a:latin typeface="Verdana"/>
                <a:cs typeface="Verdana"/>
              </a:rPr>
              <a:t>TOMONIDAN</a:t>
            </a:r>
            <a:r>
              <a:rPr sz="900" i="1" spc="305" dirty="0">
                <a:solidFill>
                  <a:srgbClr val="FFFFFF"/>
                </a:solidFill>
                <a:latin typeface="Verdana"/>
                <a:cs typeface="Verdana"/>
              </a:rPr>
              <a:t>  </a:t>
            </a:r>
            <a:r>
              <a:rPr sz="900" i="1" spc="-10" dirty="0">
                <a:solidFill>
                  <a:srgbClr val="FFFFFF"/>
                </a:solidFill>
                <a:latin typeface="Verdana"/>
                <a:cs typeface="Verdana"/>
              </a:rPr>
              <a:t>SHAXSIY </a:t>
            </a:r>
            <a:r>
              <a:rPr sz="900" i="1" dirty="0">
                <a:solidFill>
                  <a:srgbClr val="FFFFFF"/>
                </a:solidFill>
                <a:latin typeface="Verdana"/>
                <a:cs typeface="Verdana"/>
              </a:rPr>
              <a:t>MANFAATLARNI</a:t>
            </a:r>
            <a:r>
              <a:rPr sz="900" i="1" spc="330" dirty="0">
                <a:solidFill>
                  <a:srgbClr val="FFFFFF"/>
                </a:solidFill>
                <a:latin typeface="Verdana"/>
                <a:cs typeface="Verdana"/>
              </a:rPr>
              <a:t>  </a:t>
            </a:r>
            <a:r>
              <a:rPr sz="900" i="1" dirty="0">
                <a:solidFill>
                  <a:srgbClr val="FFFFFF"/>
                </a:solidFill>
                <a:latin typeface="Verdana"/>
                <a:cs typeface="Verdana"/>
              </a:rPr>
              <a:t>KO‘ZLAB,</a:t>
            </a:r>
            <a:r>
              <a:rPr sz="900" i="1" spc="335" dirty="0">
                <a:solidFill>
                  <a:srgbClr val="FFFFFF"/>
                </a:solidFill>
                <a:latin typeface="Verdana"/>
                <a:cs typeface="Verdana"/>
              </a:rPr>
              <a:t>  </a:t>
            </a:r>
            <a:r>
              <a:rPr sz="900" i="1" dirty="0">
                <a:solidFill>
                  <a:srgbClr val="FFFFFF"/>
                </a:solidFill>
                <a:latin typeface="Verdana"/>
                <a:cs typeface="Verdana"/>
              </a:rPr>
              <a:t>BOYLIK</a:t>
            </a:r>
            <a:r>
              <a:rPr sz="900" i="1" spc="335" dirty="0">
                <a:solidFill>
                  <a:srgbClr val="FFFFFF"/>
                </a:solidFill>
                <a:latin typeface="Verdana"/>
                <a:cs typeface="Verdana"/>
              </a:rPr>
              <a:t>  </a:t>
            </a:r>
            <a:r>
              <a:rPr sz="900" i="1" spc="-10" dirty="0">
                <a:solidFill>
                  <a:srgbClr val="FFFFFF"/>
                </a:solidFill>
                <a:latin typeface="Verdana"/>
                <a:cs typeface="Verdana"/>
              </a:rPr>
              <a:t>ORTTIRISH</a:t>
            </a:r>
            <a:endParaRPr sz="900" dirty="0">
              <a:latin typeface="Verdana"/>
              <a:cs typeface="Verdana"/>
            </a:endParaRPr>
          </a:p>
        </p:txBody>
      </p:sp>
      <p:sp>
        <p:nvSpPr>
          <p:cNvPr id="5" name="object 5"/>
          <p:cNvSpPr txBox="1"/>
          <p:nvPr/>
        </p:nvSpPr>
        <p:spPr>
          <a:xfrm>
            <a:off x="240060" y="1736725"/>
            <a:ext cx="3040380" cy="511422"/>
          </a:xfrm>
          <a:prstGeom prst="rect">
            <a:avLst/>
          </a:prstGeom>
        </p:spPr>
        <p:txBody>
          <a:bodyPr vert="horz" wrap="square" lIns="0" tIns="12700" rIns="0" bIns="0" rtlCol="0">
            <a:spAutoFit/>
          </a:bodyPr>
          <a:lstStyle/>
          <a:p>
            <a:pPr marL="12700" marR="5080" algn="just">
              <a:lnSpc>
                <a:spcPct val="120300"/>
              </a:lnSpc>
              <a:spcBef>
                <a:spcPts val="100"/>
              </a:spcBef>
            </a:pPr>
            <a:r>
              <a:rPr sz="900" i="1" dirty="0">
                <a:solidFill>
                  <a:srgbClr val="FFFFFF"/>
                </a:solidFill>
                <a:latin typeface="Verdana"/>
                <a:cs typeface="Verdana"/>
              </a:rPr>
              <a:t>MAQSADIDA</a:t>
            </a:r>
            <a:r>
              <a:rPr sz="900" i="1" spc="455" dirty="0">
                <a:solidFill>
                  <a:srgbClr val="FFFFFF"/>
                </a:solidFill>
                <a:latin typeface="Verdana"/>
                <a:cs typeface="Verdana"/>
              </a:rPr>
              <a:t>  </a:t>
            </a:r>
            <a:r>
              <a:rPr sz="900" i="1" dirty="0">
                <a:solidFill>
                  <a:srgbClr val="FFFFFF"/>
                </a:solidFill>
                <a:latin typeface="Verdana"/>
                <a:cs typeface="Verdana"/>
              </a:rPr>
              <a:t>FUQAROLAR</a:t>
            </a:r>
            <a:r>
              <a:rPr lang="uz-Cyrl-UZ" sz="900" i="1" dirty="0">
                <a:solidFill>
                  <a:srgbClr val="FFFFFF"/>
                </a:solidFill>
                <a:latin typeface="Verdana"/>
                <a:cs typeface="Verdana"/>
              </a:rPr>
              <a:t> </a:t>
            </a:r>
            <a:r>
              <a:rPr lang="en-US" sz="900" i="1">
                <a:solidFill>
                  <a:srgbClr val="FFFFFF"/>
                </a:solidFill>
                <a:latin typeface="Verdana"/>
                <a:cs typeface="Verdana"/>
              </a:rPr>
              <a:t>YOKI XODIMLAR</a:t>
            </a:r>
            <a:r>
              <a:rPr sz="900" i="1">
                <a:solidFill>
                  <a:srgbClr val="FFFFFF"/>
                </a:solidFill>
                <a:latin typeface="Verdana"/>
                <a:cs typeface="Verdana"/>
              </a:rPr>
              <a:t>DAN</a:t>
            </a:r>
            <a:r>
              <a:rPr sz="900" i="1" spc="455">
                <a:solidFill>
                  <a:srgbClr val="FFFFFF"/>
                </a:solidFill>
                <a:latin typeface="Verdana"/>
                <a:cs typeface="Verdana"/>
              </a:rPr>
              <a:t>  </a:t>
            </a:r>
            <a:r>
              <a:rPr sz="900" i="1" spc="55" dirty="0">
                <a:solidFill>
                  <a:srgbClr val="FFFFFF"/>
                </a:solidFill>
                <a:latin typeface="Verdana"/>
                <a:cs typeface="Verdana"/>
              </a:rPr>
              <a:t>PORA</a:t>
            </a:r>
            <a:r>
              <a:rPr sz="900" i="1" spc="455" dirty="0">
                <a:solidFill>
                  <a:srgbClr val="FFFFFF"/>
                </a:solidFill>
                <a:latin typeface="Verdana"/>
                <a:cs typeface="Verdana"/>
              </a:rPr>
              <a:t>  </a:t>
            </a:r>
            <a:r>
              <a:rPr sz="900" i="1" spc="-10" dirty="0">
                <a:solidFill>
                  <a:srgbClr val="FFFFFF"/>
                </a:solidFill>
                <a:latin typeface="Verdana"/>
                <a:cs typeface="Verdana"/>
              </a:rPr>
              <a:t>OLISH, </a:t>
            </a:r>
            <a:r>
              <a:rPr sz="900" i="1" dirty="0">
                <a:solidFill>
                  <a:srgbClr val="FFFFFF"/>
                </a:solidFill>
                <a:latin typeface="Verdana"/>
                <a:cs typeface="Verdana"/>
              </a:rPr>
              <a:t>QONUNGA</a:t>
            </a:r>
            <a:r>
              <a:rPr sz="900" i="1" spc="390" dirty="0">
                <a:solidFill>
                  <a:srgbClr val="FFFFFF"/>
                </a:solidFill>
                <a:latin typeface="Verdana"/>
                <a:cs typeface="Verdana"/>
              </a:rPr>
              <a:t> </a:t>
            </a:r>
            <a:r>
              <a:rPr sz="900" i="1" dirty="0">
                <a:solidFill>
                  <a:srgbClr val="FFFFFF"/>
                </a:solidFill>
                <a:latin typeface="Verdana"/>
                <a:cs typeface="Verdana"/>
              </a:rPr>
              <a:t>XILOF</a:t>
            </a:r>
            <a:r>
              <a:rPr sz="900" i="1" spc="395" dirty="0">
                <a:solidFill>
                  <a:srgbClr val="FFFFFF"/>
                </a:solidFill>
                <a:latin typeface="Verdana"/>
                <a:cs typeface="Verdana"/>
              </a:rPr>
              <a:t> </a:t>
            </a:r>
            <a:r>
              <a:rPr sz="900" i="1" spc="55" dirty="0">
                <a:solidFill>
                  <a:srgbClr val="FFFFFF"/>
                </a:solidFill>
                <a:latin typeface="Verdana"/>
                <a:cs typeface="Verdana"/>
              </a:rPr>
              <a:t>PUL</a:t>
            </a:r>
            <a:r>
              <a:rPr sz="900" i="1" spc="395" dirty="0">
                <a:solidFill>
                  <a:srgbClr val="FFFFFF"/>
                </a:solidFill>
                <a:latin typeface="Verdana"/>
                <a:cs typeface="Verdana"/>
              </a:rPr>
              <a:t> </a:t>
            </a:r>
            <a:r>
              <a:rPr sz="900" i="1" dirty="0">
                <a:solidFill>
                  <a:srgbClr val="FFFFFF"/>
                </a:solidFill>
                <a:latin typeface="Verdana"/>
                <a:cs typeface="Verdana"/>
              </a:rPr>
              <a:t>DAROMADLARINI</a:t>
            </a:r>
            <a:r>
              <a:rPr sz="900" i="1" spc="395" dirty="0">
                <a:solidFill>
                  <a:srgbClr val="FFFFFF"/>
                </a:solidFill>
                <a:latin typeface="Verdana"/>
                <a:cs typeface="Verdana"/>
              </a:rPr>
              <a:t> </a:t>
            </a:r>
            <a:r>
              <a:rPr sz="900" i="1" spc="-10" dirty="0">
                <a:solidFill>
                  <a:srgbClr val="FFFFFF"/>
                </a:solidFill>
                <a:latin typeface="Verdana"/>
                <a:cs typeface="Verdana"/>
              </a:rPr>
              <a:t>QO‘LGA </a:t>
            </a:r>
            <a:r>
              <a:rPr sz="900" i="1" spc="-45" dirty="0">
                <a:solidFill>
                  <a:srgbClr val="FFFFFF"/>
                </a:solidFill>
                <a:latin typeface="Verdana"/>
                <a:cs typeface="Verdana"/>
              </a:rPr>
              <a:t>KIRITISH</a:t>
            </a:r>
            <a:r>
              <a:rPr sz="900" i="1" spc="-10" dirty="0">
                <a:solidFill>
                  <a:srgbClr val="FFFFFF"/>
                </a:solidFill>
                <a:latin typeface="Verdana"/>
                <a:cs typeface="Verdana"/>
              </a:rPr>
              <a:t> TUSHUNILADI.</a:t>
            </a:r>
            <a:endParaRPr sz="900" dirty="0">
              <a:latin typeface="Verdana"/>
              <a:cs typeface="Verdana"/>
            </a:endParaRPr>
          </a:p>
        </p:txBody>
      </p:sp>
      <p:sp>
        <p:nvSpPr>
          <p:cNvPr id="6" name="object 6"/>
          <p:cNvSpPr txBox="1"/>
          <p:nvPr/>
        </p:nvSpPr>
        <p:spPr>
          <a:xfrm>
            <a:off x="3573018" y="294617"/>
            <a:ext cx="3519564" cy="1213153"/>
          </a:xfrm>
          <a:prstGeom prst="rect">
            <a:avLst/>
          </a:prstGeom>
        </p:spPr>
        <p:txBody>
          <a:bodyPr vert="horz" wrap="square" lIns="0" tIns="12700" rIns="0" bIns="0" rtlCol="0">
            <a:spAutoFit/>
          </a:bodyPr>
          <a:lstStyle/>
          <a:p>
            <a:pPr marL="12700" marR="5080" indent="-635" algn="just">
              <a:lnSpc>
                <a:spcPct val="120300"/>
              </a:lnSpc>
              <a:spcBef>
                <a:spcPts val="100"/>
              </a:spcBef>
            </a:pPr>
            <a:r>
              <a:rPr lang="en-US" sz="1000" b="1" i="1" spc="-70" dirty="0">
                <a:solidFill>
                  <a:srgbClr val="FFC428"/>
                </a:solidFill>
                <a:latin typeface="Verdana"/>
                <a:cs typeface="Verdana"/>
              </a:rPr>
              <a:t>DAVLAT  ORGANINING YOKI BOSHQA TASHKILOTNING XODIMI </a:t>
            </a:r>
            <a:r>
              <a:rPr lang="en-US" sz="900" b="1" i="1" spc="-70" dirty="0">
                <a:solidFill>
                  <a:srgbClr val="FFC428"/>
                </a:solidFill>
                <a:latin typeface="Verdana"/>
                <a:cs typeface="Verdana"/>
              </a:rPr>
              <a:t>–</a:t>
            </a:r>
            <a:r>
              <a:rPr sz="900" b="1" i="1" spc="65" dirty="0">
                <a:solidFill>
                  <a:srgbClr val="FFC428"/>
                </a:solidFill>
                <a:latin typeface="Verdana"/>
                <a:cs typeface="Verdana"/>
              </a:rPr>
              <a:t> </a:t>
            </a:r>
            <a:r>
              <a:rPr lang="en-US" sz="900" i="1" dirty="0">
                <a:solidFill>
                  <a:srgbClr val="FFFFFF"/>
                </a:solidFill>
                <a:latin typeface="Verdana"/>
                <a:cs typeface="Verdana"/>
              </a:rPr>
              <a:t>DAVLAT ORGANLARIDA YOKI BOSHQA TASHKILOTLARDA MEHNAT SHARTNOMASI (KONTRAKT) ASOSIDA YOHUD SAYLAB QO’YILADIGAN YOKI TAYINLANADIGAN LAVOZIMLARDA MEHNAT (XIZMAT) FAOLIYATINI AMALGA OSHIRAYOTGAN BOSHQARUV XODIMI</a:t>
            </a:r>
            <a:r>
              <a:rPr sz="900" i="1" spc="-10" dirty="0">
                <a:solidFill>
                  <a:srgbClr val="FFFFFF"/>
                </a:solidFill>
                <a:latin typeface="Verdana"/>
                <a:cs typeface="Verdana"/>
              </a:rPr>
              <a:t>.</a:t>
            </a:r>
            <a:endParaRPr sz="900" dirty="0">
              <a:latin typeface="Verdana"/>
              <a:cs typeface="Verdana"/>
            </a:endParaRPr>
          </a:p>
        </p:txBody>
      </p:sp>
      <p:sp>
        <p:nvSpPr>
          <p:cNvPr id="7" name="object 7"/>
          <p:cNvSpPr txBox="1"/>
          <p:nvPr/>
        </p:nvSpPr>
        <p:spPr>
          <a:xfrm>
            <a:off x="241300" y="4848225"/>
            <a:ext cx="2966720" cy="1065420"/>
          </a:xfrm>
          <a:prstGeom prst="rect">
            <a:avLst/>
          </a:prstGeom>
        </p:spPr>
        <p:txBody>
          <a:bodyPr vert="horz" wrap="square" lIns="0" tIns="12700" rIns="0" bIns="0" rtlCol="0">
            <a:spAutoFit/>
          </a:bodyPr>
          <a:lstStyle/>
          <a:p>
            <a:pPr marL="12700" marR="5080" indent="-635" algn="ctr">
              <a:lnSpc>
                <a:spcPct val="120300"/>
              </a:lnSpc>
              <a:spcBef>
                <a:spcPts val="100"/>
              </a:spcBef>
            </a:pPr>
            <a:r>
              <a:rPr lang="en-US" sz="1000" b="1" i="1" dirty="0">
                <a:solidFill>
                  <a:srgbClr val="FFC428"/>
                </a:solidFill>
                <a:latin typeface="Verdana"/>
                <a:cs typeface="Verdana"/>
              </a:rPr>
              <a:t>MANFAATLAR TO’QNASHUVINI TARTIBGA SOLISH BO’YICHA MAXSUS BO’LINMA </a:t>
            </a:r>
            <a:r>
              <a:rPr lang="en-US" sz="900" i="1" dirty="0">
                <a:solidFill>
                  <a:srgbClr val="FFC428"/>
                </a:solidFill>
                <a:latin typeface="Verdana"/>
                <a:cs typeface="Verdana"/>
              </a:rPr>
              <a:t>– </a:t>
            </a:r>
            <a:r>
              <a:rPr lang="en-US" sz="900" i="1" dirty="0">
                <a:solidFill>
                  <a:schemeClr val="bg1"/>
                </a:solidFill>
                <a:latin typeface="Verdana"/>
                <a:cs typeface="Verdana"/>
              </a:rPr>
              <a:t>DAVLAT ORGANLARINING YOKI BOSHQA TASHKILOTLARNING KORRUPSIYAGA QARSHI ICHKI NAZORAT BO’LINMALARI (VA) YOKI KADRLAR BO’LINMALARI.</a:t>
            </a:r>
            <a:endParaRPr sz="900" dirty="0">
              <a:latin typeface="Verdana"/>
              <a:cs typeface="Verdana"/>
            </a:endParaRPr>
          </a:p>
        </p:txBody>
      </p:sp>
      <p:sp>
        <p:nvSpPr>
          <p:cNvPr id="8" name="object 8"/>
          <p:cNvSpPr txBox="1"/>
          <p:nvPr/>
        </p:nvSpPr>
        <p:spPr>
          <a:xfrm>
            <a:off x="277321" y="2256790"/>
            <a:ext cx="3024063" cy="351828"/>
          </a:xfrm>
          <a:prstGeom prst="rect">
            <a:avLst/>
          </a:prstGeom>
        </p:spPr>
        <p:txBody>
          <a:bodyPr vert="horz" wrap="square" lIns="0" tIns="12700" rIns="0" bIns="0" rtlCol="0">
            <a:spAutoFit/>
          </a:bodyPr>
          <a:lstStyle/>
          <a:p>
            <a:pPr marR="5080" indent="12700" algn="ctr">
              <a:lnSpc>
                <a:spcPct val="129700"/>
              </a:lnSpc>
              <a:spcBef>
                <a:spcPts val="100"/>
              </a:spcBef>
            </a:pPr>
            <a:r>
              <a:rPr sz="900" dirty="0">
                <a:solidFill>
                  <a:srgbClr val="FFC428"/>
                </a:solidFill>
                <a:latin typeface="Verdana"/>
                <a:cs typeface="Verdana"/>
              </a:rPr>
              <a:t>QUYIDAGILAR</a:t>
            </a:r>
            <a:r>
              <a:rPr sz="900" spc="35" dirty="0">
                <a:solidFill>
                  <a:srgbClr val="FFC428"/>
                </a:solidFill>
                <a:latin typeface="Verdana"/>
                <a:cs typeface="Verdana"/>
              </a:rPr>
              <a:t> </a:t>
            </a:r>
            <a:r>
              <a:rPr lang="en-US" sz="900" spc="35" dirty="0">
                <a:solidFill>
                  <a:srgbClr val="FFC428"/>
                </a:solidFill>
                <a:latin typeface="Verdana"/>
                <a:cs typeface="Verdana"/>
              </a:rPr>
              <a:t>MANFAATDORLIK VA </a:t>
            </a:r>
            <a:r>
              <a:rPr sz="900" dirty="0">
                <a:solidFill>
                  <a:srgbClr val="FFC428"/>
                </a:solidFill>
                <a:latin typeface="Verdana"/>
                <a:cs typeface="Verdana"/>
              </a:rPr>
              <a:t>KORRUPSION</a:t>
            </a:r>
            <a:r>
              <a:rPr sz="900" spc="35" dirty="0">
                <a:solidFill>
                  <a:srgbClr val="FFC428"/>
                </a:solidFill>
                <a:latin typeface="Verdana"/>
                <a:cs typeface="Verdana"/>
              </a:rPr>
              <a:t> </a:t>
            </a:r>
            <a:r>
              <a:rPr sz="900" spc="-10" dirty="0">
                <a:solidFill>
                  <a:srgbClr val="FFC428"/>
                </a:solidFill>
                <a:latin typeface="Verdana"/>
                <a:cs typeface="Verdana"/>
              </a:rPr>
              <a:t>HARAKATLAR HISOBLANADI:</a:t>
            </a:r>
            <a:endParaRPr sz="900" dirty="0">
              <a:latin typeface="Verdana"/>
              <a:cs typeface="Verdana"/>
            </a:endParaRPr>
          </a:p>
        </p:txBody>
      </p:sp>
      <p:sp>
        <p:nvSpPr>
          <p:cNvPr id="9" name="object 9"/>
          <p:cNvSpPr txBox="1"/>
          <p:nvPr/>
        </p:nvSpPr>
        <p:spPr>
          <a:xfrm>
            <a:off x="241300" y="2704465"/>
            <a:ext cx="2515993" cy="152913"/>
          </a:xfrm>
          <a:prstGeom prst="rect">
            <a:avLst/>
          </a:prstGeom>
        </p:spPr>
        <p:txBody>
          <a:bodyPr vert="horz" wrap="square" lIns="0" tIns="12700" rIns="0" bIns="0" rtlCol="0">
            <a:spAutoFit/>
          </a:bodyPr>
          <a:lstStyle/>
          <a:p>
            <a:pPr marL="12700">
              <a:lnSpc>
                <a:spcPct val="100000"/>
              </a:lnSpc>
              <a:spcBef>
                <a:spcPts val="100"/>
              </a:spcBef>
            </a:pPr>
            <a:r>
              <a:rPr sz="900" spc="-190" dirty="0">
                <a:solidFill>
                  <a:srgbClr val="FFFFFF"/>
                </a:solidFill>
                <a:latin typeface="Verdana"/>
                <a:cs typeface="Verdana"/>
              </a:rPr>
              <a:t>1.</a:t>
            </a:r>
            <a:r>
              <a:rPr sz="900" spc="-60" dirty="0">
                <a:solidFill>
                  <a:srgbClr val="FFFFFF"/>
                </a:solidFill>
                <a:latin typeface="Verdana"/>
                <a:cs typeface="Verdana"/>
              </a:rPr>
              <a:t> </a:t>
            </a:r>
            <a:r>
              <a:rPr lang="en-US" sz="900" spc="-60" dirty="0">
                <a:solidFill>
                  <a:srgbClr val="FFFFFF"/>
                </a:solidFill>
                <a:latin typeface="Verdana"/>
                <a:cs typeface="Verdana"/>
              </a:rPr>
              <a:t> </a:t>
            </a:r>
            <a:r>
              <a:rPr sz="900" spc="55" dirty="0">
                <a:solidFill>
                  <a:srgbClr val="FFFFFF"/>
                </a:solidFill>
                <a:latin typeface="Verdana"/>
                <a:cs typeface="Verdana"/>
              </a:rPr>
              <a:t>PORA</a:t>
            </a:r>
            <a:r>
              <a:rPr sz="900" spc="-60" dirty="0">
                <a:solidFill>
                  <a:srgbClr val="FFFFFF"/>
                </a:solidFill>
                <a:latin typeface="Verdana"/>
                <a:cs typeface="Verdana"/>
              </a:rPr>
              <a:t> </a:t>
            </a:r>
            <a:r>
              <a:rPr sz="900" spc="-10" dirty="0">
                <a:solidFill>
                  <a:srgbClr val="FFFFFF"/>
                </a:solidFill>
                <a:latin typeface="Verdana"/>
                <a:cs typeface="Verdana"/>
              </a:rPr>
              <a:t>OLISH</a:t>
            </a:r>
            <a:r>
              <a:rPr sz="900" spc="-55" dirty="0">
                <a:solidFill>
                  <a:srgbClr val="FFFFFF"/>
                </a:solidFill>
                <a:latin typeface="Verdana"/>
                <a:cs typeface="Verdana"/>
              </a:rPr>
              <a:t> </a:t>
            </a:r>
            <a:r>
              <a:rPr sz="900" dirty="0">
                <a:solidFill>
                  <a:srgbClr val="FFFFFF"/>
                </a:solidFill>
                <a:latin typeface="Verdana"/>
                <a:cs typeface="Verdana"/>
              </a:rPr>
              <a:t>VA</a:t>
            </a:r>
            <a:r>
              <a:rPr sz="900" spc="-60" dirty="0">
                <a:solidFill>
                  <a:srgbClr val="FFFFFF"/>
                </a:solidFill>
                <a:latin typeface="Verdana"/>
                <a:cs typeface="Verdana"/>
              </a:rPr>
              <a:t> </a:t>
            </a:r>
            <a:r>
              <a:rPr sz="900" spc="-10" dirty="0">
                <a:solidFill>
                  <a:srgbClr val="FFFFFF"/>
                </a:solidFill>
                <a:latin typeface="Verdana"/>
                <a:cs typeface="Verdana"/>
              </a:rPr>
              <a:t>BERISH;</a:t>
            </a:r>
            <a:endParaRPr sz="900" dirty="0">
              <a:latin typeface="Verdana"/>
              <a:cs typeface="Verdana"/>
            </a:endParaRPr>
          </a:p>
        </p:txBody>
      </p:sp>
      <p:sp>
        <p:nvSpPr>
          <p:cNvPr id="10" name="object 10"/>
          <p:cNvSpPr txBox="1"/>
          <p:nvPr/>
        </p:nvSpPr>
        <p:spPr>
          <a:xfrm>
            <a:off x="240402" y="2857684"/>
            <a:ext cx="3026081" cy="1997983"/>
          </a:xfrm>
          <a:prstGeom prst="rect">
            <a:avLst/>
          </a:prstGeom>
        </p:spPr>
        <p:txBody>
          <a:bodyPr vert="horz" wrap="square" lIns="0" tIns="12700" rIns="0" bIns="0" rtlCol="0">
            <a:spAutoFit/>
          </a:bodyPr>
          <a:lstStyle/>
          <a:p>
            <a:pPr marL="12700" marR="262890" indent="-5080">
              <a:lnSpc>
                <a:spcPct val="129700"/>
              </a:lnSpc>
              <a:spcBef>
                <a:spcPts val="100"/>
              </a:spcBef>
              <a:buAutoNum type="arabicPeriod" startAt="2"/>
              <a:tabLst>
                <a:tab pos="134620" algn="l"/>
              </a:tabLst>
            </a:pPr>
            <a:r>
              <a:rPr sz="900" dirty="0">
                <a:solidFill>
                  <a:srgbClr val="FFFFFF"/>
                </a:solidFill>
                <a:latin typeface="Verdana"/>
                <a:cs typeface="Verdana"/>
              </a:rPr>
              <a:t>	MOL-MULK</a:t>
            </a:r>
            <a:r>
              <a:rPr sz="900" spc="120" dirty="0">
                <a:solidFill>
                  <a:srgbClr val="FFFFFF"/>
                </a:solidFill>
                <a:latin typeface="Verdana"/>
                <a:cs typeface="Verdana"/>
              </a:rPr>
              <a:t> </a:t>
            </a:r>
            <a:r>
              <a:rPr sz="900" dirty="0">
                <a:solidFill>
                  <a:srgbClr val="FFFFFF"/>
                </a:solidFill>
                <a:latin typeface="Verdana"/>
                <a:cs typeface="Verdana"/>
              </a:rPr>
              <a:t>TALON-TOROJ</a:t>
            </a:r>
            <a:r>
              <a:rPr sz="900" spc="125" dirty="0">
                <a:solidFill>
                  <a:srgbClr val="FFFFFF"/>
                </a:solidFill>
                <a:latin typeface="Verdana"/>
                <a:cs typeface="Verdana"/>
              </a:rPr>
              <a:t> </a:t>
            </a:r>
            <a:r>
              <a:rPr sz="900" spc="-10" dirty="0">
                <a:solidFill>
                  <a:srgbClr val="FFFFFF"/>
                </a:solidFill>
                <a:latin typeface="Verdana"/>
                <a:cs typeface="Verdana"/>
              </a:rPr>
              <a:t>QILINISHI, </a:t>
            </a:r>
            <a:r>
              <a:rPr sz="900" dirty="0">
                <a:solidFill>
                  <a:srgbClr val="FFFFFF"/>
                </a:solidFill>
                <a:latin typeface="Verdana"/>
                <a:cs typeface="Verdana"/>
              </a:rPr>
              <a:t>NOQONUNIY</a:t>
            </a:r>
            <a:r>
              <a:rPr sz="900" spc="30" dirty="0">
                <a:solidFill>
                  <a:srgbClr val="FFFFFF"/>
                </a:solidFill>
                <a:latin typeface="Verdana"/>
                <a:cs typeface="Verdana"/>
              </a:rPr>
              <a:t> </a:t>
            </a:r>
            <a:r>
              <a:rPr sz="900" spc="-25" dirty="0">
                <a:solidFill>
                  <a:srgbClr val="FFFFFF"/>
                </a:solidFill>
                <a:latin typeface="Verdana"/>
                <a:cs typeface="Verdana"/>
              </a:rPr>
              <a:t>O‘ZLASHTIRILISHI</a:t>
            </a:r>
            <a:r>
              <a:rPr sz="900" spc="30" dirty="0">
                <a:solidFill>
                  <a:srgbClr val="FFFFFF"/>
                </a:solidFill>
                <a:latin typeface="Verdana"/>
                <a:cs typeface="Verdana"/>
              </a:rPr>
              <a:t> </a:t>
            </a:r>
            <a:r>
              <a:rPr sz="900" spc="-10" dirty="0">
                <a:solidFill>
                  <a:srgbClr val="FFFFFF"/>
                </a:solidFill>
                <a:latin typeface="Verdana"/>
                <a:cs typeface="Verdana"/>
              </a:rPr>
              <a:t>YOKI</a:t>
            </a:r>
            <a:r>
              <a:rPr sz="900" spc="30" dirty="0">
                <a:solidFill>
                  <a:srgbClr val="FFFFFF"/>
                </a:solidFill>
                <a:latin typeface="Verdana"/>
                <a:cs typeface="Verdana"/>
              </a:rPr>
              <a:t> </a:t>
            </a:r>
            <a:r>
              <a:rPr sz="900" spc="-10" dirty="0">
                <a:solidFill>
                  <a:srgbClr val="FFFFFF"/>
                </a:solidFill>
                <a:latin typeface="Verdana"/>
                <a:cs typeface="Verdana"/>
              </a:rPr>
              <a:t>KO‘ZDA </a:t>
            </a:r>
            <a:r>
              <a:rPr sz="900" spc="10" dirty="0">
                <a:solidFill>
                  <a:srgbClr val="FFFFFF"/>
                </a:solidFill>
                <a:latin typeface="Verdana"/>
                <a:cs typeface="Verdana"/>
              </a:rPr>
              <a:t>TUTILMAGAN</a:t>
            </a:r>
            <a:r>
              <a:rPr sz="900" spc="25" dirty="0">
                <a:solidFill>
                  <a:srgbClr val="FFFFFF"/>
                </a:solidFill>
                <a:latin typeface="Verdana"/>
                <a:cs typeface="Verdana"/>
              </a:rPr>
              <a:t> </a:t>
            </a:r>
            <a:r>
              <a:rPr sz="900" spc="20" dirty="0">
                <a:solidFill>
                  <a:srgbClr val="FFFFFF"/>
                </a:solidFill>
                <a:latin typeface="Verdana"/>
                <a:cs typeface="Verdana"/>
              </a:rPr>
              <a:t>MAQSADLARDA</a:t>
            </a:r>
            <a:r>
              <a:rPr sz="900" spc="25" dirty="0">
                <a:solidFill>
                  <a:srgbClr val="FFFFFF"/>
                </a:solidFill>
                <a:latin typeface="Verdana"/>
                <a:cs typeface="Verdana"/>
              </a:rPr>
              <a:t> </a:t>
            </a:r>
            <a:r>
              <a:rPr sz="900" spc="-10" dirty="0">
                <a:solidFill>
                  <a:srgbClr val="FFFFFF"/>
                </a:solidFill>
                <a:latin typeface="Verdana"/>
                <a:cs typeface="Verdana"/>
              </a:rPr>
              <a:t>ISHLATILISHI;</a:t>
            </a:r>
            <a:endParaRPr sz="900" dirty="0">
              <a:latin typeface="Verdana"/>
              <a:cs typeface="Verdana"/>
            </a:endParaRPr>
          </a:p>
          <a:p>
            <a:pPr marL="12700" marR="476884" indent="-5715">
              <a:lnSpc>
                <a:spcPct val="129700"/>
              </a:lnSpc>
              <a:buAutoNum type="arabicPeriod" startAt="2"/>
              <a:tabLst>
                <a:tab pos="133985" algn="l"/>
              </a:tabLst>
            </a:pPr>
            <a:r>
              <a:rPr sz="900" spc="-10" dirty="0">
                <a:solidFill>
                  <a:srgbClr val="FFFFFF"/>
                </a:solidFill>
                <a:latin typeface="Verdana"/>
                <a:cs typeface="Verdana"/>
              </a:rPr>
              <a:t>	G‘ARAZLI</a:t>
            </a:r>
            <a:r>
              <a:rPr sz="900" spc="140" dirty="0">
                <a:solidFill>
                  <a:srgbClr val="FFFFFF"/>
                </a:solidFill>
                <a:latin typeface="Verdana"/>
                <a:cs typeface="Verdana"/>
              </a:rPr>
              <a:t> </a:t>
            </a:r>
            <a:r>
              <a:rPr sz="900" dirty="0">
                <a:solidFill>
                  <a:srgbClr val="FFFFFF"/>
                </a:solidFill>
                <a:latin typeface="Verdana"/>
                <a:cs typeface="Verdana"/>
              </a:rPr>
              <a:t>MAQSADLARDA</a:t>
            </a:r>
            <a:r>
              <a:rPr sz="900" spc="140" dirty="0">
                <a:solidFill>
                  <a:srgbClr val="FFFFFF"/>
                </a:solidFill>
                <a:latin typeface="Verdana"/>
                <a:cs typeface="Verdana"/>
              </a:rPr>
              <a:t> </a:t>
            </a:r>
            <a:r>
              <a:rPr sz="900" spc="-10" dirty="0">
                <a:solidFill>
                  <a:srgbClr val="FFFFFF"/>
                </a:solidFill>
                <a:latin typeface="Verdana"/>
                <a:cs typeface="Verdana"/>
              </a:rPr>
              <a:t>MAVQEIDAN FOYDALANISH;</a:t>
            </a:r>
            <a:endParaRPr sz="900" dirty="0">
              <a:latin typeface="Verdana"/>
              <a:cs typeface="Verdana"/>
            </a:endParaRPr>
          </a:p>
          <a:p>
            <a:pPr marL="146685" indent="-133985">
              <a:lnSpc>
                <a:spcPct val="100000"/>
              </a:lnSpc>
              <a:buAutoNum type="arabicPeriod" startAt="2"/>
              <a:tabLst>
                <a:tab pos="146685" algn="l"/>
              </a:tabLst>
            </a:pPr>
            <a:r>
              <a:rPr sz="900" spc="-20" dirty="0">
                <a:solidFill>
                  <a:srgbClr val="FFFFFF"/>
                </a:solidFill>
                <a:latin typeface="Verdana"/>
                <a:cs typeface="Verdana"/>
              </a:rPr>
              <a:t>XIZMAT</a:t>
            </a:r>
            <a:r>
              <a:rPr sz="900" spc="-15" dirty="0">
                <a:solidFill>
                  <a:srgbClr val="FFFFFF"/>
                </a:solidFill>
                <a:latin typeface="Verdana"/>
                <a:cs typeface="Verdana"/>
              </a:rPr>
              <a:t> </a:t>
            </a:r>
            <a:r>
              <a:rPr sz="900" spc="-10" dirty="0">
                <a:solidFill>
                  <a:srgbClr val="FFFFFF"/>
                </a:solidFill>
                <a:latin typeface="Verdana"/>
                <a:cs typeface="Verdana"/>
              </a:rPr>
              <a:t>LAVOZIMINING </a:t>
            </a:r>
            <a:r>
              <a:rPr sz="900" spc="-20" dirty="0">
                <a:solidFill>
                  <a:srgbClr val="FFFFFF"/>
                </a:solidFill>
                <a:latin typeface="Verdana"/>
                <a:cs typeface="Verdana"/>
              </a:rPr>
              <a:t>SUIISTE’MOL</a:t>
            </a:r>
            <a:r>
              <a:rPr sz="900" spc="-15" dirty="0">
                <a:solidFill>
                  <a:srgbClr val="FFFFFF"/>
                </a:solidFill>
                <a:latin typeface="Verdana"/>
                <a:cs typeface="Verdana"/>
              </a:rPr>
              <a:t> </a:t>
            </a:r>
            <a:r>
              <a:rPr sz="900" spc="-35" dirty="0">
                <a:solidFill>
                  <a:srgbClr val="FFFFFF"/>
                </a:solidFill>
                <a:latin typeface="Verdana"/>
                <a:cs typeface="Verdana"/>
              </a:rPr>
              <a:t>QILINISHI;</a:t>
            </a:r>
            <a:endParaRPr sz="900" dirty="0">
              <a:latin typeface="Verdana"/>
              <a:cs typeface="Verdana"/>
            </a:endParaRPr>
          </a:p>
          <a:p>
            <a:pPr marL="133985" indent="-127000">
              <a:lnSpc>
                <a:spcPct val="100000"/>
              </a:lnSpc>
              <a:spcBef>
                <a:spcPts val="320"/>
              </a:spcBef>
              <a:buAutoNum type="arabicPeriod" startAt="2"/>
              <a:tabLst>
                <a:tab pos="133985" algn="l"/>
              </a:tabLst>
            </a:pPr>
            <a:r>
              <a:rPr lang="en-US" sz="900" spc="-10" dirty="0">
                <a:solidFill>
                  <a:srgbClr val="FFFFFF"/>
                </a:solidFill>
                <a:latin typeface="Verdana"/>
                <a:cs typeface="Verdana"/>
              </a:rPr>
              <a:t>NAZORATIDAGI TASHKILOTDA O’RINDOSH ASOSIDA ISHLASH</a:t>
            </a:r>
            <a:r>
              <a:rPr lang="uz-Cyrl-UZ" sz="900" spc="-10" dirty="0">
                <a:solidFill>
                  <a:srgbClr val="FFFFFF"/>
                </a:solidFill>
                <a:latin typeface="Verdana"/>
                <a:cs typeface="Verdana"/>
              </a:rPr>
              <a:t>;</a:t>
            </a:r>
          </a:p>
          <a:p>
            <a:pPr marL="133985" indent="-127000">
              <a:lnSpc>
                <a:spcPct val="100000"/>
              </a:lnSpc>
              <a:spcBef>
                <a:spcPts val="320"/>
              </a:spcBef>
              <a:buAutoNum type="arabicPeriod" startAt="2"/>
              <a:tabLst>
                <a:tab pos="133985" algn="l"/>
              </a:tabLst>
            </a:pPr>
            <a:r>
              <a:rPr lang="en-US" sz="900" spc="-10" dirty="0">
                <a:solidFill>
                  <a:srgbClr val="FFFFFF"/>
                </a:solidFill>
                <a:latin typeface="Verdana"/>
                <a:cs typeface="Verdana"/>
              </a:rPr>
              <a:t>TIJORAT TASHKILOTLARNING TA’SISCHISI (AKSITA ISHTIROKCHISI) BO’LISH</a:t>
            </a:r>
            <a:r>
              <a:rPr lang="uz-Cyrl-UZ" sz="900" spc="-10" dirty="0">
                <a:solidFill>
                  <a:srgbClr val="FFFFFF"/>
                </a:solidFill>
                <a:latin typeface="Verdana"/>
                <a:cs typeface="Verdana"/>
              </a:rPr>
              <a:t>;</a:t>
            </a:r>
          </a:p>
          <a:p>
            <a:pPr marL="133985" indent="-127000">
              <a:lnSpc>
                <a:spcPct val="100000"/>
              </a:lnSpc>
              <a:spcBef>
                <a:spcPts val="320"/>
              </a:spcBef>
              <a:buAutoNum type="arabicPeriod" startAt="2"/>
              <a:tabLst>
                <a:tab pos="133985" algn="l"/>
              </a:tabLst>
            </a:pPr>
            <a:r>
              <a:rPr lang="en-US" sz="900" spc="-10" dirty="0">
                <a:solidFill>
                  <a:srgbClr val="FFFFFF"/>
                </a:solidFill>
                <a:latin typeface="Verdana"/>
                <a:cs typeface="Verdana"/>
              </a:rPr>
              <a:t>O’ZI ISHLAYUOTGAN TASHKILOTNING MOL-MULKINI SOTIB OLISH VA </a:t>
            </a:r>
            <a:r>
              <a:rPr sz="900" spc="-10" dirty="0">
                <a:solidFill>
                  <a:srgbClr val="FFFFFF"/>
                </a:solidFill>
                <a:latin typeface="Verdana"/>
                <a:cs typeface="Verdana"/>
              </a:rPr>
              <a:t>JINOYATNI</a:t>
            </a:r>
            <a:r>
              <a:rPr sz="900" spc="-45" dirty="0">
                <a:solidFill>
                  <a:srgbClr val="FFFFFF"/>
                </a:solidFill>
                <a:latin typeface="Verdana"/>
                <a:cs typeface="Verdana"/>
              </a:rPr>
              <a:t> </a:t>
            </a:r>
            <a:r>
              <a:rPr sz="900" spc="-10" dirty="0">
                <a:solidFill>
                  <a:srgbClr val="FFFFFF"/>
                </a:solidFill>
                <a:latin typeface="Verdana"/>
                <a:cs typeface="Verdana"/>
              </a:rPr>
              <a:t>YASHIRISH.</a:t>
            </a:r>
            <a:endParaRPr sz="900" dirty="0">
              <a:latin typeface="Verdana"/>
              <a:cs typeface="Verdana"/>
            </a:endParaRPr>
          </a:p>
        </p:txBody>
      </p:sp>
      <p:sp>
        <p:nvSpPr>
          <p:cNvPr id="11" name="object 11"/>
          <p:cNvSpPr txBox="1"/>
          <p:nvPr/>
        </p:nvSpPr>
        <p:spPr>
          <a:xfrm>
            <a:off x="7433416" y="325821"/>
            <a:ext cx="2959100" cy="162560"/>
          </a:xfrm>
          <a:prstGeom prst="rect">
            <a:avLst/>
          </a:prstGeom>
        </p:spPr>
        <p:txBody>
          <a:bodyPr vert="horz" wrap="square" lIns="0" tIns="12700" rIns="0" bIns="0" rtlCol="0">
            <a:spAutoFit/>
          </a:bodyPr>
          <a:lstStyle/>
          <a:p>
            <a:pPr marL="12700">
              <a:lnSpc>
                <a:spcPct val="100000"/>
              </a:lnSpc>
              <a:spcBef>
                <a:spcPts val="100"/>
              </a:spcBef>
              <a:tabLst>
                <a:tab pos="390525" algn="l"/>
                <a:tab pos="955040" algn="l"/>
                <a:tab pos="1750695" algn="l"/>
                <a:tab pos="2326005" algn="l"/>
              </a:tabLst>
            </a:pPr>
            <a:r>
              <a:rPr sz="900" i="1" spc="-25" dirty="0">
                <a:solidFill>
                  <a:srgbClr val="FFC428"/>
                </a:solidFill>
                <a:latin typeface="Verdana"/>
                <a:cs typeface="Verdana"/>
              </a:rPr>
              <a:t>“BU</a:t>
            </a:r>
            <a:r>
              <a:rPr sz="900" i="1" dirty="0">
                <a:solidFill>
                  <a:srgbClr val="FFC428"/>
                </a:solidFill>
                <a:latin typeface="Verdana"/>
                <a:cs typeface="Verdana"/>
              </a:rPr>
              <a:t>	</a:t>
            </a:r>
            <a:r>
              <a:rPr sz="900" i="1" spc="-10" dirty="0">
                <a:solidFill>
                  <a:srgbClr val="FFC428"/>
                </a:solidFill>
                <a:latin typeface="Verdana"/>
                <a:cs typeface="Verdana"/>
              </a:rPr>
              <a:t>YOVUZ</a:t>
            </a:r>
            <a:r>
              <a:rPr sz="900" i="1" dirty="0">
                <a:solidFill>
                  <a:srgbClr val="FFC428"/>
                </a:solidFill>
                <a:latin typeface="Verdana"/>
                <a:cs typeface="Verdana"/>
              </a:rPr>
              <a:t>	</a:t>
            </a:r>
            <a:r>
              <a:rPr sz="900" i="1" spc="-10" dirty="0">
                <a:solidFill>
                  <a:srgbClr val="FFC428"/>
                </a:solidFill>
                <a:latin typeface="Verdana"/>
                <a:cs typeface="Verdana"/>
              </a:rPr>
              <a:t>BALONING</a:t>
            </a:r>
            <a:r>
              <a:rPr sz="900" i="1" dirty="0">
                <a:solidFill>
                  <a:srgbClr val="FFC428"/>
                </a:solidFill>
                <a:latin typeface="Verdana"/>
                <a:cs typeface="Verdana"/>
              </a:rPr>
              <a:t>	</a:t>
            </a:r>
            <a:r>
              <a:rPr sz="900" i="1" spc="-10" dirty="0">
                <a:solidFill>
                  <a:srgbClr val="FFC428"/>
                </a:solidFill>
                <a:latin typeface="Verdana"/>
                <a:cs typeface="Verdana"/>
              </a:rPr>
              <a:t>OLDINI</a:t>
            </a:r>
            <a:r>
              <a:rPr sz="900" i="1" dirty="0">
                <a:solidFill>
                  <a:srgbClr val="FFC428"/>
                </a:solidFill>
                <a:latin typeface="Verdana"/>
                <a:cs typeface="Verdana"/>
              </a:rPr>
              <a:t>	</a:t>
            </a:r>
            <a:r>
              <a:rPr sz="900" i="1" spc="-10" dirty="0">
                <a:solidFill>
                  <a:srgbClr val="FFC428"/>
                </a:solidFill>
                <a:latin typeface="Verdana"/>
                <a:cs typeface="Verdana"/>
              </a:rPr>
              <a:t>OLMASAK,</a:t>
            </a:r>
            <a:endParaRPr sz="900" dirty="0">
              <a:latin typeface="Verdana"/>
              <a:cs typeface="Verdana"/>
            </a:endParaRPr>
          </a:p>
        </p:txBody>
      </p:sp>
      <p:sp>
        <p:nvSpPr>
          <p:cNvPr id="12" name="object 12"/>
          <p:cNvSpPr txBox="1"/>
          <p:nvPr/>
        </p:nvSpPr>
        <p:spPr>
          <a:xfrm>
            <a:off x="7433416" y="478183"/>
            <a:ext cx="2959100" cy="162560"/>
          </a:xfrm>
          <a:prstGeom prst="rect">
            <a:avLst/>
          </a:prstGeom>
        </p:spPr>
        <p:txBody>
          <a:bodyPr vert="horz" wrap="square" lIns="0" tIns="12700" rIns="0" bIns="0" rtlCol="0">
            <a:spAutoFit/>
          </a:bodyPr>
          <a:lstStyle/>
          <a:p>
            <a:pPr marL="12700">
              <a:lnSpc>
                <a:spcPct val="100000"/>
              </a:lnSpc>
              <a:spcBef>
                <a:spcPts val="100"/>
              </a:spcBef>
              <a:tabLst>
                <a:tab pos="671195" algn="l"/>
                <a:tab pos="1856739" algn="l"/>
                <a:tab pos="2164080" algn="l"/>
              </a:tabLst>
            </a:pPr>
            <a:r>
              <a:rPr sz="900" i="1" spc="-10" dirty="0">
                <a:solidFill>
                  <a:srgbClr val="FFC428"/>
                </a:solidFill>
                <a:latin typeface="Verdana"/>
                <a:cs typeface="Verdana"/>
              </a:rPr>
              <a:t>HAQIQIY</a:t>
            </a:r>
            <a:r>
              <a:rPr sz="900" i="1" dirty="0">
                <a:solidFill>
                  <a:srgbClr val="FFC428"/>
                </a:solidFill>
                <a:latin typeface="Verdana"/>
                <a:cs typeface="Verdana"/>
              </a:rPr>
              <a:t>	</a:t>
            </a:r>
            <a:r>
              <a:rPr sz="900" i="1" spc="-10" dirty="0">
                <a:solidFill>
                  <a:srgbClr val="FFC428"/>
                </a:solidFill>
                <a:latin typeface="Verdana"/>
                <a:cs typeface="Verdana"/>
              </a:rPr>
              <a:t>ISHBILARMONLIK</a:t>
            </a:r>
            <a:r>
              <a:rPr sz="900" i="1" dirty="0">
                <a:solidFill>
                  <a:srgbClr val="FFC428"/>
                </a:solidFill>
                <a:latin typeface="Verdana"/>
                <a:cs typeface="Verdana"/>
              </a:rPr>
              <a:t>	</a:t>
            </a:r>
            <a:r>
              <a:rPr sz="900" i="1" spc="-25" dirty="0">
                <a:solidFill>
                  <a:srgbClr val="FFC428"/>
                </a:solidFill>
                <a:latin typeface="Verdana"/>
                <a:cs typeface="Verdana"/>
              </a:rPr>
              <a:t>VA</a:t>
            </a:r>
            <a:r>
              <a:rPr sz="900" i="1" dirty="0">
                <a:solidFill>
                  <a:srgbClr val="FFC428"/>
                </a:solidFill>
                <a:latin typeface="Verdana"/>
                <a:cs typeface="Verdana"/>
              </a:rPr>
              <a:t>	</a:t>
            </a:r>
            <a:r>
              <a:rPr sz="900" i="1" spc="-30" dirty="0">
                <a:solidFill>
                  <a:srgbClr val="FFC428"/>
                </a:solidFill>
                <a:latin typeface="Verdana"/>
                <a:cs typeface="Verdana"/>
              </a:rPr>
              <a:t>INVESTITSIYA</a:t>
            </a:r>
            <a:endParaRPr sz="900" dirty="0">
              <a:latin typeface="Verdana"/>
              <a:cs typeface="Verdana"/>
            </a:endParaRPr>
          </a:p>
        </p:txBody>
      </p:sp>
      <p:sp>
        <p:nvSpPr>
          <p:cNvPr id="13" name="object 13"/>
          <p:cNvSpPr txBox="1"/>
          <p:nvPr/>
        </p:nvSpPr>
        <p:spPr>
          <a:xfrm>
            <a:off x="8881380" y="614682"/>
            <a:ext cx="716915" cy="331470"/>
          </a:xfrm>
          <a:prstGeom prst="rect">
            <a:avLst/>
          </a:prstGeom>
        </p:spPr>
        <p:txBody>
          <a:bodyPr vert="horz" wrap="square" lIns="0" tIns="12700" rIns="0" bIns="0" rtlCol="0">
            <a:spAutoFit/>
          </a:bodyPr>
          <a:lstStyle/>
          <a:p>
            <a:pPr marL="47625" marR="5080" indent="-35560">
              <a:lnSpc>
                <a:spcPct val="111600"/>
              </a:lnSpc>
              <a:spcBef>
                <a:spcPts val="100"/>
              </a:spcBef>
            </a:pPr>
            <a:r>
              <a:rPr sz="900" i="1" spc="-10" dirty="0">
                <a:solidFill>
                  <a:srgbClr val="FFC428"/>
                </a:solidFill>
                <a:latin typeface="Verdana"/>
                <a:cs typeface="Verdana"/>
              </a:rPr>
              <a:t>BO‘LMAYDI, BIRORTA</a:t>
            </a:r>
            <a:endParaRPr sz="900" dirty="0">
              <a:latin typeface="Verdana"/>
              <a:cs typeface="Verdana"/>
            </a:endParaRPr>
          </a:p>
        </p:txBody>
      </p:sp>
      <p:sp>
        <p:nvSpPr>
          <p:cNvPr id="14" name="object 14"/>
          <p:cNvSpPr txBox="1"/>
          <p:nvPr/>
        </p:nvSpPr>
        <p:spPr>
          <a:xfrm>
            <a:off x="9765136" y="614682"/>
            <a:ext cx="627380" cy="331470"/>
          </a:xfrm>
          <a:prstGeom prst="rect">
            <a:avLst/>
          </a:prstGeom>
        </p:spPr>
        <p:txBody>
          <a:bodyPr vert="horz" wrap="square" lIns="0" tIns="12700" rIns="0" bIns="0" rtlCol="0">
            <a:spAutoFit/>
          </a:bodyPr>
          <a:lstStyle/>
          <a:p>
            <a:pPr marL="29845" marR="5080" indent="-17780">
              <a:lnSpc>
                <a:spcPct val="111600"/>
              </a:lnSpc>
              <a:spcBef>
                <a:spcPts val="100"/>
              </a:spcBef>
            </a:pPr>
            <a:r>
              <a:rPr sz="900" i="1" spc="-10" dirty="0">
                <a:solidFill>
                  <a:srgbClr val="FFC428"/>
                </a:solidFill>
                <a:latin typeface="Verdana"/>
                <a:cs typeface="Verdana"/>
              </a:rPr>
              <a:t>UMUMAN, TARMOG‘I</a:t>
            </a:r>
            <a:endParaRPr sz="900">
              <a:latin typeface="Verdana"/>
              <a:cs typeface="Verdana"/>
            </a:endParaRPr>
          </a:p>
        </p:txBody>
      </p:sp>
      <p:sp>
        <p:nvSpPr>
          <p:cNvPr id="15" name="object 15"/>
          <p:cNvSpPr txBox="1"/>
          <p:nvPr/>
        </p:nvSpPr>
        <p:spPr>
          <a:xfrm>
            <a:off x="7433010" y="614682"/>
            <a:ext cx="1281430" cy="483870"/>
          </a:xfrm>
          <a:prstGeom prst="rect">
            <a:avLst/>
          </a:prstGeom>
        </p:spPr>
        <p:txBody>
          <a:bodyPr vert="horz" wrap="square" lIns="0" tIns="12700" rIns="0" bIns="0" rtlCol="0">
            <a:spAutoFit/>
          </a:bodyPr>
          <a:lstStyle/>
          <a:p>
            <a:pPr marL="12700" marR="5080">
              <a:lnSpc>
                <a:spcPct val="111300"/>
              </a:lnSpc>
              <a:spcBef>
                <a:spcPts val="100"/>
              </a:spcBef>
              <a:tabLst>
                <a:tab pos="763905" algn="l"/>
              </a:tabLst>
            </a:pPr>
            <a:r>
              <a:rPr sz="900" i="1" spc="-10" dirty="0">
                <a:solidFill>
                  <a:srgbClr val="FFC428"/>
                </a:solidFill>
                <a:latin typeface="Verdana"/>
                <a:cs typeface="Verdana"/>
              </a:rPr>
              <a:t>MUHITINI</a:t>
            </a:r>
            <a:r>
              <a:rPr sz="900" i="1" dirty="0">
                <a:solidFill>
                  <a:srgbClr val="FFC428"/>
                </a:solidFill>
                <a:latin typeface="Verdana"/>
                <a:cs typeface="Verdana"/>
              </a:rPr>
              <a:t>	</a:t>
            </a:r>
            <a:r>
              <a:rPr sz="900" i="1" spc="-10" dirty="0">
                <a:solidFill>
                  <a:srgbClr val="FFC428"/>
                </a:solidFill>
                <a:latin typeface="Verdana"/>
                <a:cs typeface="Verdana"/>
              </a:rPr>
              <a:t>YARATIB JAMIYATNING RIVOJLANMAYDI”</a:t>
            </a:r>
            <a:endParaRPr sz="900" dirty="0">
              <a:latin typeface="Verdana"/>
              <a:cs typeface="Verdana"/>
            </a:endParaRPr>
          </a:p>
        </p:txBody>
      </p:sp>
      <p:sp>
        <p:nvSpPr>
          <p:cNvPr id="16" name="object 16"/>
          <p:cNvSpPr txBox="1"/>
          <p:nvPr/>
        </p:nvSpPr>
        <p:spPr>
          <a:xfrm>
            <a:off x="7433416" y="1349759"/>
            <a:ext cx="2959100" cy="1290097"/>
          </a:xfrm>
          <a:prstGeom prst="rect">
            <a:avLst/>
          </a:prstGeom>
        </p:spPr>
        <p:txBody>
          <a:bodyPr vert="horz" wrap="square" lIns="0" tIns="12700" rIns="0" bIns="0" rtlCol="0">
            <a:spAutoFit/>
          </a:bodyPr>
          <a:lstStyle/>
          <a:p>
            <a:pPr marL="12700" marR="5080" algn="just">
              <a:lnSpc>
                <a:spcPct val="100000"/>
              </a:lnSpc>
              <a:spcBef>
                <a:spcPts val="100"/>
              </a:spcBef>
            </a:pPr>
            <a:r>
              <a:rPr lang="en-US" sz="1100" b="1" i="1" dirty="0">
                <a:solidFill>
                  <a:srgbClr val="FFC000"/>
                </a:solidFill>
                <a:latin typeface="Verdana"/>
                <a:cs typeface="Verdana"/>
              </a:rPr>
              <a:t>SHAXSIY MANFAATDORLIK</a:t>
            </a:r>
            <a:r>
              <a:rPr lang="en-US" sz="1100" i="1" dirty="0">
                <a:solidFill>
                  <a:srgbClr val="FFC000"/>
                </a:solidFill>
                <a:latin typeface="Verdana"/>
                <a:cs typeface="Verdana"/>
              </a:rPr>
              <a:t> </a:t>
            </a:r>
            <a:r>
              <a:rPr lang="en-US" sz="900" i="1" dirty="0">
                <a:solidFill>
                  <a:srgbClr val="FFFF00"/>
                </a:solidFill>
                <a:latin typeface="Verdana"/>
                <a:cs typeface="Verdana"/>
              </a:rPr>
              <a:t>– </a:t>
            </a:r>
            <a:r>
              <a:rPr lang="en-US" sz="900" i="1" dirty="0">
                <a:solidFill>
                  <a:srgbClr val="FFFFFF"/>
                </a:solidFill>
                <a:latin typeface="Verdana"/>
                <a:cs typeface="Verdana"/>
              </a:rPr>
              <a:t>DAVLAT ORGANINING YOKI BOSHQA TASHKILOTNING XODIMI YOHUD U BILAN ALOQADOR SHAXSLAR USHBU XODIM TOMONIDAN BEVOSITA YOKI BILVOSITA QAROR QABUL QILINISHI YOKI XODIMNINIG USHBU JARAYONDA BOSHQACHA TARZDA ISHTIROK ETISHI NATIJASIDA OLISHI MUMKIN BOLGAN XAR QANDAY NAF YOKI AFZALLIKDIR</a:t>
            </a:r>
            <a:r>
              <a:rPr sz="900" i="1" spc="-10" dirty="0">
                <a:solidFill>
                  <a:srgbClr val="FFFFFF"/>
                </a:solidFill>
                <a:latin typeface="Verdana"/>
                <a:cs typeface="Verdana"/>
              </a:rPr>
              <a:t>.</a:t>
            </a:r>
            <a:endParaRPr sz="900" dirty="0">
              <a:latin typeface="Verdana"/>
              <a:cs typeface="Verdana"/>
            </a:endParaRPr>
          </a:p>
        </p:txBody>
      </p:sp>
      <p:sp>
        <p:nvSpPr>
          <p:cNvPr id="18" name="object 18"/>
          <p:cNvSpPr txBox="1"/>
          <p:nvPr/>
        </p:nvSpPr>
        <p:spPr>
          <a:xfrm>
            <a:off x="7586172" y="6209665"/>
            <a:ext cx="275463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C428"/>
                </a:solidFill>
                <a:latin typeface="Verdana"/>
                <a:cs typeface="Verdana"/>
              </a:rPr>
              <a:t>MUROJAATLAR</a:t>
            </a:r>
            <a:r>
              <a:rPr sz="900" spc="100" dirty="0">
                <a:solidFill>
                  <a:srgbClr val="FFC428"/>
                </a:solidFill>
                <a:latin typeface="Verdana"/>
                <a:cs typeface="Verdana"/>
              </a:rPr>
              <a:t> </a:t>
            </a:r>
            <a:r>
              <a:rPr sz="900" dirty="0">
                <a:solidFill>
                  <a:srgbClr val="FFC428"/>
                </a:solidFill>
                <a:latin typeface="Verdana"/>
                <a:cs typeface="Verdana"/>
              </a:rPr>
              <a:t>ANONIMLIGI</a:t>
            </a:r>
            <a:r>
              <a:rPr sz="900" spc="100" dirty="0">
                <a:solidFill>
                  <a:srgbClr val="FFC428"/>
                </a:solidFill>
                <a:latin typeface="Verdana"/>
                <a:cs typeface="Verdana"/>
              </a:rPr>
              <a:t> </a:t>
            </a:r>
            <a:r>
              <a:rPr sz="900" spc="-10" dirty="0">
                <a:solidFill>
                  <a:srgbClr val="FFC428"/>
                </a:solidFill>
                <a:latin typeface="Verdana"/>
                <a:cs typeface="Verdana"/>
              </a:rPr>
              <a:t>KAFOLATLANADI.</a:t>
            </a:r>
            <a:endParaRPr sz="900" dirty="0">
              <a:latin typeface="Verdana"/>
              <a:cs typeface="Verdana"/>
            </a:endParaRPr>
          </a:p>
        </p:txBody>
      </p:sp>
      <p:sp>
        <p:nvSpPr>
          <p:cNvPr id="19" name="object 19"/>
          <p:cNvSpPr txBox="1"/>
          <p:nvPr/>
        </p:nvSpPr>
        <p:spPr>
          <a:xfrm>
            <a:off x="7458385" y="4853144"/>
            <a:ext cx="2959100" cy="1259319"/>
          </a:xfrm>
          <a:prstGeom prst="rect">
            <a:avLst/>
          </a:prstGeom>
        </p:spPr>
        <p:txBody>
          <a:bodyPr vert="horz" wrap="square" lIns="0" tIns="12700" rIns="0" bIns="0" rtlCol="0">
            <a:spAutoFit/>
          </a:bodyPr>
          <a:lstStyle/>
          <a:p>
            <a:pPr marL="12700" marR="5080" algn="just">
              <a:lnSpc>
                <a:spcPct val="100000"/>
              </a:lnSpc>
              <a:spcBef>
                <a:spcPts val="100"/>
              </a:spcBef>
            </a:pPr>
            <a:r>
              <a:rPr sz="900" i="1" dirty="0">
                <a:solidFill>
                  <a:srgbClr val="FFFFFF"/>
                </a:solidFill>
                <a:latin typeface="Verdana"/>
                <a:cs typeface="Verdana"/>
              </a:rPr>
              <a:t>AGAR</a:t>
            </a:r>
            <a:r>
              <a:rPr sz="900" i="1" spc="160" dirty="0">
                <a:solidFill>
                  <a:srgbClr val="FFFFFF"/>
                </a:solidFill>
                <a:latin typeface="Verdana"/>
                <a:cs typeface="Verdana"/>
              </a:rPr>
              <a:t>  </a:t>
            </a:r>
            <a:r>
              <a:rPr sz="900" i="1" dirty="0">
                <a:solidFill>
                  <a:srgbClr val="FFFFFF"/>
                </a:solidFill>
                <a:latin typeface="Verdana"/>
                <a:cs typeface="Verdana"/>
              </a:rPr>
              <a:t>SIZGA,</a:t>
            </a:r>
            <a:r>
              <a:rPr sz="900" i="1" spc="160" dirty="0">
                <a:solidFill>
                  <a:srgbClr val="FFFFFF"/>
                </a:solidFill>
                <a:latin typeface="Verdana"/>
                <a:cs typeface="Verdana"/>
              </a:rPr>
              <a:t>  </a:t>
            </a:r>
            <a:r>
              <a:rPr sz="900" i="1" dirty="0">
                <a:solidFill>
                  <a:srgbClr val="FFFFFF"/>
                </a:solidFill>
                <a:latin typeface="Verdana"/>
                <a:cs typeface="Verdana"/>
              </a:rPr>
              <a:t>QISHLOQ</a:t>
            </a:r>
            <a:r>
              <a:rPr sz="900" i="1" spc="160" dirty="0">
                <a:solidFill>
                  <a:srgbClr val="FFFFFF"/>
                </a:solidFill>
                <a:latin typeface="Verdana"/>
                <a:cs typeface="Verdana"/>
              </a:rPr>
              <a:t>  </a:t>
            </a:r>
            <a:r>
              <a:rPr sz="900" i="1" dirty="0">
                <a:solidFill>
                  <a:srgbClr val="FFFFFF"/>
                </a:solidFill>
                <a:latin typeface="Verdana"/>
                <a:cs typeface="Verdana"/>
              </a:rPr>
              <a:t>XO‘JALIGI</a:t>
            </a:r>
            <a:r>
              <a:rPr sz="900" i="1" spc="165" dirty="0">
                <a:solidFill>
                  <a:srgbClr val="FFFFFF"/>
                </a:solidFill>
                <a:latin typeface="Verdana"/>
                <a:cs typeface="Verdana"/>
              </a:rPr>
              <a:t>  </a:t>
            </a:r>
            <a:r>
              <a:rPr sz="900" i="1" spc="-25" dirty="0">
                <a:solidFill>
                  <a:srgbClr val="FFFFFF"/>
                </a:solidFill>
                <a:latin typeface="Verdana"/>
                <a:cs typeface="Verdana"/>
              </a:rPr>
              <a:t>VAZIRLIGI </a:t>
            </a:r>
            <a:r>
              <a:rPr sz="900" i="1" dirty="0">
                <a:solidFill>
                  <a:srgbClr val="FFFFFF"/>
                </a:solidFill>
                <a:latin typeface="Verdana"/>
                <a:cs typeface="Verdana"/>
              </a:rPr>
              <a:t>TIZIMIDA</a:t>
            </a:r>
            <a:r>
              <a:rPr sz="900" i="1" spc="370" dirty="0">
                <a:solidFill>
                  <a:srgbClr val="FFFFFF"/>
                </a:solidFill>
                <a:latin typeface="Verdana"/>
                <a:cs typeface="Verdana"/>
              </a:rPr>
              <a:t> </a:t>
            </a:r>
            <a:r>
              <a:rPr sz="900" i="1" dirty="0">
                <a:solidFill>
                  <a:srgbClr val="FFFFFF"/>
                </a:solidFill>
                <a:latin typeface="Verdana"/>
                <a:cs typeface="Verdana"/>
              </a:rPr>
              <a:t>DAVLAT</a:t>
            </a:r>
            <a:r>
              <a:rPr sz="900" i="1" spc="370" dirty="0">
                <a:solidFill>
                  <a:srgbClr val="FFFFFF"/>
                </a:solidFill>
                <a:latin typeface="Verdana"/>
                <a:cs typeface="Verdana"/>
              </a:rPr>
              <a:t> </a:t>
            </a:r>
            <a:r>
              <a:rPr sz="900" i="1" dirty="0">
                <a:solidFill>
                  <a:srgbClr val="FFFFFF"/>
                </a:solidFill>
                <a:latin typeface="Verdana"/>
                <a:cs typeface="Verdana"/>
              </a:rPr>
              <a:t>QONUNCHILIGI</a:t>
            </a:r>
            <a:r>
              <a:rPr sz="900" i="1" spc="370" dirty="0">
                <a:solidFill>
                  <a:srgbClr val="FFFFFF"/>
                </a:solidFill>
                <a:latin typeface="Verdana"/>
                <a:cs typeface="Verdana"/>
              </a:rPr>
              <a:t> </a:t>
            </a:r>
            <a:r>
              <a:rPr sz="900" i="1" spc="-10" dirty="0">
                <a:solidFill>
                  <a:srgbClr val="FFFFFF"/>
                </a:solidFill>
                <a:latin typeface="Verdana"/>
                <a:cs typeface="Verdana"/>
              </a:rPr>
              <a:t>BUZILISHIGA </a:t>
            </a:r>
            <a:r>
              <a:rPr sz="900" i="1" dirty="0">
                <a:solidFill>
                  <a:srgbClr val="FFFFFF"/>
                </a:solidFill>
                <a:latin typeface="Verdana"/>
                <a:cs typeface="Verdana"/>
              </a:rPr>
              <a:t>DOIR</a:t>
            </a:r>
            <a:r>
              <a:rPr sz="900" i="1" spc="325" dirty="0">
                <a:solidFill>
                  <a:srgbClr val="FFFFFF"/>
                </a:solidFill>
                <a:latin typeface="Verdana"/>
                <a:cs typeface="Verdana"/>
              </a:rPr>
              <a:t>   </a:t>
            </a:r>
            <a:r>
              <a:rPr sz="900" i="1" dirty="0">
                <a:solidFill>
                  <a:srgbClr val="FFFFFF"/>
                </a:solidFill>
                <a:latin typeface="Verdana"/>
                <a:cs typeface="Verdana"/>
              </a:rPr>
              <a:t>HOLATLAR</a:t>
            </a:r>
            <a:r>
              <a:rPr sz="900" i="1" spc="330" dirty="0">
                <a:solidFill>
                  <a:srgbClr val="FFFFFF"/>
                </a:solidFill>
                <a:latin typeface="Verdana"/>
                <a:cs typeface="Verdana"/>
              </a:rPr>
              <a:t>   </a:t>
            </a:r>
            <a:r>
              <a:rPr sz="900" i="1" dirty="0">
                <a:solidFill>
                  <a:srgbClr val="FFFFFF"/>
                </a:solidFill>
                <a:latin typeface="Verdana"/>
                <a:cs typeface="Verdana"/>
              </a:rPr>
              <a:t>YOKI</a:t>
            </a:r>
            <a:r>
              <a:rPr sz="900" i="1" spc="325" dirty="0">
                <a:solidFill>
                  <a:srgbClr val="FFFFFF"/>
                </a:solidFill>
                <a:latin typeface="Verdana"/>
                <a:cs typeface="Verdana"/>
              </a:rPr>
              <a:t>   </a:t>
            </a:r>
            <a:r>
              <a:rPr sz="900" i="1" spc="-10" dirty="0">
                <a:solidFill>
                  <a:srgbClr val="FFFFFF"/>
                </a:solidFill>
                <a:latin typeface="Verdana"/>
                <a:cs typeface="Verdana"/>
              </a:rPr>
              <a:t>XODIMLARINING </a:t>
            </a:r>
            <a:r>
              <a:rPr lang="en-US" sz="900" i="1" spc="-10" dirty="0">
                <a:solidFill>
                  <a:srgbClr val="FFFFFF"/>
                </a:solidFill>
                <a:latin typeface="Verdana"/>
                <a:cs typeface="Verdana"/>
              </a:rPr>
              <a:t>MANFAATLAR TO’QNASHUVI YOKI </a:t>
            </a:r>
            <a:r>
              <a:rPr sz="900" i="1" dirty="0">
                <a:solidFill>
                  <a:srgbClr val="FFFFFF"/>
                </a:solidFill>
                <a:latin typeface="Verdana"/>
                <a:cs typeface="Verdana"/>
              </a:rPr>
              <a:t>KORRUPSIYA</a:t>
            </a:r>
            <a:r>
              <a:rPr sz="900" i="1" spc="180" dirty="0">
                <a:solidFill>
                  <a:srgbClr val="FFFFFF"/>
                </a:solidFill>
                <a:latin typeface="Verdana"/>
                <a:cs typeface="Verdana"/>
              </a:rPr>
              <a:t>  </a:t>
            </a:r>
            <a:r>
              <a:rPr sz="900" i="1" dirty="0">
                <a:solidFill>
                  <a:srgbClr val="FFFFFF"/>
                </a:solidFill>
                <a:latin typeface="Verdana"/>
                <a:cs typeface="Verdana"/>
              </a:rPr>
              <a:t>BILAN</a:t>
            </a:r>
            <a:r>
              <a:rPr sz="900" i="1" spc="180" dirty="0">
                <a:solidFill>
                  <a:srgbClr val="FFFFFF"/>
                </a:solidFill>
                <a:latin typeface="Verdana"/>
                <a:cs typeface="Verdana"/>
              </a:rPr>
              <a:t>  </a:t>
            </a:r>
            <a:r>
              <a:rPr sz="900" i="1" dirty="0">
                <a:solidFill>
                  <a:srgbClr val="FFFFFF"/>
                </a:solidFill>
                <a:latin typeface="Verdana"/>
                <a:cs typeface="Verdana"/>
              </a:rPr>
              <a:t>BOG‘LIQ</a:t>
            </a:r>
            <a:r>
              <a:rPr sz="900" i="1" spc="180" dirty="0">
                <a:solidFill>
                  <a:srgbClr val="FFFFFF"/>
                </a:solidFill>
                <a:latin typeface="Verdana"/>
                <a:cs typeface="Verdana"/>
              </a:rPr>
              <a:t>  </a:t>
            </a:r>
            <a:r>
              <a:rPr sz="900" i="1" spc="-10" dirty="0">
                <a:solidFill>
                  <a:srgbClr val="FFFFFF"/>
                </a:solidFill>
                <a:latin typeface="Verdana"/>
                <a:cs typeface="Verdana"/>
              </a:rPr>
              <a:t>G‘AYRIQONUNIY </a:t>
            </a:r>
            <a:r>
              <a:rPr sz="900" i="1" spc="-25" dirty="0">
                <a:solidFill>
                  <a:srgbClr val="FFFFFF"/>
                </a:solidFill>
                <a:latin typeface="Verdana"/>
                <a:cs typeface="Verdana"/>
              </a:rPr>
              <a:t>XATTI-</a:t>
            </a:r>
            <a:r>
              <a:rPr sz="900" i="1" dirty="0">
                <a:solidFill>
                  <a:srgbClr val="FFFFFF"/>
                </a:solidFill>
                <a:latin typeface="Verdana"/>
                <a:cs typeface="Verdana"/>
              </a:rPr>
              <a:t>HARAKATLARI</a:t>
            </a:r>
            <a:r>
              <a:rPr sz="900" i="1" spc="375" dirty="0">
                <a:solidFill>
                  <a:srgbClr val="FFFFFF"/>
                </a:solidFill>
                <a:latin typeface="Verdana"/>
                <a:cs typeface="Verdana"/>
              </a:rPr>
              <a:t> </a:t>
            </a:r>
            <a:r>
              <a:rPr sz="900" i="1" dirty="0">
                <a:solidFill>
                  <a:srgbClr val="FFFFFF"/>
                </a:solidFill>
                <a:latin typeface="Verdana"/>
                <a:cs typeface="Verdana"/>
              </a:rPr>
              <a:t>MA’LUM</a:t>
            </a:r>
            <a:r>
              <a:rPr sz="900" i="1" spc="380" dirty="0">
                <a:solidFill>
                  <a:srgbClr val="FFFFFF"/>
                </a:solidFill>
                <a:latin typeface="Verdana"/>
                <a:cs typeface="Verdana"/>
              </a:rPr>
              <a:t> </a:t>
            </a:r>
            <a:r>
              <a:rPr sz="900" i="1" dirty="0">
                <a:solidFill>
                  <a:srgbClr val="FFFFFF"/>
                </a:solidFill>
                <a:latin typeface="Verdana"/>
                <a:cs typeface="Verdana"/>
              </a:rPr>
              <a:t>BO‘LSA,</a:t>
            </a:r>
            <a:r>
              <a:rPr sz="900" i="1" spc="375" dirty="0">
                <a:solidFill>
                  <a:srgbClr val="FFFFFF"/>
                </a:solidFill>
                <a:latin typeface="Verdana"/>
                <a:cs typeface="Verdana"/>
              </a:rPr>
              <a:t> </a:t>
            </a:r>
            <a:r>
              <a:rPr sz="900" i="1" spc="-10" dirty="0">
                <a:solidFill>
                  <a:srgbClr val="FFFFFF"/>
                </a:solidFill>
                <a:latin typeface="Verdana"/>
                <a:cs typeface="Verdana"/>
              </a:rPr>
              <a:t>QISHLOQ </a:t>
            </a:r>
            <a:r>
              <a:rPr sz="900" i="1" dirty="0">
                <a:solidFill>
                  <a:srgbClr val="FFFFFF"/>
                </a:solidFill>
                <a:latin typeface="Verdana"/>
                <a:cs typeface="Verdana"/>
              </a:rPr>
              <a:t>XO‘JALIGI</a:t>
            </a:r>
            <a:r>
              <a:rPr sz="900" i="1" spc="225" dirty="0">
                <a:solidFill>
                  <a:srgbClr val="FFFFFF"/>
                </a:solidFill>
                <a:latin typeface="Verdana"/>
                <a:cs typeface="Verdana"/>
              </a:rPr>
              <a:t>  </a:t>
            </a:r>
            <a:r>
              <a:rPr sz="900" i="1" dirty="0">
                <a:solidFill>
                  <a:srgbClr val="FFFFFF"/>
                </a:solidFill>
                <a:latin typeface="Verdana"/>
                <a:cs typeface="Verdana"/>
              </a:rPr>
              <a:t>VAZIRLIGINING</a:t>
            </a:r>
            <a:r>
              <a:rPr sz="900" i="1" spc="225" dirty="0">
                <a:solidFill>
                  <a:srgbClr val="FFFFFF"/>
                </a:solidFill>
                <a:latin typeface="Verdana"/>
                <a:cs typeface="Verdana"/>
              </a:rPr>
              <a:t>  </a:t>
            </a:r>
            <a:r>
              <a:rPr sz="900" i="1" dirty="0">
                <a:solidFill>
                  <a:srgbClr val="FFFFFF"/>
                </a:solidFill>
                <a:latin typeface="Verdana"/>
                <a:cs typeface="Verdana"/>
              </a:rPr>
              <a:t>QUYIDAGI</a:t>
            </a:r>
            <a:r>
              <a:rPr sz="900" i="1" spc="225" dirty="0">
                <a:solidFill>
                  <a:srgbClr val="FFFFFF"/>
                </a:solidFill>
                <a:latin typeface="Verdana"/>
                <a:cs typeface="Verdana"/>
              </a:rPr>
              <a:t>  </a:t>
            </a:r>
            <a:r>
              <a:rPr sz="900" i="1" spc="-20" dirty="0">
                <a:solidFill>
                  <a:srgbClr val="FFFFFF"/>
                </a:solidFill>
                <a:latin typeface="Verdana"/>
                <a:cs typeface="Verdana"/>
              </a:rPr>
              <a:t>ALOQA </a:t>
            </a:r>
            <a:r>
              <a:rPr sz="900" i="1" dirty="0">
                <a:solidFill>
                  <a:srgbClr val="FFFFFF"/>
                </a:solidFill>
                <a:latin typeface="Verdana"/>
                <a:cs typeface="Verdana"/>
              </a:rPr>
              <a:t>KANALLARI</a:t>
            </a:r>
            <a:r>
              <a:rPr sz="900" i="1" spc="110" dirty="0">
                <a:solidFill>
                  <a:srgbClr val="FFFFFF"/>
                </a:solidFill>
                <a:latin typeface="Verdana"/>
                <a:cs typeface="Verdana"/>
              </a:rPr>
              <a:t>  </a:t>
            </a:r>
            <a:r>
              <a:rPr sz="900" i="1" dirty="0">
                <a:solidFill>
                  <a:srgbClr val="FFFFFF"/>
                </a:solidFill>
                <a:latin typeface="Verdana"/>
                <a:cs typeface="Verdana"/>
              </a:rPr>
              <a:t>ORQALI</a:t>
            </a:r>
            <a:r>
              <a:rPr sz="900" i="1" spc="114" dirty="0">
                <a:solidFill>
                  <a:srgbClr val="FFFFFF"/>
                </a:solidFill>
                <a:latin typeface="Verdana"/>
                <a:cs typeface="Verdana"/>
              </a:rPr>
              <a:t>  </a:t>
            </a:r>
            <a:r>
              <a:rPr sz="900" i="1" dirty="0">
                <a:solidFill>
                  <a:srgbClr val="FFFFFF"/>
                </a:solidFill>
                <a:latin typeface="Verdana"/>
                <a:cs typeface="Verdana"/>
              </a:rPr>
              <a:t>XABARDOR</a:t>
            </a:r>
            <a:r>
              <a:rPr sz="900" i="1" spc="114" dirty="0">
                <a:solidFill>
                  <a:srgbClr val="FFFFFF"/>
                </a:solidFill>
                <a:latin typeface="Verdana"/>
                <a:cs typeface="Verdana"/>
              </a:rPr>
              <a:t>  </a:t>
            </a:r>
            <a:r>
              <a:rPr sz="900" i="1" spc="-30" dirty="0">
                <a:solidFill>
                  <a:srgbClr val="FFFFFF"/>
                </a:solidFill>
                <a:latin typeface="Verdana"/>
                <a:cs typeface="Verdana"/>
              </a:rPr>
              <a:t>QILISHINGIZNI </a:t>
            </a:r>
            <a:r>
              <a:rPr sz="900" i="1" spc="-10" dirty="0">
                <a:solidFill>
                  <a:srgbClr val="FFFFFF"/>
                </a:solidFill>
                <a:latin typeface="Verdana"/>
                <a:cs typeface="Verdana"/>
              </a:rPr>
              <a:t>SO‘RAYMIZ.</a:t>
            </a:r>
            <a:endParaRPr sz="900" dirty="0">
              <a:latin typeface="Verdana"/>
              <a:cs typeface="Verdana"/>
            </a:endParaRPr>
          </a:p>
        </p:txBody>
      </p:sp>
      <p:grpSp>
        <p:nvGrpSpPr>
          <p:cNvPr id="20" name="object 20"/>
          <p:cNvGrpSpPr/>
          <p:nvPr/>
        </p:nvGrpSpPr>
        <p:grpSpPr>
          <a:xfrm>
            <a:off x="-29023" y="2735580"/>
            <a:ext cx="10692765" cy="4827270"/>
            <a:chOff x="0" y="2732900"/>
            <a:chExt cx="10692765" cy="4827270"/>
          </a:xfrm>
        </p:grpSpPr>
        <p:pic>
          <p:nvPicPr>
            <p:cNvPr id="21" name="object 21"/>
            <p:cNvPicPr/>
            <p:nvPr/>
          </p:nvPicPr>
          <p:blipFill>
            <a:blip r:embed="rId3" cstate="print"/>
            <a:stretch>
              <a:fillRect/>
            </a:stretch>
          </p:blipFill>
          <p:spPr>
            <a:xfrm>
              <a:off x="7121605" y="2732900"/>
              <a:ext cx="3570397" cy="2124666"/>
            </a:xfrm>
            <a:prstGeom prst="rect">
              <a:avLst/>
            </a:prstGeom>
          </p:spPr>
        </p:pic>
        <p:pic>
          <p:nvPicPr>
            <p:cNvPr id="22" name="object 22"/>
            <p:cNvPicPr/>
            <p:nvPr/>
          </p:nvPicPr>
          <p:blipFill>
            <a:blip r:embed="rId4" cstate="print"/>
            <a:stretch>
              <a:fillRect/>
            </a:stretch>
          </p:blipFill>
          <p:spPr>
            <a:xfrm>
              <a:off x="0" y="5673623"/>
              <a:ext cx="3566998" cy="1886381"/>
            </a:xfrm>
            <a:prstGeom prst="rect">
              <a:avLst/>
            </a:prstGeom>
          </p:spPr>
        </p:pic>
        <p:pic>
          <p:nvPicPr>
            <p:cNvPr id="23" name="object 23"/>
            <p:cNvPicPr/>
            <p:nvPr/>
          </p:nvPicPr>
          <p:blipFill>
            <a:blip r:embed="rId5" cstate="print"/>
            <a:stretch>
              <a:fillRect/>
            </a:stretch>
          </p:blipFill>
          <p:spPr>
            <a:xfrm>
              <a:off x="7970951" y="2809735"/>
              <a:ext cx="1919211" cy="1919211"/>
            </a:xfrm>
            <a:prstGeom prst="rect">
              <a:avLst/>
            </a:prstGeom>
          </p:spPr>
        </p:pic>
        <p:sp>
          <p:nvSpPr>
            <p:cNvPr id="24" name="object 24"/>
            <p:cNvSpPr/>
            <p:nvPr/>
          </p:nvSpPr>
          <p:spPr>
            <a:xfrm>
              <a:off x="7970958" y="2809735"/>
              <a:ext cx="1919605" cy="1919605"/>
            </a:xfrm>
            <a:custGeom>
              <a:avLst/>
              <a:gdLst/>
              <a:ahLst/>
              <a:cxnLst/>
              <a:rect l="l" t="t" r="r" b="b"/>
              <a:pathLst>
                <a:path w="1919604" h="1919604">
                  <a:moveTo>
                    <a:pt x="1919198" y="959599"/>
                  </a:moveTo>
                  <a:lnTo>
                    <a:pt x="1918024" y="1007492"/>
                  </a:lnTo>
                  <a:lnTo>
                    <a:pt x="1914537" y="1054778"/>
                  </a:lnTo>
                  <a:lnTo>
                    <a:pt x="1908794" y="1101401"/>
                  </a:lnTo>
                  <a:lnTo>
                    <a:pt x="1900848" y="1147306"/>
                  </a:lnTo>
                  <a:lnTo>
                    <a:pt x="1890755" y="1192439"/>
                  </a:lnTo>
                  <a:lnTo>
                    <a:pt x="1878570" y="1236743"/>
                  </a:lnTo>
                  <a:lnTo>
                    <a:pt x="1864347" y="1280165"/>
                  </a:lnTo>
                  <a:lnTo>
                    <a:pt x="1848142" y="1322650"/>
                  </a:lnTo>
                  <a:lnTo>
                    <a:pt x="1830010" y="1364141"/>
                  </a:lnTo>
                  <a:lnTo>
                    <a:pt x="1810006" y="1404585"/>
                  </a:lnTo>
                  <a:lnTo>
                    <a:pt x="1788184" y="1443926"/>
                  </a:lnTo>
                  <a:lnTo>
                    <a:pt x="1764600" y="1482110"/>
                  </a:lnTo>
                  <a:lnTo>
                    <a:pt x="1739309" y="1519081"/>
                  </a:lnTo>
                  <a:lnTo>
                    <a:pt x="1712365" y="1554785"/>
                  </a:lnTo>
                  <a:lnTo>
                    <a:pt x="1683824" y="1589166"/>
                  </a:lnTo>
                  <a:lnTo>
                    <a:pt x="1653741" y="1622170"/>
                  </a:lnTo>
                  <a:lnTo>
                    <a:pt x="1622170" y="1653741"/>
                  </a:lnTo>
                  <a:lnTo>
                    <a:pt x="1589166" y="1683824"/>
                  </a:lnTo>
                  <a:lnTo>
                    <a:pt x="1554785" y="1712365"/>
                  </a:lnTo>
                  <a:lnTo>
                    <a:pt x="1519081" y="1739309"/>
                  </a:lnTo>
                  <a:lnTo>
                    <a:pt x="1482110" y="1764600"/>
                  </a:lnTo>
                  <a:lnTo>
                    <a:pt x="1443926" y="1788184"/>
                  </a:lnTo>
                  <a:lnTo>
                    <a:pt x="1404585" y="1810006"/>
                  </a:lnTo>
                  <a:lnTo>
                    <a:pt x="1364141" y="1830010"/>
                  </a:lnTo>
                  <a:lnTo>
                    <a:pt x="1322650" y="1848142"/>
                  </a:lnTo>
                  <a:lnTo>
                    <a:pt x="1280165" y="1864347"/>
                  </a:lnTo>
                  <a:lnTo>
                    <a:pt x="1236743" y="1878570"/>
                  </a:lnTo>
                  <a:lnTo>
                    <a:pt x="1192439" y="1890755"/>
                  </a:lnTo>
                  <a:lnTo>
                    <a:pt x="1147306" y="1900848"/>
                  </a:lnTo>
                  <a:lnTo>
                    <a:pt x="1101401" y="1908794"/>
                  </a:lnTo>
                  <a:lnTo>
                    <a:pt x="1054778" y="1914537"/>
                  </a:lnTo>
                  <a:lnTo>
                    <a:pt x="1007492" y="1918024"/>
                  </a:lnTo>
                  <a:lnTo>
                    <a:pt x="959599" y="1919198"/>
                  </a:lnTo>
                  <a:lnTo>
                    <a:pt x="911705" y="1918024"/>
                  </a:lnTo>
                  <a:lnTo>
                    <a:pt x="864419" y="1914537"/>
                  </a:lnTo>
                  <a:lnTo>
                    <a:pt x="817796" y="1908794"/>
                  </a:lnTo>
                  <a:lnTo>
                    <a:pt x="771891" y="1900848"/>
                  </a:lnTo>
                  <a:lnTo>
                    <a:pt x="726759" y="1890755"/>
                  </a:lnTo>
                  <a:lnTo>
                    <a:pt x="682454" y="1878570"/>
                  </a:lnTo>
                  <a:lnTo>
                    <a:pt x="639032" y="1864347"/>
                  </a:lnTo>
                  <a:lnTo>
                    <a:pt x="596548" y="1848142"/>
                  </a:lnTo>
                  <a:lnTo>
                    <a:pt x="555056" y="1830010"/>
                  </a:lnTo>
                  <a:lnTo>
                    <a:pt x="514612" y="1810006"/>
                  </a:lnTo>
                  <a:lnTo>
                    <a:pt x="475271" y="1788184"/>
                  </a:lnTo>
                  <a:lnTo>
                    <a:pt x="437087" y="1764600"/>
                  </a:lnTo>
                  <a:lnTo>
                    <a:pt x="400116" y="1739309"/>
                  </a:lnTo>
                  <a:lnTo>
                    <a:pt x="364413" y="1712365"/>
                  </a:lnTo>
                  <a:lnTo>
                    <a:pt x="330032" y="1683824"/>
                  </a:lnTo>
                  <a:lnTo>
                    <a:pt x="297028" y="1653741"/>
                  </a:lnTo>
                  <a:lnTo>
                    <a:pt x="265457" y="1622170"/>
                  </a:lnTo>
                  <a:lnTo>
                    <a:pt x="235373" y="1589166"/>
                  </a:lnTo>
                  <a:lnTo>
                    <a:pt x="206832" y="1554785"/>
                  </a:lnTo>
                  <a:lnTo>
                    <a:pt x="179888" y="1519081"/>
                  </a:lnTo>
                  <a:lnTo>
                    <a:pt x="154597" y="1482110"/>
                  </a:lnTo>
                  <a:lnTo>
                    <a:pt x="131013" y="1443926"/>
                  </a:lnTo>
                  <a:lnTo>
                    <a:pt x="109192" y="1404585"/>
                  </a:lnTo>
                  <a:lnTo>
                    <a:pt x="89187" y="1364141"/>
                  </a:lnTo>
                  <a:lnTo>
                    <a:pt x="71055" y="1322650"/>
                  </a:lnTo>
                  <a:lnTo>
                    <a:pt x="54851" y="1280165"/>
                  </a:lnTo>
                  <a:lnTo>
                    <a:pt x="40628" y="1236743"/>
                  </a:lnTo>
                  <a:lnTo>
                    <a:pt x="28443" y="1192439"/>
                  </a:lnTo>
                  <a:lnTo>
                    <a:pt x="18350" y="1147306"/>
                  </a:lnTo>
                  <a:lnTo>
                    <a:pt x="10404" y="1101401"/>
                  </a:lnTo>
                  <a:lnTo>
                    <a:pt x="4660" y="1054778"/>
                  </a:lnTo>
                  <a:lnTo>
                    <a:pt x="1174" y="1007492"/>
                  </a:lnTo>
                  <a:lnTo>
                    <a:pt x="0" y="959599"/>
                  </a:lnTo>
                  <a:lnTo>
                    <a:pt x="1174" y="911705"/>
                  </a:lnTo>
                  <a:lnTo>
                    <a:pt x="4660" y="864419"/>
                  </a:lnTo>
                  <a:lnTo>
                    <a:pt x="10404" y="817796"/>
                  </a:lnTo>
                  <a:lnTo>
                    <a:pt x="18350" y="771891"/>
                  </a:lnTo>
                  <a:lnTo>
                    <a:pt x="28443" y="726759"/>
                  </a:lnTo>
                  <a:lnTo>
                    <a:pt x="40628" y="682454"/>
                  </a:lnTo>
                  <a:lnTo>
                    <a:pt x="54851" y="639032"/>
                  </a:lnTo>
                  <a:lnTo>
                    <a:pt x="71055" y="596548"/>
                  </a:lnTo>
                  <a:lnTo>
                    <a:pt x="89187" y="555056"/>
                  </a:lnTo>
                  <a:lnTo>
                    <a:pt x="109192" y="514612"/>
                  </a:lnTo>
                  <a:lnTo>
                    <a:pt x="131013" y="475271"/>
                  </a:lnTo>
                  <a:lnTo>
                    <a:pt x="154597" y="437087"/>
                  </a:lnTo>
                  <a:lnTo>
                    <a:pt x="179888" y="400116"/>
                  </a:lnTo>
                  <a:lnTo>
                    <a:pt x="206832" y="364413"/>
                  </a:lnTo>
                  <a:lnTo>
                    <a:pt x="235373" y="330032"/>
                  </a:lnTo>
                  <a:lnTo>
                    <a:pt x="265457" y="297028"/>
                  </a:lnTo>
                  <a:lnTo>
                    <a:pt x="297028" y="265457"/>
                  </a:lnTo>
                  <a:lnTo>
                    <a:pt x="330032" y="235373"/>
                  </a:lnTo>
                  <a:lnTo>
                    <a:pt x="364413" y="206832"/>
                  </a:lnTo>
                  <a:lnTo>
                    <a:pt x="400116" y="179888"/>
                  </a:lnTo>
                  <a:lnTo>
                    <a:pt x="437087" y="154597"/>
                  </a:lnTo>
                  <a:lnTo>
                    <a:pt x="475271" y="131013"/>
                  </a:lnTo>
                  <a:lnTo>
                    <a:pt x="514612" y="109192"/>
                  </a:lnTo>
                  <a:lnTo>
                    <a:pt x="555056" y="89187"/>
                  </a:lnTo>
                  <a:lnTo>
                    <a:pt x="596548" y="71055"/>
                  </a:lnTo>
                  <a:lnTo>
                    <a:pt x="639032" y="54851"/>
                  </a:lnTo>
                  <a:lnTo>
                    <a:pt x="682454" y="40628"/>
                  </a:lnTo>
                  <a:lnTo>
                    <a:pt x="726759" y="28443"/>
                  </a:lnTo>
                  <a:lnTo>
                    <a:pt x="771891" y="18350"/>
                  </a:lnTo>
                  <a:lnTo>
                    <a:pt x="817796" y="10404"/>
                  </a:lnTo>
                  <a:lnTo>
                    <a:pt x="864419" y="4660"/>
                  </a:lnTo>
                  <a:lnTo>
                    <a:pt x="911705" y="1174"/>
                  </a:lnTo>
                  <a:lnTo>
                    <a:pt x="959599" y="0"/>
                  </a:lnTo>
                  <a:lnTo>
                    <a:pt x="1007492" y="1174"/>
                  </a:lnTo>
                  <a:lnTo>
                    <a:pt x="1054778" y="4660"/>
                  </a:lnTo>
                  <a:lnTo>
                    <a:pt x="1101401" y="10404"/>
                  </a:lnTo>
                  <a:lnTo>
                    <a:pt x="1147306" y="18350"/>
                  </a:lnTo>
                  <a:lnTo>
                    <a:pt x="1192439" y="28443"/>
                  </a:lnTo>
                  <a:lnTo>
                    <a:pt x="1236743" y="40628"/>
                  </a:lnTo>
                  <a:lnTo>
                    <a:pt x="1280165" y="54851"/>
                  </a:lnTo>
                  <a:lnTo>
                    <a:pt x="1322650" y="71055"/>
                  </a:lnTo>
                  <a:lnTo>
                    <a:pt x="1364141" y="89187"/>
                  </a:lnTo>
                  <a:lnTo>
                    <a:pt x="1404585" y="109192"/>
                  </a:lnTo>
                  <a:lnTo>
                    <a:pt x="1443926" y="131013"/>
                  </a:lnTo>
                  <a:lnTo>
                    <a:pt x="1482110" y="154597"/>
                  </a:lnTo>
                  <a:lnTo>
                    <a:pt x="1519081" y="179888"/>
                  </a:lnTo>
                  <a:lnTo>
                    <a:pt x="1554785" y="206832"/>
                  </a:lnTo>
                  <a:lnTo>
                    <a:pt x="1589166" y="235373"/>
                  </a:lnTo>
                  <a:lnTo>
                    <a:pt x="1622170" y="265457"/>
                  </a:lnTo>
                  <a:lnTo>
                    <a:pt x="1653741" y="297028"/>
                  </a:lnTo>
                  <a:lnTo>
                    <a:pt x="1683824" y="330032"/>
                  </a:lnTo>
                  <a:lnTo>
                    <a:pt x="1712365" y="364413"/>
                  </a:lnTo>
                  <a:lnTo>
                    <a:pt x="1739309" y="400116"/>
                  </a:lnTo>
                  <a:lnTo>
                    <a:pt x="1764600" y="437087"/>
                  </a:lnTo>
                  <a:lnTo>
                    <a:pt x="1788184" y="475271"/>
                  </a:lnTo>
                  <a:lnTo>
                    <a:pt x="1810006" y="514612"/>
                  </a:lnTo>
                  <a:lnTo>
                    <a:pt x="1830010" y="555056"/>
                  </a:lnTo>
                  <a:lnTo>
                    <a:pt x="1848142" y="596548"/>
                  </a:lnTo>
                  <a:lnTo>
                    <a:pt x="1864347" y="639032"/>
                  </a:lnTo>
                  <a:lnTo>
                    <a:pt x="1878570" y="682454"/>
                  </a:lnTo>
                  <a:lnTo>
                    <a:pt x="1890755" y="726759"/>
                  </a:lnTo>
                  <a:lnTo>
                    <a:pt x="1900848" y="771891"/>
                  </a:lnTo>
                  <a:lnTo>
                    <a:pt x="1908794" y="817796"/>
                  </a:lnTo>
                  <a:lnTo>
                    <a:pt x="1914537" y="864419"/>
                  </a:lnTo>
                  <a:lnTo>
                    <a:pt x="1918024" y="911705"/>
                  </a:lnTo>
                  <a:lnTo>
                    <a:pt x="1919198" y="959599"/>
                  </a:lnTo>
                  <a:close/>
                </a:path>
              </a:pathLst>
            </a:custGeom>
            <a:ln w="24853">
              <a:solidFill>
                <a:srgbClr val="FFC428"/>
              </a:solidFill>
            </a:ln>
          </p:spPr>
          <p:txBody>
            <a:bodyPr wrap="square" lIns="0" tIns="0" rIns="0" bIns="0" rtlCol="0"/>
            <a:lstStyle/>
            <a:p>
              <a:endParaRPr/>
            </a:p>
          </p:txBody>
        </p:sp>
        <p:sp>
          <p:nvSpPr>
            <p:cNvPr id="25" name="object 25"/>
            <p:cNvSpPr/>
            <p:nvPr/>
          </p:nvSpPr>
          <p:spPr>
            <a:xfrm>
              <a:off x="7126886" y="6542948"/>
              <a:ext cx="3566160" cy="1017269"/>
            </a:xfrm>
            <a:custGeom>
              <a:avLst/>
              <a:gdLst/>
              <a:ahLst/>
              <a:cxnLst/>
              <a:rect l="l" t="t" r="r" b="b"/>
              <a:pathLst>
                <a:path w="3566159" h="1017270">
                  <a:moveTo>
                    <a:pt x="3565563" y="0"/>
                  </a:moveTo>
                  <a:lnTo>
                    <a:pt x="0" y="0"/>
                  </a:lnTo>
                  <a:lnTo>
                    <a:pt x="0" y="1017003"/>
                  </a:lnTo>
                  <a:lnTo>
                    <a:pt x="3565563" y="1017003"/>
                  </a:lnTo>
                  <a:lnTo>
                    <a:pt x="3565563" y="0"/>
                  </a:lnTo>
                  <a:close/>
                </a:path>
              </a:pathLst>
            </a:custGeom>
            <a:solidFill>
              <a:srgbClr val="005444"/>
            </a:solidFill>
          </p:spPr>
          <p:txBody>
            <a:bodyPr wrap="square" lIns="0" tIns="0" rIns="0" bIns="0" rtlCol="0"/>
            <a:lstStyle/>
            <a:p>
              <a:endParaRPr/>
            </a:p>
          </p:txBody>
        </p:sp>
      </p:grpSp>
      <p:sp>
        <p:nvSpPr>
          <p:cNvPr id="26" name="object 26"/>
          <p:cNvSpPr txBox="1"/>
          <p:nvPr/>
        </p:nvSpPr>
        <p:spPr>
          <a:xfrm>
            <a:off x="7417007" y="6545628"/>
            <a:ext cx="3081711" cy="947054"/>
          </a:xfrm>
          <a:prstGeom prst="rect">
            <a:avLst/>
          </a:prstGeom>
        </p:spPr>
        <p:txBody>
          <a:bodyPr vert="horz" wrap="square" lIns="0" tIns="41275" rIns="0" bIns="0" rtlCol="0">
            <a:spAutoFit/>
          </a:bodyPr>
          <a:lstStyle/>
          <a:p>
            <a:pPr algn="ctr">
              <a:lnSpc>
                <a:spcPct val="100000"/>
              </a:lnSpc>
              <a:spcBef>
                <a:spcPts val="325"/>
              </a:spcBef>
              <a:tabLst>
                <a:tab pos="1370965" algn="l"/>
              </a:tabLst>
            </a:pPr>
            <a:r>
              <a:rPr sz="800" dirty="0">
                <a:solidFill>
                  <a:srgbClr val="FFFFFF"/>
                </a:solidFill>
                <a:latin typeface="Verdana"/>
                <a:cs typeface="Verdana"/>
              </a:rPr>
              <a:t>ISHONCH</a:t>
            </a:r>
            <a:r>
              <a:rPr sz="800" spc="-35" dirty="0">
                <a:solidFill>
                  <a:srgbClr val="FFFFFF"/>
                </a:solidFill>
                <a:latin typeface="Verdana"/>
                <a:cs typeface="Verdana"/>
              </a:rPr>
              <a:t> </a:t>
            </a:r>
            <a:r>
              <a:rPr sz="800" spc="-10" dirty="0">
                <a:solidFill>
                  <a:srgbClr val="FFFFFF"/>
                </a:solidFill>
                <a:latin typeface="Verdana"/>
                <a:cs typeface="Verdana"/>
              </a:rPr>
              <a:t>TELEFONI:</a:t>
            </a:r>
            <a:r>
              <a:rPr sz="800" dirty="0">
                <a:solidFill>
                  <a:srgbClr val="FFFFFF"/>
                </a:solidFill>
                <a:latin typeface="Verdana"/>
                <a:cs typeface="Verdana"/>
              </a:rPr>
              <a:t>	</a:t>
            </a:r>
            <a:r>
              <a:rPr sz="1300" b="1" spc="-20" dirty="0">
                <a:solidFill>
                  <a:srgbClr val="FFC428"/>
                </a:solidFill>
                <a:latin typeface="Tahoma"/>
                <a:cs typeface="Tahoma"/>
              </a:rPr>
              <a:t>1243</a:t>
            </a:r>
            <a:endParaRPr sz="1300" dirty="0">
              <a:latin typeface="Tahoma"/>
              <a:cs typeface="Tahoma"/>
            </a:endParaRPr>
          </a:p>
          <a:p>
            <a:pPr algn="ctr">
              <a:lnSpc>
                <a:spcPct val="100000"/>
              </a:lnSpc>
              <a:spcBef>
                <a:spcPts val="140"/>
              </a:spcBef>
            </a:pPr>
            <a:r>
              <a:rPr sz="800" dirty="0">
                <a:solidFill>
                  <a:srgbClr val="FFFFFF"/>
                </a:solidFill>
                <a:latin typeface="Verdana"/>
                <a:cs typeface="Verdana"/>
              </a:rPr>
              <a:t>TELEGRAM</a:t>
            </a:r>
            <a:r>
              <a:rPr sz="800" spc="40" dirty="0">
                <a:solidFill>
                  <a:srgbClr val="FFFFFF"/>
                </a:solidFill>
                <a:latin typeface="Verdana"/>
                <a:cs typeface="Verdana"/>
              </a:rPr>
              <a:t> </a:t>
            </a:r>
            <a:r>
              <a:rPr sz="800" spc="-40" dirty="0">
                <a:solidFill>
                  <a:srgbClr val="FFFFFF"/>
                </a:solidFill>
                <a:latin typeface="Verdana"/>
                <a:cs typeface="Verdana"/>
              </a:rPr>
              <a:t>BOT:</a:t>
            </a:r>
            <a:r>
              <a:rPr lang="en-US" sz="800" dirty="0">
                <a:latin typeface="Verdana"/>
                <a:cs typeface="Verdana"/>
              </a:rPr>
              <a:t> </a:t>
            </a:r>
            <a:r>
              <a:rPr lang="uz-Cyrl-UZ" sz="800" dirty="0">
                <a:latin typeface="Verdana"/>
                <a:cs typeface="Verdana"/>
              </a:rPr>
              <a:t>“</a:t>
            </a:r>
            <a:r>
              <a:rPr lang="en-US" sz="800" spc="-10" dirty="0" err="1">
                <a:solidFill>
                  <a:srgbClr val="FFC428"/>
                </a:solidFill>
                <a:latin typeface="Verdana"/>
                <a:cs typeface="Verdana"/>
              </a:rPr>
              <a:t>Qishloq</a:t>
            </a:r>
            <a:r>
              <a:rPr lang="en-US" sz="800" spc="-10" dirty="0">
                <a:solidFill>
                  <a:srgbClr val="FFC428"/>
                </a:solidFill>
                <a:latin typeface="Verdana"/>
                <a:cs typeface="Verdana"/>
              </a:rPr>
              <a:t> </a:t>
            </a:r>
            <a:r>
              <a:rPr lang="en-US" sz="800" spc="-10" dirty="0" err="1">
                <a:solidFill>
                  <a:srgbClr val="FFC428"/>
                </a:solidFill>
                <a:latin typeface="Verdana"/>
                <a:cs typeface="Verdana"/>
              </a:rPr>
              <a:t>xo‘jaligi</a:t>
            </a:r>
            <a:r>
              <a:rPr lang="en-US" sz="800" spc="-10" dirty="0">
                <a:solidFill>
                  <a:srgbClr val="FFC428"/>
                </a:solidFill>
                <a:latin typeface="Verdana"/>
                <a:cs typeface="Verdana"/>
              </a:rPr>
              <a:t> </a:t>
            </a:r>
            <a:r>
              <a:rPr lang="en-US" sz="800" spc="-10" dirty="0" err="1">
                <a:solidFill>
                  <a:srgbClr val="FFC428"/>
                </a:solidFill>
                <a:latin typeface="Verdana"/>
                <a:cs typeface="Verdana"/>
              </a:rPr>
              <a:t>vaziriga</a:t>
            </a:r>
            <a:r>
              <a:rPr lang="en-US" sz="800" spc="-10" dirty="0">
                <a:solidFill>
                  <a:srgbClr val="FFC428"/>
                </a:solidFill>
                <a:latin typeface="Verdana"/>
                <a:cs typeface="Verdana"/>
              </a:rPr>
              <a:t> </a:t>
            </a:r>
            <a:r>
              <a:rPr lang="en-US" sz="800" spc="-10" dirty="0" err="1">
                <a:solidFill>
                  <a:srgbClr val="FFC428"/>
                </a:solidFill>
                <a:latin typeface="Verdana"/>
                <a:cs typeface="Verdana"/>
              </a:rPr>
              <a:t>murojaat</a:t>
            </a:r>
            <a:r>
              <a:rPr lang="en-US" sz="800" spc="-10" dirty="0">
                <a:solidFill>
                  <a:srgbClr val="FFC428"/>
                </a:solidFill>
                <a:latin typeface="Verdana"/>
                <a:cs typeface="Verdana"/>
              </a:rPr>
              <a:t>“</a:t>
            </a:r>
            <a:r>
              <a:rPr lang="uz-Cyrl-UZ" sz="800" spc="-10" dirty="0">
                <a:solidFill>
                  <a:srgbClr val="FFC428"/>
                </a:solidFill>
                <a:latin typeface="Verdana"/>
                <a:cs typeface="Verdana"/>
              </a:rPr>
              <a:t>, </a:t>
            </a:r>
            <a:r>
              <a:rPr sz="800" spc="-10" dirty="0">
                <a:solidFill>
                  <a:srgbClr val="FFC428"/>
                </a:solidFill>
                <a:latin typeface="Verdana"/>
                <a:cs typeface="Verdana"/>
              </a:rPr>
              <a:t> @UZAGROANTICORRUPTIONBOT</a:t>
            </a:r>
            <a:endParaRPr sz="800" dirty="0">
              <a:latin typeface="Verdana"/>
              <a:cs typeface="Verdana"/>
            </a:endParaRPr>
          </a:p>
          <a:p>
            <a:pPr algn="ctr">
              <a:lnSpc>
                <a:spcPct val="100000"/>
              </a:lnSpc>
              <a:spcBef>
                <a:spcPts val="240"/>
              </a:spcBef>
            </a:pPr>
            <a:r>
              <a:rPr sz="800" dirty="0">
                <a:solidFill>
                  <a:srgbClr val="FFFFFF"/>
                </a:solidFill>
                <a:latin typeface="Verdana"/>
                <a:cs typeface="Verdana"/>
              </a:rPr>
              <a:t>RASMIY</a:t>
            </a:r>
            <a:r>
              <a:rPr sz="800" spc="-30" dirty="0">
                <a:solidFill>
                  <a:srgbClr val="FFFFFF"/>
                </a:solidFill>
                <a:latin typeface="Verdana"/>
                <a:cs typeface="Verdana"/>
              </a:rPr>
              <a:t> </a:t>
            </a:r>
            <a:r>
              <a:rPr sz="800" dirty="0">
                <a:solidFill>
                  <a:srgbClr val="FFFFFF"/>
                </a:solidFill>
                <a:latin typeface="Verdana"/>
                <a:cs typeface="Verdana"/>
              </a:rPr>
              <a:t>VEB</a:t>
            </a:r>
            <a:r>
              <a:rPr sz="800" spc="-30" dirty="0">
                <a:solidFill>
                  <a:srgbClr val="FFFFFF"/>
                </a:solidFill>
                <a:latin typeface="Verdana"/>
                <a:cs typeface="Verdana"/>
              </a:rPr>
              <a:t> </a:t>
            </a:r>
            <a:r>
              <a:rPr sz="800" spc="-50" dirty="0">
                <a:solidFill>
                  <a:srgbClr val="FFFFFF"/>
                </a:solidFill>
                <a:latin typeface="Verdana"/>
                <a:cs typeface="Verdana"/>
              </a:rPr>
              <a:t>SAXIFA:</a:t>
            </a:r>
            <a:r>
              <a:rPr sz="800" spc="-25" dirty="0">
                <a:solidFill>
                  <a:srgbClr val="FFFFFF"/>
                </a:solidFill>
                <a:latin typeface="Verdana"/>
                <a:cs typeface="Verdana"/>
              </a:rPr>
              <a:t> </a:t>
            </a:r>
            <a:r>
              <a:rPr lang="en-US" sz="800" dirty="0">
                <a:solidFill>
                  <a:srgbClr val="FFFFFF"/>
                </a:solidFill>
                <a:latin typeface="Verdana"/>
                <a:cs typeface="Verdana"/>
                <a:hlinkClick r:id="rId6"/>
              </a:rPr>
              <a:t>https://gov.uz/ru/agro</a:t>
            </a:r>
            <a:endParaRPr lang="uz-Cyrl-UZ" sz="800" dirty="0">
              <a:solidFill>
                <a:srgbClr val="FFFFFF"/>
              </a:solidFill>
              <a:latin typeface="Verdana"/>
              <a:cs typeface="Verdana"/>
            </a:endParaRPr>
          </a:p>
          <a:p>
            <a:pPr algn="ctr">
              <a:lnSpc>
                <a:spcPct val="100000"/>
              </a:lnSpc>
              <a:spcBef>
                <a:spcPts val="240"/>
              </a:spcBef>
            </a:pPr>
            <a:r>
              <a:rPr sz="800" dirty="0">
                <a:solidFill>
                  <a:srgbClr val="FFFFFF"/>
                </a:solidFill>
                <a:latin typeface="Verdana"/>
                <a:cs typeface="Verdana"/>
              </a:rPr>
              <a:t>ELEKTRON</a:t>
            </a:r>
            <a:r>
              <a:rPr sz="800" spc="60" dirty="0">
                <a:solidFill>
                  <a:srgbClr val="FFFFFF"/>
                </a:solidFill>
                <a:latin typeface="Verdana"/>
                <a:cs typeface="Verdana"/>
              </a:rPr>
              <a:t> </a:t>
            </a:r>
            <a:r>
              <a:rPr sz="800" dirty="0">
                <a:solidFill>
                  <a:srgbClr val="FFFFFF"/>
                </a:solidFill>
                <a:latin typeface="Verdana"/>
                <a:cs typeface="Verdana"/>
              </a:rPr>
              <a:t>POCHTA</a:t>
            </a:r>
            <a:r>
              <a:rPr sz="800" spc="60" dirty="0">
                <a:solidFill>
                  <a:srgbClr val="FFFFFF"/>
                </a:solidFill>
                <a:latin typeface="Verdana"/>
                <a:cs typeface="Verdana"/>
              </a:rPr>
              <a:t> </a:t>
            </a:r>
            <a:r>
              <a:rPr sz="800" spc="-30" dirty="0">
                <a:solidFill>
                  <a:srgbClr val="FFFFFF"/>
                </a:solidFill>
                <a:latin typeface="Verdana"/>
                <a:cs typeface="Verdana"/>
              </a:rPr>
              <a:t>MANZILI:</a:t>
            </a:r>
            <a:r>
              <a:rPr sz="800" spc="60" dirty="0">
                <a:solidFill>
                  <a:srgbClr val="FFFFFF"/>
                </a:solidFill>
                <a:latin typeface="Verdana"/>
                <a:cs typeface="Verdana"/>
              </a:rPr>
              <a:t> </a:t>
            </a:r>
            <a:r>
              <a:rPr sz="800" spc="-10" dirty="0">
                <a:solidFill>
                  <a:srgbClr val="FFFFFF"/>
                </a:solidFill>
                <a:latin typeface="Verdana"/>
                <a:cs typeface="Verdana"/>
                <a:hlinkClick r:id="rId7"/>
              </a:rPr>
              <a:t>INFO@AGRO.UZ</a:t>
            </a:r>
            <a:endParaRPr lang="en-US" sz="800" spc="-10" dirty="0">
              <a:solidFill>
                <a:srgbClr val="FFFFFF"/>
              </a:solidFill>
              <a:latin typeface="Verdana"/>
              <a:cs typeface="Verdana"/>
            </a:endParaRPr>
          </a:p>
          <a:p>
            <a:pPr algn="ctr">
              <a:spcBef>
                <a:spcPts val="240"/>
              </a:spcBef>
            </a:pPr>
            <a:r>
              <a:rPr lang="en-US" sz="800" spc="-10" dirty="0" err="1">
                <a:solidFill>
                  <a:srgbClr val="FFFFFF"/>
                </a:solidFill>
                <a:latin typeface="Verdana"/>
                <a:cs typeface="Verdana"/>
              </a:rPr>
              <a:t>Xizmat</a:t>
            </a:r>
            <a:r>
              <a:rPr lang="en-US" sz="800" spc="-10" dirty="0">
                <a:solidFill>
                  <a:srgbClr val="FFFFFF"/>
                </a:solidFill>
                <a:latin typeface="Verdana"/>
                <a:cs typeface="Verdana"/>
              </a:rPr>
              <a:t> </a:t>
            </a:r>
            <a:r>
              <a:rPr lang="en-US" sz="800" spc="-10" dirty="0" err="1">
                <a:solidFill>
                  <a:srgbClr val="FFFFFF"/>
                </a:solidFill>
                <a:latin typeface="Verdana"/>
                <a:cs typeface="Verdana"/>
              </a:rPr>
              <a:t>telefonlari</a:t>
            </a:r>
            <a:r>
              <a:rPr lang="en-US" sz="800" spc="-10" dirty="0">
                <a:solidFill>
                  <a:srgbClr val="FFFFFF"/>
                </a:solidFill>
                <a:latin typeface="Verdana"/>
                <a:cs typeface="Verdana"/>
              </a:rPr>
              <a:t>: 71-206-70-57, 71-206-70-58</a:t>
            </a:r>
            <a:endParaRPr sz="800" dirty="0">
              <a:latin typeface="Verdana"/>
              <a:cs typeface="Verdana"/>
            </a:endParaRPr>
          </a:p>
        </p:txBody>
      </p:sp>
      <p:pic>
        <p:nvPicPr>
          <p:cNvPr id="28" name="object 28"/>
          <p:cNvPicPr/>
          <p:nvPr/>
        </p:nvPicPr>
        <p:blipFill>
          <a:blip r:embed="rId8" cstate="print"/>
          <a:stretch>
            <a:fillRect/>
          </a:stretch>
        </p:blipFill>
        <p:spPr>
          <a:xfrm>
            <a:off x="9232900" y="6600825"/>
            <a:ext cx="163775" cy="160632"/>
          </a:xfrm>
          <a:prstGeom prst="rect">
            <a:avLst/>
          </a:prstGeom>
        </p:spPr>
      </p:pic>
      <p:pic>
        <p:nvPicPr>
          <p:cNvPr id="29" name="object 29"/>
          <p:cNvPicPr/>
          <p:nvPr/>
        </p:nvPicPr>
        <p:blipFill>
          <a:blip r:embed="rId9" cstate="print"/>
          <a:stretch>
            <a:fillRect/>
          </a:stretch>
        </p:blipFill>
        <p:spPr>
          <a:xfrm>
            <a:off x="7177657" y="6916772"/>
            <a:ext cx="158623" cy="137490"/>
          </a:xfrm>
          <a:prstGeom prst="rect">
            <a:avLst/>
          </a:prstGeom>
        </p:spPr>
      </p:pic>
      <p:pic>
        <p:nvPicPr>
          <p:cNvPr id="30" name="object 30"/>
          <p:cNvPicPr/>
          <p:nvPr/>
        </p:nvPicPr>
        <p:blipFill>
          <a:blip r:embed="rId10" cstate="print"/>
          <a:stretch>
            <a:fillRect/>
          </a:stretch>
        </p:blipFill>
        <p:spPr>
          <a:xfrm>
            <a:off x="1018401" y="5838825"/>
            <a:ext cx="1508899" cy="1508899"/>
          </a:xfrm>
          <a:prstGeom prst="rect">
            <a:avLst/>
          </a:prstGeom>
        </p:spPr>
      </p:pic>
      <p:sp>
        <p:nvSpPr>
          <p:cNvPr id="31" name="object 31"/>
          <p:cNvSpPr/>
          <p:nvPr/>
        </p:nvSpPr>
        <p:spPr>
          <a:xfrm>
            <a:off x="1021767" y="5806103"/>
            <a:ext cx="1509395" cy="1509395"/>
          </a:xfrm>
          <a:custGeom>
            <a:avLst/>
            <a:gdLst/>
            <a:ahLst/>
            <a:cxnLst/>
            <a:rect l="l" t="t" r="r" b="b"/>
            <a:pathLst>
              <a:path w="1509395" h="1509395">
                <a:moveTo>
                  <a:pt x="1508912" y="754456"/>
                </a:moveTo>
                <a:lnTo>
                  <a:pt x="1507428" y="802169"/>
                </a:lnTo>
                <a:lnTo>
                  <a:pt x="1503034" y="849093"/>
                </a:lnTo>
                <a:lnTo>
                  <a:pt x="1495818" y="895140"/>
                </a:lnTo>
                <a:lnTo>
                  <a:pt x="1485870" y="940222"/>
                </a:lnTo>
                <a:lnTo>
                  <a:pt x="1473277" y="984251"/>
                </a:lnTo>
                <a:lnTo>
                  <a:pt x="1458128" y="1027137"/>
                </a:lnTo>
                <a:lnTo>
                  <a:pt x="1440512" y="1068792"/>
                </a:lnTo>
                <a:lnTo>
                  <a:pt x="1420515" y="1109129"/>
                </a:lnTo>
                <a:lnTo>
                  <a:pt x="1398228" y="1148059"/>
                </a:lnTo>
                <a:lnTo>
                  <a:pt x="1373738" y="1185493"/>
                </a:lnTo>
                <a:lnTo>
                  <a:pt x="1347134" y="1221342"/>
                </a:lnTo>
                <a:lnTo>
                  <a:pt x="1318504" y="1255520"/>
                </a:lnTo>
                <a:lnTo>
                  <a:pt x="1287937" y="1287937"/>
                </a:lnTo>
                <a:lnTo>
                  <a:pt x="1255520" y="1318504"/>
                </a:lnTo>
                <a:lnTo>
                  <a:pt x="1221342" y="1347134"/>
                </a:lnTo>
                <a:lnTo>
                  <a:pt x="1185493" y="1373738"/>
                </a:lnTo>
                <a:lnTo>
                  <a:pt x="1148059" y="1398228"/>
                </a:lnTo>
                <a:lnTo>
                  <a:pt x="1109129" y="1420515"/>
                </a:lnTo>
                <a:lnTo>
                  <a:pt x="1068792" y="1440512"/>
                </a:lnTo>
                <a:lnTo>
                  <a:pt x="1027137" y="1458128"/>
                </a:lnTo>
                <a:lnTo>
                  <a:pt x="984251" y="1473277"/>
                </a:lnTo>
                <a:lnTo>
                  <a:pt x="940222" y="1485870"/>
                </a:lnTo>
                <a:lnTo>
                  <a:pt x="895140" y="1495818"/>
                </a:lnTo>
                <a:lnTo>
                  <a:pt x="849093" y="1503034"/>
                </a:lnTo>
                <a:lnTo>
                  <a:pt x="802169" y="1507428"/>
                </a:lnTo>
                <a:lnTo>
                  <a:pt x="754456" y="1508912"/>
                </a:lnTo>
                <a:lnTo>
                  <a:pt x="706743" y="1507428"/>
                </a:lnTo>
                <a:lnTo>
                  <a:pt x="659818" y="1503034"/>
                </a:lnTo>
                <a:lnTo>
                  <a:pt x="613771" y="1495818"/>
                </a:lnTo>
                <a:lnTo>
                  <a:pt x="568689" y="1485870"/>
                </a:lnTo>
                <a:lnTo>
                  <a:pt x="524661" y="1473277"/>
                </a:lnTo>
                <a:lnTo>
                  <a:pt x="481775" y="1458128"/>
                </a:lnTo>
                <a:lnTo>
                  <a:pt x="440119" y="1440512"/>
                </a:lnTo>
                <a:lnTo>
                  <a:pt x="399782" y="1420515"/>
                </a:lnTo>
                <a:lnTo>
                  <a:pt x="360853" y="1398228"/>
                </a:lnTo>
                <a:lnTo>
                  <a:pt x="323419" y="1373738"/>
                </a:lnTo>
                <a:lnTo>
                  <a:pt x="287569" y="1347134"/>
                </a:lnTo>
                <a:lnTo>
                  <a:pt x="253391" y="1318504"/>
                </a:lnTo>
                <a:lnTo>
                  <a:pt x="220975" y="1287937"/>
                </a:lnTo>
                <a:lnTo>
                  <a:pt x="190407" y="1255520"/>
                </a:lnTo>
                <a:lnTo>
                  <a:pt x="161777" y="1221342"/>
                </a:lnTo>
                <a:lnTo>
                  <a:pt x="135173" y="1185493"/>
                </a:lnTo>
                <a:lnTo>
                  <a:pt x="110683" y="1148059"/>
                </a:lnTo>
                <a:lnTo>
                  <a:pt x="88396" y="1109129"/>
                </a:lnTo>
                <a:lnTo>
                  <a:pt x="68400" y="1068792"/>
                </a:lnTo>
                <a:lnTo>
                  <a:pt x="50783" y="1027137"/>
                </a:lnTo>
                <a:lnTo>
                  <a:pt x="35634" y="984251"/>
                </a:lnTo>
                <a:lnTo>
                  <a:pt x="23041" y="940222"/>
                </a:lnTo>
                <a:lnTo>
                  <a:pt x="13093" y="895140"/>
                </a:lnTo>
                <a:lnTo>
                  <a:pt x="5878" y="849093"/>
                </a:lnTo>
                <a:lnTo>
                  <a:pt x="1484" y="802169"/>
                </a:lnTo>
                <a:lnTo>
                  <a:pt x="0" y="754456"/>
                </a:lnTo>
                <a:lnTo>
                  <a:pt x="1484" y="706743"/>
                </a:lnTo>
                <a:lnTo>
                  <a:pt x="5878" y="659818"/>
                </a:lnTo>
                <a:lnTo>
                  <a:pt x="13093" y="613771"/>
                </a:lnTo>
                <a:lnTo>
                  <a:pt x="23041" y="568689"/>
                </a:lnTo>
                <a:lnTo>
                  <a:pt x="35634" y="524661"/>
                </a:lnTo>
                <a:lnTo>
                  <a:pt x="50783" y="481775"/>
                </a:lnTo>
                <a:lnTo>
                  <a:pt x="68400" y="440119"/>
                </a:lnTo>
                <a:lnTo>
                  <a:pt x="88396" y="399782"/>
                </a:lnTo>
                <a:lnTo>
                  <a:pt x="110683" y="360853"/>
                </a:lnTo>
                <a:lnTo>
                  <a:pt x="135173" y="323419"/>
                </a:lnTo>
                <a:lnTo>
                  <a:pt x="161777" y="287569"/>
                </a:lnTo>
                <a:lnTo>
                  <a:pt x="190407" y="253391"/>
                </a:lnTo>
                <a:lnTo>
                  <a:pt x="220975" y="220975"/>
                </a:lnTo>
                <a:lnTo>
                  <a:pt x="253391" y="190407"/>
                </a:lnTo>
                <a:lnTo>
                  <a:pt x="287569" y="161777"/>
                </a:lnTo>
                <a:lnTo>
                  <a:pt x="323419" y="135173"/>
                </a:lnTo>
                <a:lnTo>
                  <a:pt x="360853" y="110683"/>
                </a:lnTo>
                <a:lnTo>
                  <a:pt x="399782" y="88396"/>
                </a:lnTo>
                <a:lnTo>
                  <a:pt x="440119" y="68400"/>
                </a:lnTo>
                <a:lnTo>
                  <a:pt x="481775" y="50783"/>
                </a:lnTo>
                <a:lnTo>
                  <a:pt x="524661" y="35634"/>
                </a:lnTo>
                <a:lnTo>
                  <a:pt x="568689" y="23041"/>
                </a:lnTo>
                <a:lnTo>
                  <a:pt x="613771" y="13093"/>
                </a:lnTo>
                <a:lnTo>
                  <a:pt x="659818" y="5878"/>
                </a:lnTo>
                <a:lnTo>
                  <a:pt x="706743" y="1484"/>
                </a:lnTo>
                <a:lnTo>
                  <a:pt x="754456" y="0"/>
                </a:lnTo>
                <a:lnTo>
                  <a:pt x="802169" y="1484"/>
                </a:lnTo>
                <a:lnTo>
                  <a:pt x="849093" y="5878"/>
                </a:lnTo>
                <a:lnTo>
                  <a:pt x="895140" y="13093"/>
                </a:lnTo>
                <a:lnTo>
                  <a:pt x="940222" y="23041"/>
                </a:lnTo>
                <a:lnTo>
                  <a:pt x="984251" y="35634"/>
                </a:lnTo>
                <a:lnTo>
                  <a:pt x="1027137" y="50783"/>
                </a:lnTo>
                <a:lnTo>
                  <a:pt x="1068792" y="68400"/>
                </a:lnTo>
                <a:lnTo>
                  <a:pt x="1109129" y="88396"/>
                </a:lnTo>
                <a:lnTo>
                  <a:pt x="1148059" y="110683"/>
                </a:lnTo>
                <a:lnTo>
                  <a:pt x="1185493" y="135173"/>
                </a:lnTo>
                <a:lnTo>
                  <a:pt x="1221342" y="161777"/>
                </a:lnTo>
                <a:lnTo>
                  <a:pt x="1255520" y="190407"/>
                </a:lnTo>
                <a:lnTo>
                  <a:pt x="1287937" y="220975"/>
                </a:lnTo>
                <a:lnTo>
                  <a:pt x="1318504" y="253391"/>
                </a:lnTo>
                <a:lnTo>
                  <a:pt x="1347134" y="287569"/>
                </a:lnTo>
                <a:lnTo>
                  <a:pt x="1373738" y="323419"/>
                </a:lnTo>
                <a:lnTo>
                  <a:pt x="1398228" y="360853"/>
                </a:lnTo>
                <a:lnTo>
                  <a:pt x="1420515" y="399782"/>
                </a:lnTo>
                <a:lnTo>
                  <a:pt x="1440512" y="440119"/>
                </a:lnTo>
                <a:lnTo>
                  <a:pt x="1458128" y="481775"/>
                </a:lnTo>
                <a:lnTo>
                  <a:pt x="1473277" y="524661"/>
                </a:lnTo>
                <a:lnTo>
                  <a:pt x="1485870" y="568689"/>
                </a:lnTo>
                <a:lnTo>
                  <a:pt x="1495818" y="613771"/>
                </a:lnTo>
                <a:lnTo>
                  <a:pt x="1503034" y="659818"/>
                </a:lnTo>
                <a:lnTo>
                  <a:pt x="1507428" y="706743"/>
                </a:lnTo>
                <a:lnTo>
                  <a:pt x="1508912" y="754456"/>
                </a:lnTo>
                <a:close/>
              </a:path>
            </a:pathLst>
          </a:custGeom>
          <a:ln w="12700">
            <a:solidFill>
              <a:srgbClr val="FFC428"/>
            </a:solidFill>
          </a:ln>
        </p:spPr>
        <p:txBody>
          <a:bodyPr wrap="square" lIns="0" tIns="0" rIns="0" bIns="0" rtlCol="0"/>
          <a:lstStyle/>
          <a:p>
            <a:endParaRPr/>
          </a:p>
        </p:txBody>
      </p:sp>
      <p:pic>
        <p:nvPicPr>
          <p:cNvPr id="32" name="object 32"/>
          <p:cNvPicPr/>
          <p:nvPr/>
        </p:nvPicPr>
        <p:blipFill>
          <a:blip r:embed="rId11" cstate="print"/>
          <a:stretch>
            <a:fillRect/>
          </a:stretch>
        </p:blipFill>
        <p:spPr>
          <a:xfrm>
            <a:off x="3680756" y="1681816"/>
            <a:ext cx="3351937" cy="3594252"/>
          </a:xfrm>
          <a:prstGeom prst="rect">
            <a:avLst/>
          </a:prstGeom>
        </p:spPr>
      </p:pic>
      <p:sp>
        <p:nvSpPr>
          <p:cNvPr id="33" name="object 33"/>
          <p:cNvSpPr/>
          <p:nvPr/>
        </p:nvSpPr>
        <p:spPr>
          <a:xfrm>
            <a:off x="3573017" y="1638285"/>
            <a:ext cx="3553460" cy="5657649"/>
          </a:xfrm>
          <a:custGeom>
            <a:avLst/>
            <a:gdLst/>
            <a:ahLst/>
            <a:cxnLst/>
            <a:rect l="l" t="t" r="r" b="b"/>
            <a:pathLst>
              <a:path w="3553459" h="6162675">
                <a:moveTo>
                  <a:pt x="3553155" y="6162192"/>
                </a:moveTo>
                <a:lnTo>
                  <a:pt x="0" y="6162192"/>
                </a:lnTo>
                <a:lnTo>
                  <a:pt x="0" y="0"/>
                </a:lnTo>
                <a:lnTo>
                  <a:pt x="3553155" y="0"/>
                </a:lnTo>
                <a:lnTo>
                  <a:pt x="3553155" y="6162192"/>
                </a:lnTo>
                <a:close/>
              </a:path>
            </a:pathLst>
          </a:custGeom>
          <a:ln w="15062">
            <a:solidFill>
              <a:srgbClr val="FFC428"/>
            </a:solidFill>
          </a:ln>
        </p:spPr>
        <p:txBody>
          <a:bodyPr wrap="square" lIns="0" tIns="0" rIns="0" bIns="0" rtlCol="0"/>
          <a:lstStyle/>
          <a:p>
            <a:endParaRPr/>
          </a:p>
        </p:txBody>
      </p:sp>
      <p:sp>
        <p:nvSpPr>
          <p:cNvPr id="34" name="object 34"/>
          <p:cNvSpPr/>
          <p:nvPr/>
        </p:nvSpPr>
        <p:spPr>
          <a:xfrm>
            <a:off x="3566515" y="5242077"/>
            <a:ext cx="3578860" cy="2331720"/>
          </a:xfrm>
          <a:custGeom>
            <a:avLst/>
            <a:gdLst/>
            <a:ahLst/>
            <a:cxnLst/>
            <a:rect l="l" t="t" r="r" b="b"/>
            <a:pathLst>
              <a:path w="3578859" h="2331720">
                <a:moveTo>
                  <a:pt x="3578377" y="0"/>
                </a:moveTo>
                <a:lnTo>
                  <a:pt x="0" y="0"/>
                </a:lnTo>
                <a:lnTo>
                  <a:pt x="0" y="2331262"/>
                </a:lnTo>
                <a:lnTo>
                  <a:pt x="3578377" y="2331262"/>
                </a:lnTo>
                <a:lnTo>
                  <a:pt x="3578377" y="0"/>
                </a:lnTo>
                <a:close/>
              </a:path>
            </a:pathLst>
          </a:custGeom>
          <a:solidFill>
            <a:srgbClr val="005444"/>
          </a:solidFill>
        </p:spPr>
        <p:txBody>
          <a:bodyPr wrap="square" lIns="0" tIns="0" rIns="0" bIns="0" rtlCol="0"/>
          <a:lstStyle/>
          <a:p>
            <a:endParaRPr/>
          </a:p>
        </p:txBody>
      </p:sp>
      <p:sp>
        <p:nvSpPr>
          <p:cNvPr id="238" name="object 238"/>
          <p:cNvSpPr txBox="1"/>
          <p:nvPr/>
        </p:nvSpPr>
        <p:spPr>
          <a:xfrm>
            <a:off x="9044706" y="1086515"/>
            <a:ext cx="1357630" cy="162560"/>
          </a:xfrm>
          <a:prstGeom prst="rect">
            <a:avLst/>
          </a:prstGeom>
        </p:spPr>
        <p:txBody>
          <a:bodyPr vert="horz" wrap="square" lIns="0" tIns="12700" rIns="0" bIns="0" rtlCol="0">
            <a:spAutoFit/>
          </a:bodyPr>
          <a:lstStyle/>
          <a:p>
            <a:pPr marL="12700">
              <a:lnSpc>
                <a:spcPct val="100000"/>
              </a:lnSpc>
              <a:spcBef>
                <a:spcPts val="100"/>
              </a:spcBef>
            </a:pPr>
            <a:r>
              <a:rPr sz="900" i="1" spc="-10" dirty="0">
                <a:solidFill>
                  <a:srgbClr val="FFFFFF"/>
                </a:solidFill>
                <a:latin typeface="Verdana"/>
                <a:cs typeface="Verdana"/>
              </a:rPr>
              <a:t>SHAVKAT</a:t>
            </a:r>
            <a:r>
              <a:rPr sz="900" i="1" spc="-20" dirty="0">
                <a:solidFill>
                  <a:srgbClr val="FFFFFF"/>
                </a:solidFill>
                <a:latin typeface="Verdana"/>
                <a:cs typeface="Verdana"/>
              </a:rPr>
              <a:t> </a:t>
            </a:r>
            <a:r>
              <a:rPr sz="900" i="1" spc="-10" dirty="0">
                <a:solidFill>
                  <a:srgbClr val="FFFFFF"/>
                </a:solidFill>
                <a:latin typeface="Verdana"/>
                <a:cs typeface="Verdana"/>
              </a:rPr>
              <a:t>MIRZIYOYEV.</a:t>
            </a:r>
            <a:endParaRPr sz="900">
              <a:latin typeface="Verdana"/>
              <a:cs typeface="Verdana"/>
            </a:endParaRPr>
          </a:p>
        </p:txBody>
      </p:sp>
      <p:sp>
        <p:nvSpPr>
          <p:cNvPr id="239" name="object 239"/>
          <p:cNvSpPr txBox="1"/>
          <p:nvPr/>
        </p:nvSpPr>
        <p:spPr>
          <a:xfrm>
            <a:off x="3723156" y="5457825"/>
            <a:ext cx="3244215" cy="1720984"/>
          </a:xfrm>
          <a:prstGeom prst="rect">
            <a:avLst/>
          </a:prstGeom>
        </p:spPr>
        <p:txBody>
          <a:bodyPr vert="horz" wrap="square" lIns="0" tIns="12700" rIns="0" bIns="0" rtlCol="0">
            <a:spAutoFit/>
          </a:bodyPr>
          <a:lstStyle/>
          <a:p>
            <a:pPr marL="12700" marR="5080" algn="just">
              <a:lnSpc>
                <a:spcPct val="100000"/>
              </a:lnSpc>
              <a:spcBef>
                <a:spcPts val="100"/>
              </a:spcBef>
            </a:pPr>
            <a:r>
              <a:rPr lang="en-US" sz="1200" b="1" i="1" dirty="0">
                <a:solidFill>
                  <a:srgbClr val="FFC000"/>
                </a:solidFill>
                <a:latin typeface="Verdana"/>
                <a:cs typeface="Verdana"/>
              </a:rPr>
              <a:t>MANFAATLAR TO’QNASHUVI</a:t>
            </a:r>
            <a:r>
              <a:rPr sz="1200" i="1" dirty="0">
                <a:solidFill>
                  <a:srgbClr val="FFC000"/>
                </a:solidFill>
                <a:latin typeface="Verdana"/>
                <a:cs typeface="Verdana"/>
              </a:rPr>
              <a:t> </a:t>
            </a:r>
            <a:r>
              <a:rPr sz="900" i="1" dirty="0">
                <a:solidFill>
                  <a:srgbClr val="FFFFFF"/>
                </a:solidFill>
                <a:latin typeface="Verdana"/>
                <a:cs typeface="Verdana"/>
              </a:rPr>
              <a:t>– BU </a:t>
            </a:r>
            <a:r>
              <a:rPr lang="en-US" sz="900" i="1" dirty="0">
                <a:solidFill>
                  <a:srgbClr val="FFFFFF"/>
                </a:solidFill>
                <a:latin typeface="Verdana"/>
                <a:cs typeface="Verdana"/>
              </a:rPr>
              <a:t>SHAXSNING SHAXSIY MANFAATDORLIGI UNING O’Z LAVOZIM YOKI XIZMAT MAJBURIYATLARINI LOZIM DARAJADA BAJARISHGA TA’SIR KO’RSATADIGAN YOHUD TA’SIR KO’RSATISHI MUMKIN BO’LGAN HAMDA SHAXSIY MANFAATDORLIK BILAN FUQAROLARNING, TASHKILOTLARNING, JAMIYATNING YOKI DAVLATNING HUQUQLARI, QONUNIY MANFAATLARI O’RTASIDA QARAMA-QARSHILIK YUZAGA KELAYOTGAN (MAVJUD MANFAATLAR TO’QNASHUVI) YOKI YUZAGA KELISHI MUMKIN BOLGAN  (EHTIMOLIY MANFAATLAR TO’QNASHUVI) VAZIYAT.</a:t>
            </a:r>
            <a:endParaRPr sz="900" dirty="0">
              <a:latin typeface="Verdana"/>
              <a:cs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TotalTime>
  <Words>803</Words>
  <Application>Microsoft Office PowerPoint</Application>
  <PresentationFormat>Произвольный</PresentationFormat>
  <Paragraphs>63</Paragraphs>
  <Slides>2</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vt:i4>
      </vt:variant>
    </vt:vector>
  </HeadingPairs>
  <TitlesOfParts>
    <vt:vector size="6" baseType="lpstr">
      <vt:lpstr>Calibri</vt:lpstr>
      <vt:lpstr>Tahoma</vt:lpstr>
      <vt:lpstr>Verdana</vt:lpstr>
      <vt:lpstr>Office Theme</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буклет</dc:title>
  <dc:creator>Professional</dc:creator>
  <cp:lastModifiedBy>HP</cp:lastModifiedBy>
  <cp:revision>36</cp:revision>
  <cp:lastPrinted>2024-07-25T12:44:52Z</cp:lastPrinted>
  <dcterms:created xsi:type="dcterms:W3CDTF">2024-07-25T10:33:08Z</dcterms:created>
  <dcterms:modified xsi:type="dcterms:W3CDTF">2026-06-09T11:31:52Z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2023-05-12T00:00:00Z</vt:filetime>
  </property>
  <property fmtid="{D5CDD505-2E9C-101B-9397-08002B2CF9AE}" pid="3" name="Creator">
    <vt:lpwstr>Adobe Illustrator 25.4 (Windows)</vt:lpwstr>
  </property>
  <property fmtid="{D5CDD505-2E9C-101B-9397-08002B2CF9AE}" pid="4" name="LastSaved">
    <vt:filetime>2024-07-25T00:00:00Z</vt:filetime>
  </property>
  <property fmtid="{D5CDD505-2E9C-101B-9397-08002B2CF9AE}" pid="5" name="Producer">
    <vt:lpwstr>Adobe PDF library 16.00</vt:lpwstr>
  </property>
</Properties>
</file>