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14"/>
  </p:notesMasterIdLst>
  <p:sldIdLst>
    <p:sldId id="332" r:id="rId2"/>
    <p:sldId id="386" r:id="rId3"/>
    <p:sldId id="387" r:id="rId4"/>
    <p:sldId id="403" r:id="rId5"/>
    <p:sldId id="334" r:id="rId6"/>
    <p:sldId id="404" r:id="rId7"/>
    <p:sldId id="405" r:id="rId8"/>
    <p:sldId id="406" r:id="rId9"/>
    <p:sldId id="392" r:id="rId10"/>
    <p:sldId id="389" r:id="rId11"/>
    <p:sldId id="407" r:id="rId12"/>
    <p:sldId id="402" r:id="rId1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E9D5"/>
    <a:srgbClr val="FE4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109" d="100"/>
          <a:sy n="109" d="100"/>
        </p:scale>
        <p:origin x="64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F29D8-CA52-450E-AAD8-D07CACE1232B}" type="datetimeFigureOut">
              <a:rPr lang="ru-RU" smtClean="0"/>
              <a:pPr/>
              <a:t>17.07.2023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9326-2693-4272-85C1-80C49AC668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96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9326-2693-4272-85C1-80C49AC668A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594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9326-2693-4272-85C1-80C49AC668A8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3792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9326-2693-4272-85C1-80C49AC668A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351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11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70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41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821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1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82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44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19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7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7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17.07.2023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281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F7275F-D2C0-4C99-A3AA-76DEFCF7BFB4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Times New Roman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17.07.2023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Times New Roman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9ED6513-385B-48BD-883F-F5AC6B16BD9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Times New Roman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7435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83432" y="876495"/>
            <a:ext cx="10441160" cy="5792865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ru-RU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uz-Cyrl-UZ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Коррупциявий ҳуқуқбузарликларга оид жавобгарликлар</a:t>
            </a:r>
            <a: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2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uz-Cyrl-UZ" sz="1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Навоий вилояти ҳокимияти Коррупцияга қарши ички назорат </a:t>
            </a:r>
            <a:r>
              <a:rPr lang="uz-Cyrl-UZ" sz="18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қилитш шўъбаси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                                                                                 </a:t>
            </a:r>
            <a:r>
              <a:rPr lang="uz-Cyrl-UZ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       </a:t>
            </a:r>
            <a: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/>
            </a:r>
            <a:br>
              <a:rPr lang="en-US" sz="1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</a:br>
            <a:r>
              <a:rPr lang="uz-Cyrl-UZ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Навоий</a:t>
            </a:r>
            <a:r>
              <a:rPr lang="en-US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</a:t>
            </a:r>
            <a:r>
              <a:rPr lang="uz-Cyrl-UZ" sz="2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– </a:t>
            </a:r>
            <a:r>
              <a:rPr lang="en-US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202</a:t>
            </a:r>
            <a:r>
              <a:rPr lang="uz-Cyrl-UZ" sz="24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3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pic>
        <p:nvPicPr>
          <p:cNvPr id="1026" name="Picture 2" descr="D:\my.documents.institute\Magistratura fanlar\Sivilizatsiyalar tarixi doc\bay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472" y="188640"/>
            <a:ext cx="914400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25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flash/>
        <p:sndAc>
          <p:stSnd>
            <p:snd r:embed="rId3" name="bomb.wav"/>
          </p:stSnd>
        </p:sndAc>
      </p:transition>
    </mc:Choice>
    <mc:Fallback xmlns="">
      <p:transition spd="slow">
        <p:fade/>
        <p:sndAc>
          <p:stSnd>
            <p:snd r:embed="rId6" name="bomb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F90AD3-8EC1-422E-AF87-F0E7759D5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z-Cyrl-UZ" b="1" dirty="0"/>
              <a:t>Коррупцияга оид маъмурий ҳуқуқбузарликлар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32FA7B-C505-4DC3-8458-53EA7646E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10814992" cy="4525963"/>
          </a:xfrm>
        </p:spPr>
        <p:txBody>
          <a:bodyPr>
            <a:normAutofit/>
          </a:bodyPr>
          <a:lstStyle/>
          <a:p>
            <a:pPr algn="just"/>
            <a:r>
              <a:rPr lang="uz-Cyrl-UZ" b="1" dirty="0"/>
              <a:t>61</a:t>
            </a:r>
            <a:r>
              <a:rPr lang="uz-Cyrl-UZ" sz="1800" b="1" dirty="0"/>
              <a:t>1</a:t>
            </a:r>
            <a:r>
              <a:rPr lang="uz-Cyrl-UZ" b="1" dirty="0"/>
              <a:t>-модда.</a:t>
            </a:r>
            <a:r>
              <a:rPr lang="uz-Cyrl-UZ" dirty="0"/>
              <a:t> Нодавлат тижорат ташкилотининг ёки бошқа нодавлат ташкилотининг хизматчисини пора эвазига оғдириб олиш;</a:t>
            </a:r>
          </a:p>
          <a:p>
            <a:pPr algn="just"/>
            <a:r>
              <a:rPr lang="uz-Cyrl-UZ" b="1" dirty="0"/>
              <a:t>193</a:t>
            </a:r>
            <a:r>
              <a:rPr lang="uz-Cyrl-UZ" sz="1800" b="1" dirty="0"/>
              <a:t>1</a:t>
            </a:r>
            <a:r>
              <a:rPr lang="uz-Cyrl-UZ" b="1" dirty="0"/>
              <a:t>-модда.</a:t>
            </a:r>
            <a:r>
              <a:rPr lang="uz-Cyrl-UZ" dirty="0"/>
              <a:t> Давлат органининг, давлат иштирокидаги ташкилотнинг ёки фуқаролар ўзини ўзи бошқариш органининг хизматчисини пора эвазига оғдириб олиш;</a:t>
            </a:r>
          </a:p>
          <a:p>
            <a:pPr algn="just"/>
            <a:r>
              <a:rPr lang="uz-Cyrl-UZ" b="1" dirty="0"/>
              <a:t>193</a:t>
            </a:r>
            <a:r>
              <a:rPr lang="uz-Cyrl-UZ" sz="2000" b="1" dirty="0"/>
              <a:t>2</a:t>
            </a:r>
            <a:r>
              <a:rPr lang="uz-Cyrl-UZ" b="1" dirty="0"/>
              <a:t>-модда.</a:t>
            </a:r>
            <a:r>
              <a:rPr lang="uz-Cyrl-UZ" dirty="0"/>
              <a:t> Давлат органининг, давлат иштирокидаги ташкилотнинг ёки фуқаролар ўзини ўзи бошқариш органининг хизматчисини пора эвазига оғдириб олиш.</a:t>
            </a:r>
          </a:p>
          <a:p>
            <a:endParaRPr lang="uz-Cyrl-U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538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F90AD3-8EC1-422E-AF87-F0E7759D5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z-Cyrl-UZ" b="1" dirty="0"/>
              <a:t>Коррупцияга оид жиноятлар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32FA7B-C505-4DC3-8458-53EA7646E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17638"/>
            <a:ext cx="10814992" cy="496368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z-Cyrl-UZ" b="1" dirty="0"/>
              <a:t>167-модда.</a:t>
            </a:r>
            <a:r>
              <a:rPr lang="uz-Cyrl-UZ" dirty="0"/>
              <a:t> Ўзлаштириш ёки растрата йўли билан талон-торож қилиш (2-қисмининг “г” банди, </a:t>
            </a:r>
            <a:r>
              <a:rPr lang="uz-Cyrl-UZ" u="sng" dirty="0"/>
              <a:t>мансаб мавқеини суиистеъмол қилиш йўли билан содир этилган бўлса</a:t>
            </a:r>
            <a:r>
              <a:rPr lang="uz-Cyrl-UZ" dirty="0"/>
              <a:t>);</a:t>
            </a:r>
          </a:p>
          <a:p>
            <a:pPr algn="just"/>
            <a:r>
              <a:rPr lang="uz-Cyrl-UZ" b="1" dirty="0"/>
              <a:t>168-модда.</a:t>
            </a:r>
            <a:r>
              <a:rPr lang="uz-Cyrl-UZ" dirty="0"/>
              <a:t> Фирибгарлик (3-қисмининг “в” банди, хизмат мавқеидан фойдаланиб содир этилган бўлса);</a:t>
            </a:r>
          </a:p>
          <a:p>
            <a:pPr algn="just"/>
            <a:r>
              <a:rPr lang="uz-Cyrl-UZ" b="1" dirty="0"/>
              <a:t>192</a:t>
            </a:r>
            <a:r>
              <a:rPr lang="uz-Cyrl-UZ" sz="2000" b="1" dirty="0"/>
              <a:t>9</a:t>
            </a:r>
            <a:r>
              <a:rPr lang="uz-Cyrl-UZ" b="1" dirty="0"/>
              <a:t>-модда.</a:t>
            </a:r>
            <a:r>
              <a:rPr lang="uz-Cyrl-UZ" dirty="0"/>
              <a:t> Тижоратда пора эвазига оғдириб олиш.</a:t>
            </a:r>
          </a:p>
          <a:p>
            <a:pPr algn="just"/>
            <a:r>
              <a:rPr lang="uz-Cyrl-UZ" b="1" dirty="0"/>
              <a:t>192</a:t>
            </a:r>
            <a:r>
              <a:rPr lang="uz-Cyrl-UZ" sz="2000" b="1" dirty="0"/>
              <a:t>10</a:t>
            </a:r>
            <a:r>
              <a:rPr lang="uz-Cyrl-UZ" b="1" dirty="0"/>
              <a:t>-модда.</a:t>
            </a:r>
            <a:r>
              <a:rPr lang="uz-Cyrl-UZ" dirty="0"/>
              <a:t> Нодавлат тижорат ташкилотининг ёки бошқа нодавлат ташкилотининг хизматчисини пора эвазига оғдириб олиш.</a:t>
            </a:r>
          </a:p>
          <a:p>
            <a:pPr algn="just"/>
            <a:r>
              <a:rPr lang="uz-Cyrl-UZ" b="1" dirty="0"/>
              <a:t>205-модда.</a:t>
            </a:r>
            <a:r>
              <a:rPr lang="uz-Cyrl-UZ" dirty="0"/>
              <a:t> Ҳокимият ёки мансаб ваколатини суиистеъмол қилиш.</a:t>
            </a:r>
          </a:p>
          <a:p>
            <a:pPr algn="just"/>
            <a:r>
              <a:rPr lang="uz-Cyrl-UZ" b="1" dirty="0"/>
              <a:t>209-модда.</a:t>
            </a:r>
            <a:r>
              <a:rPr lang="uz-Cyrl-UZ" dirty="0"/>
              <a:t> Мансаб сохтакорлиги.</a:t>
            </a:r>
          </a:p>
          <a:p>
            <a:pPr algn="just"/>
            <a:r>
              <a:rPr lang="uz-Cyrl-UZ" b="1" dirty="0"/>
              <a:t>210-модда.</a:t>
            </a:r>
            <a:r>
              <a:rPr lang="uz-Cyrl-UZ" dirty="0"/>
              <a:t> Пора олиш.</a:t>
            </a:r>
          </a:p>
          <a:p>
            <a:pPr algn="just"/>
            <a:r>
              <a:rPr lang="uz-Cyrl-UZ" b="1" dirty="0"/>
              <a:t>211-модда.</a:t>
            </a:r>
            <a:r>
              <a:rPr lang="uz-Cyrl-UZ" dirty="0"/>
              <a:t> Пора бериш.</a:t>
            </a:r>
          </a:p>
          <a:p>
            <a:pPr algn="just"/>
            <a:r>
              <a:rPr lang="uz-Cyrl-UZ" b="1" dirty="0"/>
              <a:t>212-модда.</a:t>
            </a:r>
            <a:r>
              <a:rPr lang="uz-Cyrl-UZ" dirty="0"/>
              <a:t> Пора олиш-беришда воситачилик қилиш.</a:t>
            </a:r>
          </a:p>
          <a:p>
            <a:pPr algn="just"/>
            <a:r>
              <a:rPr lang="uz-Cyrl-UZ" b="1" dirty="0"/>
              <a:t>213-модда.</a:t>
            </a:r>
            <a:r>
              <a:rPr lang="uz-Cyrl-UZ" dirty="0"/>
              <a:t> Давлат органининг, давлат иштирокидаги ташкилотнинг ёки фуқаролар ўзини ўзи бошқариш органининг хизматчисини пора эвазига оғдириб олиш.</a:t>
            </a:r>
          </a:p>
          <a:p>
            <a:pPr algn="just"/>
            <a:r>
              <a:rPr lang="uz-Cyrl-UZ" b="1" dirty="0"/>
              <a:t>214-модда.</a:t>
            </a:r>
            <a:r>
              <a:rPr lang="uz-Cyrl-UZ" dirty="0"/>
              <a:t> Давлат органи, давлат иштирокидаги ташкилот ёки фуқароларнинг ўзини ўзи бошқариш органи хизматчисининг қонунга хилоф равишда моддий қимматликлар олиши ёки манфаатдор бўлиши.</a:t>
            </a:r>
          </a:p>
          <a:p>
            <a:pPr algn="just"/>
            <a:r>
              <a:rPr lang="uz-Cyrl-UZ" b="1" dirty="0"/>
              <a:t>243-модда.</a:t>
            </a:r>
            <a:r>
              <a:rPr lang="uz-Cyrl-UZ" dirty="0"/>
              <a:t> Жиноий фаолиятдан олинган даромадларни легаллаштириш.</a:t>
            </a:r>
          </a:p>
          <a:p>
            <a:pPr algn="just"/>
            <a:r>
              <a:rPr lang="uz-Cyrl-UZ" b="1" dirty="0"/>
              <a:t>301-модда.</a:t>
            </a:r>
            <a:r>
              <a:rPr lang="uz-Cyrl-UZ" dirty="0"/>
              <a:t> Ҳокимиятни суиистеъмол қилиш, ҳокимият ваколатидан ташқарига чиқиш ёки ҳокимият ҳаракатсизлиги (Ҳарбий мансабдорлик жиноятлари).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267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5586" y="1700808"/>
            <a:ext cx="74888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rgbClr val="0070C0"/>
                </a:solidFill>
                <a:latin typeface="+mn-lt"/>
              </a:rPr>
              <a:t>ЭЪТИБОРИНГИЗ УЧУН </a:t>
            </a:r>
          </a:p>
          <a:p>
            <a:pPr algn="ctr"/>
            <a:r>
              <a:rPr lang="ru-RU" sz="6600" b="1" dirty="0">
                <a:solidFill>
                  <a:srgbClr val="0070C0"/>
                </a:solidFill>
                <a:latin typeface="+mn-lt"/>
              </a:rPr>
              <a:t>РАҲМАТ!</a:t>
            </a:r>
          </a:p>
        </p:txBody>
      </p:sp>
    </p:spTree>
    <p:extLst>
      <p:ext uri="{BB962C8B-B14F-4D97-AF65-F5344CB8AC3E}">
        <p14:creationId xmlns:p14="http://schemas.microsoft.com/office/powerpoint/2010/main" val="19060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C8C33-0996-4268-89DD-6EABACD24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>
            <a:normAutofit/>
          </a:bodyPr>
          <a:lstStyle/>
          <a:p>
            <a:r>
              <a:rPr lang="uz-Cyrl-UZ" sz="5400" b="1" dirty="0"/>
              <a:t>Коррупция тушунчаси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C97DF-A13F-4F2D-B8D3-93DE71DF5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484784"/>
            <a:ext cx="7632848" cy="4752528"/>
          </a:xfrm>
        </p:spPr>
        <p:txBody>
          <a:bodyPr>
            <a:noAutofit/>
          </a:bodyPr>
          <a:lstStyle/>
          <a:p>
            <a:pPr algn="just"/>
            <a:r>
              <a:rPr lang="uz-Cyrl-UZ" sz="3600" dirty="0"/>
              <a:t>“Коррупция” сўзининг келиб чиқиш тарихига назар ташлайдиган бўлсак, ушбу термин лотинча </a:t>
            </a:r>
            <a:r>
              <a:rPr lang="uz-Cyrl-UZ" sz="3600" b="1" dirty="0"/>
              <a:t>“</a:t>
            </a:r>
            <a:r>
              <a:rPr lang="en-US" sz="3600" b="1" dirty="0" err="1"/>
              <a:t>corruptio</a:t>
            </a:r>
            <a:r>
              <a:rPr lang="en-US" sz="3600" b="1" dirty="0"/>
              <a:t>” </a:t>
            </a:r>
            <a:r>
              <a:rPr lang="uz-Cyrl-UZ" sz="3600" dirty="0"/>
              <a:t>сўзидан олинган бўлиб, пора эвазига оғдириб олиш, порага сотилиш, айниш, чириш каби маъноларни англатади.</a:t>
            </a:r>
            <a:endParaRPr lang="ru-RU" sz="36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6F7700-2A91-4C8F-9752-1736EC9DE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1" y="1844824"/>
            <a:ext cx="3312368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59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02E2C9-C78D-4056-8B7E-DECF2F7C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b="1" dirty="0"/>
              <a:t>Коррупция ҳақидаги қарашлар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4B8280-F56E-4BCF-A79D-5B20A525A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7574632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z-Cyrl-UZ" dirty="0"/>
              <a:t>Коррупция - сиёсат ёки давлат бошқаруви соҳасидаги ижтимоий хавфли ходиса, давлат функцияларини бажариш ваколатига эга бўлган (ёки уларга тенглаштирилган) шахсларнинг ноқонуний тарзда моддий ва бошқа бойликлар, имтиёзларни олишда ўз мақоми ва у билан боғлиқ имкониятлардан фойдаланиши, шунингдек бу бойлик ва имтиёзларни жисмоний ёки юридик шахслар қонунга хилоф равишда эгаллашига имкон беришидир.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84232" y="4537732"/>
            <a:ext cx="381642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b="1" dirty="0">
                <a:latin typeface="+mn-lt"/>
              </a:rPr>
              <a:t>Николло Макиавелли</a:t>
            </a:r>
            <a:r>
              <a:rPr lang="uz-Cyrl-UZ" dirty="0">
                <a:latin typeface="+mn-lt"/>
              </a:rPr>
              <a:t/>
            </a:r>
            <a:br>
              <a:rPr lang="uz-Cyrl-UZ" dirty="0">
                <a:latin typeface="+mn-lt"/>
              </a:rPr>
            </a:br>
            <a:r>
              <a:rPr lang="uz-Cyrl-UZ" sz="1400" dirty="0">
                <a:latin typeface="+mn-lt"/>
              </a:rPr>
              <a:t>Коррупция бу оммавий имкониятлардан</a:t>
            </a:r>
          </a:p>
          <a:p>
            <a:pPr algn="ctr"/>
            <a:r>
              <a:rPr lang="uz-Cyrl-UZ" sz="1400" dirty="0">
                <a:latin typeface="+mn-lt"/>
              </a:rPr>
              <a:t>шахсий манфаатлар йўлида фойдаланиш</a:t>
            </a:r>
            <a:endParaRPr lang="ru-RU" sz="1400" dirty="0">
              <a:latin typeface="+mn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5898BA2-B691-4F51-901F-C2E97DD411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312" y="1772816"/>
            <a:ext cx="2232248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96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C8C33-0996-4268-89DD-6EABACD24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>
            <a:normAutofit fontScale="90000"/>
          </a:bodyPr>
          <a:lstStyle/>
          <a:p>
            <a:r>
              <a:rPr lang="uz-Cyrl-UZ" sz="5400" b="1" dirty="0"/>
              <a:t>Коррупциянинг намоён бўлиши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C97DF-A13F-4F2D-B8D3-93DE71DF5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484784"/>
            <a:ext cx="7632848" cy="4752528"/>
          </a:xfrm>
        </p:spPr>
        <p:txBody>
          <a:bodyPr>
            <a:noAutofit/>
          </a:bodyPr>
          <a:lstStyle/>
          <a:p>
            <a:pPr algn="just"/>
            <a:r>
              <a:rPr lang="uz-Cyrl-UZ" sz="1800" dirty="0"/>
              <a:t>мансабдор шахслар, давлат хизмати ходимлари, депутатлар тижорат фаолиятида шахсий ёки корпоратив наф кўриш учун бевосита иштирок этиши;</a:t>
            </a:r>
          </a:p>
          <a:p>
            <a:pPr algn="just"/>
            <a:r>
              <a:rPr lang="uz-Cyrl-UZ" sz="1800" dirty="0"/>
              <a:t>давлат пул маблағларини ўзлаштириш ниятида тижорат тузилмаларига ўтказиш учун ўз хизмат мавкеидан фойдаланиш</a:t>
            </a:r>
            <a:r>
              <a:rPr lang="ru-RU" sz="1800" dirty="0"/>
              <a:t>;</a:t>
            </a:r>
          </a:p>
          <a:p>
            <a:pPr algn="just"/>
            <a:r>
              <a:rPr lang="uz-Cyrl-UZ" sz="1800" dirty="0"/>
              <a:t>ўз корпоратив (сиёсий, диний, миллий ва ҳ.к.) гуруҳига давлат ресурслари ҳисобидан имтиёзлар бериш;</a:t>
            </a:r>
          </a:p>
          <a:p>
            <a:pPr algn="just"/>
            <a:r>
              <a:rPr lang="uz-Cyrl-UZ" sz="1800" dirty="0"/>
              <a:t>шахсий ёки корпоратив наф кўриш мақсадида оммавий ахборот воситаларига тазйик ўтказиш  учун ўз хизмат мавкеидан фойдаланиш;</a:t>
            </a:r>
          </a:p>
          <a:p>
            <a:pPr algn="just"/>
            <a:r>
              <a:rPr lang="uz-Cyrl-UZ" sz="1800" dirty="0"/>
              <a:t>мансабдор шахслар ва давлат хизмати ходимлари шахсий бойиш мақсадида тижорат тузилмаларида сохта шахслардан ва қариндошларидан фойдаланиши;</a:t>
            </a:r>
          </a:p>
          <a:p>
            <a:pPr algn="just"/>
            <a:r>
              <a:rPr lang="uz-Cyrl-UZ" sz="1800" dirty="0"/>
              <a:t>шахсий ёки корпоратив наф кўриш мақсадида ахборотни манипуляция қилиш (бузиб кўрсатиш, бермаслик, бериш муддатларини чўзиш ва ҳ.к.) учун хизмат мавқеидан фойдаланиш.</a:t>
            </a:r>
          </a:p>
          <a:p>
            <a:pPr algn="just"/>
            <a:endParaRPr lang="uz-Cyrl-UZ" sz="2000" dirty="0"/>
          </a:p>
          <a:p>
            <a:pPr algn="just"/>
            <a:endParaRPr lang="uz-Cyrl-UZ" sz="2000" dirty="0"/>
          </a:p>
          <a:p>
            <a:pPr algn="just"/>
            <a:endParaRPr lang="ru-RU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1D0A3C-952A-4699-8191-820754BA0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288" y="1772816"/>
            <a:ext cx="3096344" cy="352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61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Скругленная прямоугольная выноска 44"/>
          <p:cNvSpPr/>
          <p:nvPr/>
        </p:nvSpPr>
        <p:spPr>
          <a:xfrm>
            <a:off x="1631504" y="404664"/>
            <a:ext cx="8928992" cy="1008112"/>
          </a:xfrm>
          <a:prstGeom prst="wedgeRoundRect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uz-Cyrl-UZ" sz="3000" b="1" dirty="0">
                <a:solidFill>
                  <a:srgbClr val="002060"/>
                </a:solidFill>
              </a:rPr>
              <a:t>Тадқиқот мавзусининг долзарблиги</a:t>
            </a:r>
            <a:endParaRPr lang="ru-RU" sz="3000" dirty="0">
              <a:solidFill>
                <a:srgbClr val="002060"/>
              </a:solidFill>
            </a:endParaRPr>
          </a:p>
        </p:txBody>
      </p:sp>
      <p:sp>
        <p:nvSpPr>
          <p:cNvPr id="18" name="Скругленная прямоугольная выноска 17"/>
          <p:cNvSpPr/>
          <p:nvPr/>
        </p:nvSpPr>
        <p:spPr>
          <a:xfrm>
            <a:off x="1631504" y="3607587"/>
            <a:ext cx="8928992" cy="1173613"/>
          </a:xfrm>
          <a:prstGeom prst="wedgeRoundRectCallou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Коррупция</a:t>
            </a:r>
            <a:r>
              <a:rPr lang="uz-Latn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натижасида </a:t>
            </a: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вужудга келаёт</a:t>
            </a:r>
            <a:r>
              <a:rPr lang="uz-Latn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ган муаммо ва таҳдидларнинг </a:t>
            </a: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мамлакат ҳамда жамият равнақига </a:t>
            </a:r>
            <a:r>
              <a:rPr lang="uz-Latn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таъсирининг мавжудлиги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9" name="Скругленная прямоугольная выноска 18"/>
          <p:cNvSpPr/>
          <p:nvPr/>
        </p:nvSpPr>
        <p:spPr>
          <a:xfrm>
            <a:off x="1631504" y="5301208"/>
            <a:ext cx="8928992" cy="1152128"/>
          </a:xfrm>
          <a:prstGeom prst="wedgeRoundRectCallou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	Коррупцияни бартараф этиш ва унинг олдини олишда жавобгарлик чораларини</a:t>
            </a:r>
            <a:r>
              <a:rPr lang="uz-Latn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нинг </a:t>
            </a: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муқаррарлигини таъминлашнинг </a:t>
            </a:r>
            <a:r>
              <a:rPr lang="uz-Latn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зарур</a:t>
            </a:r>
            <a:r>
              <a:rPr lang="uz-Cyrl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uz-Latn-UZ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ти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0" name="Скругленная прямоугольная выноска 19"/>
          <p:cNvSpPr/>
          <p:nvPr/>
        </p:nvSpPr>
        <p:spPr>
          <a:xfrm>
            <a:off x="1631504" y="2039362"/>
            <a:ext cx="8928992" cy="1173616"/>
          </a:xfrm>
          <a:prstGeom prst="wedgeRoundRectCallou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</a:pPr>
            <a:r>
              <a:rPr lang="uz-Cyrl-U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Коррупцияга қарши кураш</a:t>
            </a:r>
            <a:r>
              <a:rPr lang="uz-Latn-U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нинг замонавий тенден</a:t>
            </a:r>
            <a:r>
              <a:rPr lang="uz-Cyrl-U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ц</a:t>
            </a:r>
            <a:r>
              <a:rPr lang="uz-Latn-U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ияларини ўрганиш зарур</a:t>
            </a:r>
            <a:r>
              <a:rPr lang="uz-Cyrl-U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uz-Latn-UZ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тининг юзага келаётганлиги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9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C8C33-0996-4268-89DD-6EABACD24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>
            <a:normAutofit/>
          </a:bodyPr>
          <a:lstStyle/>
          <a:p>
            <a:r>
              <a:rPr lang="uz-Cyrl-UZ" sz="5400" b="1" dirty="0"/>
              <a:t>Ҳуқуқбузарлик тушунчаси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C97DF-A13F-4F2D-B8D3-93DE71DF5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484784"/>
            <a:ext cx="7632848" cy="4896544"/>
          </a:xfrm>
        </p:spPr>
        <p:txBody>
          <a:bodyPr>
            <a:noAutofit/>
          </a:bodyPr>
          <a:lstStyle/>
          <a:p>
            <a:pPr algn="just"/>
            <a:r>
              <a:rPr lang="uz-Cyrl-UZ" sz="2800" b="1" dirty="0"/>
              <a:t>Ҳуқуқбузарлик </a:t>
            </a:r>
            <a:r>
              <a:rPr lang="uz-Cyrl-UZ" sz="2800" dirty="0"/>
              <a:t>– ҳуқуқ ва муомала лаёқатига эга субъект томонидан ҳаракат ёки ҳаракатсизлик кўринишида содир этиладиган, ҳуқуқ нормалари талабларига зид келувчи ҳамда шахсга, мулкка, давлатга ва бутун жамиятга зарар келтирувчи </a:t>
            </a:r>
            <a:r>
              <a:rPr lang="uz-Cyrl-UZ" sz="2800" b="1" u="sng" dirty="0"/>
              <a:t>ижтимоий хавфли қилмишдир</a:t>
            </a:r>
            <a:r>
              <a:rPr lang="uz-Cyrl-UZ" sz="2800" dirty="0"/>
              <a:t>.</a:t>
            </a:r>
          </a:p>
          <a:p>
            <a:pPr algn="just"/>
            <a:r>
              <a:rPr lang="uz-Cyrl-UZ" sz="2800" dirty="0"/>
              <a:t>Бундай қилмий қонун билан муҳофаза қилинадиган ижтимоий муносабатларга зарар етказиши ёки зарар етказиш хавфини туғдириши мумкин.</a:t>
            </a:r>
          </a:p>
          <a:p>
            <a:pPr algn="just"/>
            <a:endParaRPr lang="uz-Cyrl-UZ" sz="2000" dirty="0"/>
          </a:p>
          <a:p>
            <a:pPr algn="just"/>
            <a:endParaRPr lang="ru-RU" sz="36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C7277E2-ACEC-4413-891D-E88226BBF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272" y="1772816"/>
            <a:ext cx="303812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68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C8C33-0996-4268-89DD-6EABACD24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>
            <a:normAutofit/>
          </a:bodyPr>
          <a:lstStyle/>
          <a:p>
            <a:r>
              <a:rPr lang="uz-Cyrl-UZ" sz="4000" b="1" dirty="0"/>
              <a:t>Ҳуқуқбузарликнинг асосий белгилари</a:t>
            </a:r>
            <a:endParaRPr lang="ru-RU" sz="40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C97DF-A13F-4F2D-B8D3-93DE71DF5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484784"/>
            <a:ext cx="7632848" cy="4896544"/>
          </a:xfrm>
        </p:spPr>
        <p:txBody>
          <a:bodyPr>
            <a:noAutofit/>
          </a:bodyPr>
          <a:lstStyle/>
          <a:p>
            <a:pPr algn="just"/>
            <a:r>
              <a:rPr lang="uz-Cyrl-UZ" sz="3000" dirty="0"/>
              <a:t>Жамият ва шахс учун ижтимоий хавфли;</a:t>
            </a:r>
          </a:p>
          <a:p>
            <a:pPr algn="just"/>
            <a:r>
              <a:rPr lang="uz-Cyrl-UZ" sz="3000" dirty="0"/>
              <a:t>Ҳуқуққа зид харатерга эга;</a:t>
            </a:r>
          </a:p>
          <a:p>
            <a:pPr algn="just"/>
            <a:r>
              <a:rPr lang="uz-Cyrl-UZ" sz="3000" dirty="0"/>
              <a:t>Айбли қилмиш;</a:t>
            </a:r>
          </a:p>
          <a:p>
            <a:pPr algn="just"/>
            <a:r>
              <a:rPr lang="uz-Cyrl-UZ" sz="3000" dirty="0"/>
              <a:t>Зарарли оқибат келтириб чиқаради;</a:t>
            </a:r>
          </a:p>
          <a:p>
            <a:pPr algn="just"/>
            <a:r>
              <a:rPr lang="uz-Cyrl-UZ" sz="3000" dirty="0"/>
              <a:t>Кишиларнинг эрки ва онгига боғлиқ бўлган ҳолда, улар томонидан ҳаракат ёки ҳаракатсизлик шаклида амалга оширилади ва бошқалар.</a:t>
            </a:r>
          </a:p>
          <a:p>
            <a:pPr algn="just"/>
            <a:endParaRPr lang="uz-Cyrl-UZ" sz="2000" dirty="0"/>
          </a:p>
          <a:p>
            <a:pPr algn="just"/>
            <a:endParaRPr lang="ru-RU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C4310B8-F50D-47F2-84F6-932D60A262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8288" y="1556792"/>
            <a:ext cx="2894112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2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DC8C33-0996-4268-89DD-6EABACD24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>
            <a:noAutofit/>
          </a:bodyPr>
          <a:lstStyle/>
          <a:p>
            <a:r>
              <a:rPr lang="uz-Cyrl-UZ" sz="3600" b="1" dirty="0"/>
              <a:t>Ҳуқуқбузарликнинг таркибий элементлари</a:t>
            </a:r>
            <a:endParaRPr lang="ru-RU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5C97DF-A13F-4F2D-B8D3-93DE71DF5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484784"/>
            <a:ext cx="7632848" cy="4896544"/>
          </a:xfrm>
        </p:spPr>
        <p:txBody>
          <a:bodyPr>
            <a:noAutofit/>
          </a:bodyPr>
          <a:lstStyle/>
          <a:p>
            <a:pPr algn="just"/>
            <a:r>
              <a:rPr lang="uz-Cyrl-UZ" sz="2800" b="1" dirty="0"/>
              <a:t>Объекти </a:t>
            </a:r>
            <a:r>
              <a:rPr lang="uz-Cyrl-UZ" sz="2800" dirty="0"/>
              <a:t>– ҳуқуқ билан тартибга солинадиган ижтимоий муносабатлар.</a:t>
            </a:r>
          </a:p>
          <a:p>
            <a:pPr algn="just"/>
            <a:r>
              <a:rPr lang="uz-Cyrl-UZ" sz="2800" b="1" dirty="0"/>
              <a:t>Объектив томони </a:t>
            </a:r>
            <a:r>
              <a:rPr lang="uz-Cyrl-UZ" sz="2800" dirty="0"/>
              <a:t>– ҳуқуқнинг бузилиши ва унинг ижтимоий хавфлилиги.</a:t>
            </a:r>
          </a:p>
          <a:p>
            <a:pPr algn="just"/>
            <a:r>
              <a:rPr lang="uz-Cyrl-UZ" sz="2800" b="1" dirty="0"/>
              <a:t>Субъекти</a:t>
            </a:r>
            <a:r>
              <a:rPr lang="uz-Cyrl-UZ" sz="2800" dirty="0"/>
              <a:t> – ҳуқуқбузарликни содир этган шахслар.</a:t>
            </a:r>
          </a:p>
          <a:p>
            <a:pPr algn="just"/>
            <a:r>
              <a:rPr lang="uz-Cyrl-UZ" sz="2800" b="1" dirty="0"/>
              <a:t>Субъектив томони </a:t>
            </a:r>
            <a:r>
              <a:rPr lang="uz-Cyrl-UZ" sz="2800" dirty="0"/>
              <a:t>– ҳуқуқбузарлик оқибатидан келиб чиқадиган ижтимоий хавфли қилмишга бўлган онгли-руҳий муносабат.</a:t>
            </a:r>
            <a:endParaRPr lang="ru-RU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DFF717-EB06-4BF8-809E-90FB9F11E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4312" y="1700808"/>
            <a:ext cx="295232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00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iagram group"/>
          <p:cNvGrpSpPr/>
          <p:nvPr/>
        </p:nvGrpSpPr>
        <p:grpSpPr>
          <a:xfrm>
            <a:off x="1127448" y="1520270"/>
            <a:ext cx="10848833" cy="4968552"/>
            <a:chOff x="484578" y="1384"/>
            <a:chExt cx="8174842" cy="6855230"/>
          </a:xfrm>
          <a:scene3d>
            <a:camera prst="perspectiveFront" zoom="91000"/>
            <a:lightRig rig="threePt" dir="t">
              <a:rot lat="0" lon="0" rev="20640000"/>
            </a:lightRig>
          </a:scene3d>
        </p:grpSpPr>
        <p:grpSp>
          <p:nvGrpSpPr>
            <p:cNvPr id="3" name="Группа 2"/>
            <p:cNvGrpSpPr/>
            <p:nvPr/>
          </p:nvGrpSpPr>
          <p:grpSpPr>
            <a:xfrm>
              <a:off x="1433121" y="1384"/>
              <a:ext cx="7206247" cy="2982470"/>
              <a:chOff x="1433121" y="1384"/>
              <a:chExt cx="7206247" cy="2982470"/>
            </a:xfrm>
            <a:scene3d>
              <a:camera prst="perspectiveFront" zoom="91000"/>
              <a:lightRig rig="threePt" dir="t">
                <a:rot lat="0" lon="0" rev="20640000"/>
              </a:lightRig>
            </a:scene3d>
          </p:grpSpPr>
          <p:sp>
            <p:nvSpPr>
              <p:cNvPr id="9" name="Пятиугольник 8"/>
              <p:cNvSpPr/>
              <p:nvPr/>
            </p:nvSpPr>
            <p:spPr>
              <a:xfrm rot="10800000">
                <a:off x="1433121" y="1384"/>
                <a:ext cx="7206247" cy="2982470"/>
              </a:xfrm>
              <a:prstGeom prst="homePlat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0" name="Пятиугольник 4"/>
              <p:cNvSpPr/>
              <p:nvPr/>
            </p:nvSpPr>
            <p:spPr>
              <a:xfrm rot="21600000">
                <a:off x="2178738" y="1384"/>
                <a:ext cx="6460630" cy="298247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315187" tIns="91440" rIns="170688" bIns="91440" numCol="1" spcCol="1270" anchor="ctr" anchorCtr="0">
                <a:noAutofit/>
              </a:bodyPr>
              <a:lstStyle/>
              <a:p>
                <a:pPr algn="just"/>
                <a:endParaRPr lang="uz-Cyrl-UZ" sz="2400" b="1" dirty="0"/>
              </a:p>
            </p:txBody>
          </p:sp>
        </p:grpSp>
        <p:sp>
          <p:nvSpPr>
            <p:cNvPr id="4" name="Выгнутая вверх стрелка 3"/>
            <p:cNvSpPr/>
            <p:nvPr/>
          </p:nvSpPr>
          <p:spPr>
            <a:xfrm>
              <a:off x="504630" y="1384"/>
              <a:ext cx="2982470" cy="2982470"/>
            </a:xfrm>
            <a:prstGeom prst="curvedDownArrow">
              <a:avLst/>
            </a:prstGeom>
            <a:sp3d z="57200" extrusionH="10600" prstMaterial="plastic">
              <a:bevelT w="101600" h="8600" prst="relaxedInset"/>
              <a:bevelB w="8600" h="86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5" name="Группа 4"/>
            <p:cNvGrpSpPr/>
            <p:nvPr/>
          </p:nvGrpSpPr>
          <p:grpSpPr>
            <a:xfrm>
              <a:off x="1372967" y="3874144"/>
              <a:ext cx="7286453" cy="2982470"/>
              <a:chOff x="1372967" y="3874144"/>
              <a:chExt cx="7286453" cy="2982470"/>
            </a:xfrm>
            <a:scene3d>
              <a:camera prst="perspectiveFront" zoom="91000"/>
              <a:lightRig rig="threePt" dir="t">
                <a:rot lat="0" lon="0" rev="20640000"/>
              </a:lightRig>
            </a:scene3d>
          </p:grpSpPr>
          <p:sp>
            <p:nvSpPr>
              <p:cNvPr id="7" name="Пятиугольник 6"/>
              <p:cNvSpPr/>
              <p:nvPr/>
            </p:nvSpPr>
            <p:spPr>
              <a:xfrm rot="10800000">
                <a:off x="1372967" y="3874144"/>
                <a:ext cx="7286453" cy="2982470"/>
              </a:xfrm>
              <a:prstGeom prst="homePlate">
                <a:avLst/>
              </a:prstGeom>
              <a:sp3d extrusionH="50600" prstMaterial="metal">
                <a:bevelT w="101600" h="80600" prst="relaxedInset"/>
                <a:bevelB w="80600" h="806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  <p:txBody>
              <a:bodyPr/>
              <a:lstStyle/>
              <a:p>
                <a:endParaRPr lang="ru-RU" dirty="0"/>
              </a:p>
            </p:txBody>
          </p:sp>
          <p:sp>
            <p:nvSpPr>
              <p:cNvPr id="8" name="Пятиугольник 7"/>
              <p:cNvSpPr/>
              <p:nvPr/>
            </p:nvSpPr>
            <p:spPr>
              <a:xfrm rot="21600000">
                <a:off x="2118584" y="3874144"/>
                <a:ext cx="6540836" cy="298247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1315187" tIns="91440" rIns="170688" bIns="91440" numCol="1" spcCol="1270" anchor="ctr" anchorCtr="0">
                <a:noAutofit/>
              </a:bodyPr>
              <a:lstStyle/>
              <a:p>
                <a:pPr algn="just"/>
                <a:endParaRPr lang="uz-Cyrl-UZ" sz="2200" b="1" dirty="0"/>
              </a:p>
            </p:txBody>
          </p:sp>
        </p:grpSp>
        <p:sp>
          <p:nvSpPr>
            <p:cNvPr id="6" name="Выгнутая вниз стрелка 5"/>
            <p:cNvSpPr/>
            <p:nvPr/>
          </p:nvSpPr>
          <p:spPr>
            <a:xfrm>
              <a:off x="484578" y="3874144"/>
              <a:ext cx="2982470" cy="2982470"/>
            </a:xfrm>
            <a:prstGeom prst="curvedUpArrow">
              <a:avLst/>
            </a:prstGeom>
            <a:sp3d z="57200" extrusionH="10600" prstMaterial="plastic">
              <a:bevelT w="101600" h="8600" prst="relaxedInset"/>
              <a:bevelB w="8600" h="86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1" name="Скругленная прямоугольная выноска 10"/>
          <p:cNvSpPr/>
          <p:nvPr/>
        </p:nvSpPr>
        <p:spPr>
          <a:xfrm>
            <a:off x="2711624" y="116632"/>
            <a:ext cx="6798226" cy="936104"/>
          </a:xfrm>
          <a:prstGeom prst="wedgeRoundRect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800" b="1" dirty="0">
                <a:solidFill>
                  <a:schemeClr val="tx1"/>
                </a:solidFill>
              </a:rPr>
              <a:t>Коррупцияга оид ҳуқуқбузарлик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807968" y="4657892"/>
            <a:ext cx="556072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1900" dirty="0">
                <a:latin typeface="Times New Roman" panose="02020603050405020304" pitchFamily="18" charset="0"/>
              </a:rPr>
              <a:t>Коррупцияга оид ҳуқуқбузарлик ўз ичига </a:t>
            </a:r>
            <a:r>
              <a:rPr lang="uz-Cyrl-UZ" sz="1900" b="1" dirty="0">
                <a:latin typeface="Times New Roman" panose="02020603050405020304" pitchFamily="18" charset="0"/>
              </a:rPr>
              <a:t>жиноий </a:t>
            </a:r>
            <a:r>
              <a:rPr lang="uz-Cyrl-UZ" sz="1900" dirty="0">
                <a:latin typeface="Times New Roman" panose="02020603050405020304" pitchFamily="18" charset="0"/>
              </a:rPr>
              <a:t>ва </a:t>
            </a:r>
            <a:r>
              <a:rPr lang="uz-Cyrl-UZ" sz="1900" b="1" dirty="0">
                <a:latin typeface="Times New Roman" panose="02020603050405020304" pitchFamily="18" charset="0"/>
              </a:rPr>
              <a:t>маъмурий ҳуқуқбураликларни </a:t>
            </a:r>
            <a:r>
              <a:rPr lang="uz-Cyrl-UZ" sz="1900" dirty="0">
                <a:latin typeface="Times New Roman" panose="02020603050405020304" pitchFamily="18" charset="0"/>
              </a:rPr>
              <a:t>олади.</a:t>
            </a:r>
            <a:endParaRPr lang="uz-Cyrl-UZ" sz="19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807968" y="2000926"/>
            <a:ext cx="55607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z-Cyrl-UZ" sz="2200" dirty="0">
                <a:latin typeface="+mn-lt"/>
              </a:rPr>
              <a:t>коррупция аломатларига эга бўлган, содир этилганлиги учун қонунчиликда жавобгарлик назарда тутилган қилмиш;</a:t>
            </a:r>
            <a:endParaRPr lang="uz-Cyrl-UZ" sz="2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88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arp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Другая 1">
      <a:majorFont>
        <a:latin typeface="Book Antiqua"/>
        <a:ea typeface=""/>
        <a:cs typeface=""/>
      </a:majorFont>
      <a:minorFont>
        <a:latin typeface="Times New Roman"/>
        <a:ea typeface=""/>
        <a:cs typeface="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Тема6</Template>
  <TotalTime>4522</TotalTime>
  <Words>623</Words>
  <Application>Microsoft Office PowerPoint</Application>
  <PresentationFormat>Широкоэкранный</PresentationFormat>
  <Paragraphs>59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Calibri</vt:lpstr>
      <vt:lpstr>Times New Roman</vt:lpstr>
      <vt:lpstr>Тема Office</vt:lpstr>
      <vt:lpstr>   Коррупциявий ҳуқуқбузарликларга оид жавобгарликлар  Навоий вилояти ҳокимияти Коррупцияга қарши ички назорат қилитш шўъбаси                                                                                             Навоий – 2023</vt:lpstr>
      <vt:lpstr>Коррупция тушунчаси</vt:lpstr>
      <vt:lpstr>Коррупция ҳақидаги қарашлар</vt:lpstr>
      <vt:lpstr>Коррупциянинг намоён бўлиши</vt:lpstr>
      <vt:lpstr>Презентация PowerPoint</vt:lpstr>
      <vt:lpstr>Ҳуқуқбузарлик тушунчаси</vt:lpstr>
      <vt:lpstr>Ҳуқуқбузарликнинг асосий белгилари</vt:lpstr>
      <vt:lpstr>Ҳуқуқбузарликнинг таркибий элементлари</vt:lpstr>
      <vt:lpstr>Презентация PowerPoint</vt:lpstr>
      <vt:lpstr>Коррупцияга оид маъмурий ҳуқуқбузарликлар</vt:lpstr>
      <vt:lpstr>Коррупцияга оид жиноятлар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478</cp:revision>
  <dcterms:created xsi:type="dcterms:W3CDTF">2012-05-31T06:42:39Z</dcterms:created>
  <dcterms:modified xsi:type="dcterms:W3CDTF">2023-07-17T14:34:00Z</dcterms:modified>
</cp:coreProperties>
</file>