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256" r:id="rId3"/>
    <p:sldId id="276" r:id="rId4"/>
    <p:sldId id="277" r:id="rId5"/>
    <p:sldId id="257" r:id="rId6"/>
    <p:sldId id="258" r:id="rId7"/>
    <p:sldId id="259" r:id="rId8"/>
    <p:sldId id="260" r:id="rId9"/>
    <p:sldId id="261" r:id="rId10"/>
    <p:sldId id="262" r:id="rId11"/>
    <p:sldId id="263" r:id="rId12"/>
    <p:sldId id="264" r:id="rId13"/>
    <p:sldId id="265" r:id="rId14"/>
    <p:sldId id="266" r:id="rId15"/>
    <p:sldId id="269" r:id="rId16"/>
    <p:sldId id="275" r:id="rId17"/>
    <p:sldId id="274" r:id="rId18"/>
    <p:sldId id="270" r:id="rId19"/>
    <p:sldId id="271" r:id="rId20"/>
    <p:sldId id="272" r:id="rId21"/>
    <p:sldId id="273" r:id="rId22"/>
    <p:sldId id="278" r:id="rId23"/>
    <p:sldId id="279" r:id="rId24"/>
  </p:sldIdLst>
  <p:sldSz cx="12192000" cy="6858000"/>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4490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2390719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1488009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983664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1225086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2840753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29791819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14648731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17236911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23524597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44079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41636265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6670377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40984117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579898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7658536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408990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13170458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32358977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3581066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4E0D10-7CB5-483B-ACEA-04BF6FF7F5D9}"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7473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4172757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3736817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2451804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1509115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D6CE942-2352-41D2-AC0C-4B94013D3A5A}" type="datetimeFigureOut">
              <a:rPr lang="ru-RU" smtClean="0"/>
              <a:pPr/>
              <a:t>17.07.2023</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D4E0D10-7CB5-483B-ACEA-04BF6FF7F5D9}" type="slidenum">
              <a:rPr lang="ru-RU" smtClean="0"/>
              <a:pPr/>
              <a:t>‹#›</a:t>
            </a:fld>
            <a:endParaRPr lang="ru-RU"/>
          </a:p>
        </p:txBody>
      </p:sp>
    </p:spTree>
    <p:extLst>
      <p:ext uri="{BB962C8B-B14F-4D97-AF65-F5344CB8AC3E}">
        <p14:creationId xmlns:p14="http://schemas.microsoft.com/office/powerpoint/2010/main" val="3491592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D6CE942-2352-41D2-AC0C-4B94013D3A5A}" type="datetimeFigureOut">
              <a:rPr lang="ru-RU" smtClean="0"/>
              <a:pPr/>
              <a:t>17.07.2023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4E0D10-7CB5-483B-ACEA-04BF6FF7F5D9}" type="slidenum">
              <a:rPr lang="ru-RU" smtClean="0"/>
              <a:pPr/>
              <a:t>‹#›</a:t>
            </a:fld>
            <a:endParaRPr lang="ru-RU"/>
          </a:p>
        </p:txBody>
      </p:sp>
    </p:spTree>
    <p:extLst>
      <p:ext uri="{BB962C8B-B14F-4D97-AF65-F5344CB8AC3E}">
        <p14:creationId xmlns:p14="http://schemas.microsoft.com/office/powerpoint/2010/main" val="2519101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D6CE942-2352-41D2-AC0C-4B94013D3A5A}" type="datetimeFigureOut">
              <a:rPr lang="ru-RU" smtClean="0"/>
              <a:pPr/>
              <a:t>17.07.2023</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D4E0D10-7CB5-483B-ACEA-04BF6FF7F5D9}" type="slidenum">
              <a:rPr lang="ru-RU" smtClean="0"/>
              <a:pPr/>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53463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6CE942-2352-41D2-AC0C-4B94013D3A5A}" type="datetimeFigureOut">
              <a:rPr lang="ru-RU" smtClean="0"/>
              <a:pPr/>
              <a:t>17.07.2023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D4E0D10-7CB5-483B-ACEA-04BF6FF7F5D9}" type="slidenum">
              <a:rPr lang="ru-RU" smtClean="0"/>
              <a:pPr/>
              <a:t>‹#›</a:t>
            </a:fld>
            <a:endParaRPr lang="ru-RU"/>
          </a:p>
        </p:txBody>
      </p:sp>
    </p:spTree>
    <p:extLst>
      <p:ext uri="{BB962C8B-B14F-4D97-AF65-F5344CB8AC3E}">
        <p14:creationId xmlns:p14="http://schemas.microsoft.com/office/powerpoint/2010/main" val="28629300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DB4445-9F42-4047-B3E8-E0F4AC31E435}"/>
              </a:ext>
            </a:extLst>
          </p:cNvPr>
          <p:cNvSpPr>
            <a:spLocks noGrp="1"/>
          </p:cNvSpPr>
          <p:nvPr>
            <p:ph type="ctrTitle"/>
          </p:nvPr>
        </p:nvSpPr>
        <p:spPr>
          <a:xfrm>
            <a:off x="1066800" y="2290621"/>
            <a:ext cx="10058400" cy="3566160"/>
          </a:xfrm>
        </p:spPr>
        <p:txBody>
          <a:bodyPr>
            <a:normAutofit/>
          </a:bodyPr>
          <a:lstStyle/>
          <a:p>
            <a:pPr algn="ctr"/>
            <a:r>
              <a:rPr lang="uz-Cyrl-UZ" sz="3500" dirty="0" smtClean="0">
                <a:latin typeface="Arial" panose="020B0604020202020204" pitchFamily="34" charset="0"/>
                <a:cs typeface="Arial" panose="020B0604020202020204" pitchFamily="34" charset="0"/>
              </a:rPr>
              <a:t>Навоий-2023 й</a:t>
            </a:r>
            <a:endParaRPr lang="ru-RU" sz="3500" dirty="0">
              <a:latin typeface="Arial" panose="020B0604020202020204" pitchFamily="34" charset="0"/>
              <a:cs typeface="Arial" panose="020B0604020202020204" pitchFamily="34" charset="0"/>
            </a:endParaRPr>
          </a:p>
        </p:txBody>
      </p:sp>
      <p:sp>
        <p:nvSpPr>
          <p:cNvPr id="3" name="Подзаголовок 2">
            <a:extLst>
              <a:ext uri="{FF2B5EF4-FFF2-40B4-BE49-F238E27FC236}">
                <a16:creationId xmlns:a16="http://schemas.microsoft.com/office/drawing/2014/main" id="{7DB56A84-F151-44F7-B305-09F46E0E8031}"/>
              </a:ext>
            </a:extLst>
          </p:cNvPr>
          <p:cNvSpPr>
            <a:spLocks noGrp="1"/>
          </p:cNvSpPr>
          <p:nvPr>
            <p:ph type="subTitle" idx="1"/>
          </p:nvPr>
        </p:nvSpPr>
        <p:spPr>
          <a:xfrm>
            <a:off x="711200" y="910912"/>
            <a:ext cx="10611556" cy="1143000"/>
          </a:xfrm>
        </p:spPr>
        <p:txBody>
          <a:bodyPr>
            <a:noAutofit/>
          </a:bodyPr>
          <a:lstStyle/>
          <a:p>
            <a:pPr algn="ctr"/>
            <a:r>
              <a:rPr lang="uz-Cyrl-UZ" sz="3200" b="1" dirty="0">
                <a:latin typeface="Arial" panose="020B0604020202020204" pitchFamily="34" charset="0"/>
                <a:cs typeface="Arial" panose="020B0604020202020204" pitchFamily="34" charset="0"/>
              </a:rPr>
              <a:t>МАВЗУ: </a:t>
            </a:r>
            <a:r>
              <a:rPr lang="uz-Cyrl-UZ" sz="2800" b="1" dirty="0">
                <a:latin typeface="Arial" panose="020B0604020202020204" pitchFamily="34" charset="0"/>
                <a:cs typeface="Arial" panose="020B0604020202020204" pitchFamily="34" charset="0"/>
              </a:rPr>
              <a:t>“Давлат хизматчилари онгига “ҳалоллик вакцинаси”ни сингдириш, коррупциявий хавф-хатарлар: стратегик ечим ва муаммолар”</a:t>
            </a:r>
            <a:endParaRPr lang="ru-RU" sz="3200" dirty="0">
              <a:latin typeface="Arial" panose="020B0604020202020204" pitchFamily="34" charset="0"/>
              <a:cs typeface="Arial" panose="020B0604020202020204" pitchFamily="34" charset="0"/>
            </a:endParaRPr>
          </a:p>
          <a:p>
            <a:pPr algn="ctr"/>
            <a:endParaRPr lang="uz-Cyrl-UZ" sz="1600" b="1" dirty="0" smtClean="0">
              <a:solidFill>
                <a:schemeClr val="accent1">
                  <a:lumMod val="50000"/>
                </a:schemeClr>
              </a:solidFill>
            </a:endParaRPr>
          </a:p>
          <a:p>
            <a:pPr algn="ctr"/>
            <a:endParaRPr lang="uz-Cyrl-UZ" sz="1600" b="1" dirty="0">
              <a:solidFill>
                <a:schemeClr val="accent1">
                  <a:lumMod val="50000"/>
                </a:schemeClr>
              </a:solidFill>
            </a:endParaRPr>
          </a:p>
          <a:p>
            <a:pPr algn="ctr"/>
            <a:r>
              <a:rPr lang="uz-Cyrl-UZ" sz="1600" b="1" dirty="0" smtClean="0">
                <a:solidFill>
                  <a:schemeClr val="accent1">
                    <a:lumMod val="50000"/>
                  </a:schemeClr>
                </a:solidFill>
              </a:rPr>
              <a:t>Навоий вилояти ҳокимлиги Коррупцияга қарши ички назорат қилиш шўъбаси</a:t>
            </a:r>
          </a:p>
          <a:p>
            <a:pPr algn="ctr"/>
            <a:r>
              <a:rPr lang="uz-Cyrl-UZ" sz="1600" b="1" dirty="0" smtClean="0">
                <a:solidFill>
                  <a:schemeClr val="accent1">
                    <a:lumMod val="50000"/>
                  </a:schemeClr>
                </a:solidFill>
              </a:rPr>
              <a:t>                                                                                                         </a:t>
            </a:r>
            <a:r>
              <a:rPr lang="uz-Cyrl-UZ" sz="1100" b="1" dirty="0" smtClean="0">
                <a:solidFill>
                  <a:schemeClr val="accent1">
                    <a:lumMod val="50000"/>
                  </a:schemeClr>
                </a:solidFill>
              </a:rPr>
              <a:t>шўъба мудири Ф.Хасанов</a:t>
            </a:r>
            <a:endParaRPr lang="ru-RU" sz="4500" b="1" dirty="0">
              <a:solidFill>
                <a:schemeClr val="accent1">
                  <a:lumMod val="50000"/>
                </a:schemeClr>
              </a:solidFill>
            </a:endParaRPr>
          </a:p>
        </p:txBody>
      </p:sp>
    </p:spTree>
    <p:extLst>
      <p:ext uri="{BB962C8B-B14F-4D97-AF65-F5344CB8AC3E}">
        <p14:creationId xmlns:p14="http://schemas.microsoft.com/office/powerpoint/2010/main" val="388605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CBE8A7-E6D7-45A9-A172-7F6E3A9D782E}"/>
              </a:ext>
            </a:extLst>
          </p:cNvPr>
          <p:cNvSpPr>
            <a:spLocks noGrp="1"/>
          </p:cNvSpPr>
          <p:nvPr>
            <p:ph type="title"/>
          </p:nvPr>
        </p:nvSpPr>
        <p:spPr/>
        <p:txBody>
          <a:bodyPr>
            <a:normAutofit fontScale="90000"/>
          </a:bodyPr>
          <a:lstStyle/>
          <a:p>
            <a:r>
              <a:rPr lang="uz-Cyrl-UZ" b="1" dirty="0">
                <a:solidFill>
                  <a:srgbClr val="00B050"/>
                </a:solidFill>
                <a:latin typeface="Arial" panose="020B0604020202020204" pitchFamily="34" charset="0"/>
                <a:cs typeface="Arial" panose="020B0604020202020204" pitchFamily="34" charset="0"/>
              </a:rPr>
              <a:t>Коррупцияга қарши курашиш соҳасида энг сўнгги қабул қилинган норматив-ҳуқуқий ҳужжатлар:</a:t>
            </a:r>
            <a:endParaRPr lang="ru-RU" dirty="0">
              <a:solidFill>
                <a:srgbClr val="00B050"/>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2715351B-DAC5-4FAA-AAA6-CF33F18D70CE}"/>
              </a:ext>
            </a:extLst>
          </p:cNvPr>
          <p:cNvSpPr>
            <a:spLocks noGrp="1"/>
          </p:cNvSpPr>
          <p:nvPr>
            <p:ph idx="1"/>
          </p:nvPr>
        </p:nvSpPr>
        <p:spPr>
          <a:xfrm>
            <a:off x="677334" y="2367627"/>
            <a:ext cx="8596668" cy="3880773"/>
          </a:xfrm>
        </p:spPr>
        <p:txBody>
          <a:bodyPr>
            <a:normAutofit fontScale="47500" lnSpcReduction="20000"/>
          </a:bodyPr>
          <a:lstStyle/>
          <a:p>
            <a:r>
              <a:rPr lang="uz-Cyrl-UZ" sz="3600" dirty="0">
                <a:latin typeface="Arial" panose="020B0604020202020204" pitchFamily="34" charset="0"/>
                <a:cs typeface="Arial" panose="020B0604020202020204" pitchFamily="34" charset="0"/>
              </a:rPr>
              <a:t>2017 йил 3 январда қабул қилинган “Коррупцияга қарши курашиш тўғрисида”ги Қонун;</a:t>
            </a:r>
            <a:endParaRPr lang="ru-RU" sz="3600" dirty="0">
              <a:latin typeface="Arial" panose="020B0604020202020204" pitchFamily="34" charset="0"/>
              <a:cs typeface="Arial" panose="020B0604020202020204" pitchFamily="34" charset="0"/>
            </a:endParaRPr>
          </a:p>
          <a:p>
            <a:r>
              <a:rPr lang="uz-Cyrl-UZ" sz="3600" dirty="0">
                <a:latin typeface="Arial" panose="020B0604020202020204" pitchFamily="34" charset="0"/>
                <a:cs typeface="Arial" panose="020B0604020202020204" pitchFamily="34" charset="0"/>
              </a:rPr>
              <a:t>“Коррупцияга қарши муросасиз муносабатда бўлиш муҳитини яратиш, давлат ва жамият бошқарувида коррупциявий омилларни кескин камайтириш ва бунда жамоатчилик иштирокини кенгайтириш чора-тадбирлари тўғрисида” 2021 йил 6 июлдаги ПФ-6257-сон Фармон;</a:t>
            </a:r>
            <a:endParaRPr lang="ru-RU" sz="3600" dirty="0">
              <a:latin typeface="Arial" panose="020B0604020202020204" pitchFamily="34" charset="0"/>
              <a:cs typeface="Arial" panose="020B0604020202020204" pitchFamily="34" charset="0"/>
            </a:endParaRPr>
          </a:p>
          <a:p>
            <a:r>
              <a:rPr lang="uz-Cyrl-UZ" sz="3600" dirty="0">
                <a:latin typeface="Arial" panose="020B0604020202020204" pitchFamily="34" charset="0"/>
                <a:cs typeface="Arial" panose="020B0604020202020204" pitchFamily="34" charset="0"/>
              </a:rPr>
              <a:t>Мазкур Фармон билан Коррупцияга қарши курашиш бўйича 2021-2022 йилларга мўлжалланган давлат дастури қабул қилинган (44 банддан иборат).</a:t>
            </a:r>
            <a:endParaRPr lang="ru-RU" sz="3600" dirty="0">
              <a:latin typeface="Arial" panose="020B0604020202020204" pitchFamily="34" charset="0"/>
              <a:cs typeface="Arial" panose="020B0604020202020204" pitchFamily="34" charset="0"/>
            </a:endParaRPr>
          </a:p>
          <a:p>
            <a:r>
              <a:rPr lang="uz-Cyrl-UZ" sz="3600" dirty="0">
                <a:latin typeface="Arial" panose="020B0604020202020204" pitchFamily="34" charset="0"/>
                <a:cs typeface="Arial" panose="020B0604020202020204" pitchFamily="34" charset="0"/>
              </a:rPr>
              <a:t>“Коррупцияга қарши курашиш фаолиятини самарали ташкил этишга доир қўшимча чора-тадбирлар тўғрисида” 2021 йил 6 июлдаги ПҚ-5177-сон Қарори;</a:t>
            </a:r>
            <a:endParaRPr lang="ru-RU" sz="3600" dirty="0">
              <a:latin typeface="Arial" panose="020B0604020202020204" pitchFamily="34" charset="0"/>
              <a:cs typeface="Arial" panose="020B0604020202020204" pitchFamily="34" charset="0"/>
            </a:endParaRPr>
          </a:p>
          <a:p>
            <a:r>
              <a:rPr lang="uz-Cyrl-UZ" sz="3600" dirty="0">
                <a:latin typeface="Arial" panose="020B0604020202020204" pitchFamily="34" charset="0"/>
                <a:cs typeface="Arial" panose="020B0604020202020204" pitchFamily="34" charset="0"/>
              </a:rPr>
              <a:t>“Коррупцияга қарши курашиш ишларининг самарадорлигини рейтинг баҳолаш тизимини жорий этиш чора-тадбирлари тўғрисида” 2022 йил 12 январдаги ПҚ-81-сон Қарори.</a:t>
            </a:r>
            <a:endParaRPr lang="ru-RU" sz="3600" dirty="0">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2351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EFF037-CB3A-447A-8864-585190A3D14F}"/>
              </a:ext>
            </a:extLst>
          </p:cNvPr>
          <p:cNvSpPr>
            <a:spLocks noGrp="1"/>
          </p:cNvSpPr>
          <p:nvPr>
            <p:ph type="title"/>
          </p:nvPr>
        </p:nvSpPr>
        <p:spPr>
          <a:xfrm>
            <a:off x="677333" y="609600"/>
            <a:ext cx="8938303" cy="1103697"/>
          </a:xfrm>
        </p:spPr>
        <p:txBody>
          <a:bodyPr>
            <a:noAutofit/>
          </a:bodyPr>
          <a:lstStyle/>
          <a:p>
            <a:r>
              <a:rPr lang="uz-Cyrl-UZ" sz="2400" b="1" dirty="0">
                <a:solidFill>
                  <a:srgbClr val="00B050"/>
                </a:solidFill>
                <a:latin typeface="Arial" panose="020B0604020202020204" pitchFamily="34" charset="0"/>
                <a:cs typeface="Arial" panose="020B0604020202020204" pitchFamily="34" charset="0"/>
              </a:rPr>
              <a:t>Ўзбекистон Республикаси Президентининг коррупцияга қарши курашиш бўйича</a:t>
            </a:r>
            <a:r>
              <a:rPr lang="uz-Cyrl-UZ" sz="2400" dirty="0">
                <a:solidFill>
                  <a:srgbClr val="00B050"/>
                </a:solidFill>
                <a:latin typeface="Arial" panose="020B0604020202020204" pitchFamily="34" charset="0"/>
                <a:cs typeface="Arial" panose="020B0604020202020204" pitchFamily="34" charset="0"/>
              </a:rPr>
              <a:t> </a:t>
            </a:r>
            <a:r>
              <a:rPr lang="uz-Cyrl-UZ" sz="2400" b="1" dirty="0">
                <a:solidFill>
                  <a:srgbClr val="00B050"/>
                </a:solidFill>
                <a:latin typeface="Arial" panose="020B0604020202020204" pitchFamily="34" charset="0"/>
                <a:cs typeface="Arial" panose="020B0604020202020204" pitchFamily="34" charset="0"/>
              </a:rPr>
              <a:t>2021 йил 6 июлдаги ПФ-6257-сон Фармон билан 2022 йил 1 январдан бошлаб янги механизмлар жорий этилди:</a:t>
            </a:r>
            <a:endParaRPr lang="ru-RU" sz="3200" dirty="0">
              <a:solidFill>
                <a:srgbClr val="00B050"/>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3F95DA1-1E2E-4591-84DB-B646FBF59ED0}"/>
              </a:ext>
            </a:extLst>
          </p:cNvPr>
          <p:cNvSpPr txBox="1"/>
          <p:nvPr/>
        </p:nvSpPr>
        <p:spPr>
          <a:xfrm>
            <a:off x="677334" y="2462748"/>
            <a:ext cx="8938304" cy="3785652"/>
          </a:xfrm>
          <a:prstGeom prst="rect">
            <a:avLst/>
          </a:prstGeom>
          <a:noFill/>
        </p:spPr>
        <p:txBody>
          <a:bodyPr wrap="square" rtlCol="0">
            <a:spAutoFit/>
          </a:bodyPr>
          <a:lstStyle/>
          <a:p>
            <a:r>
              <a:rPr lang="uz-Cyrl-UZ" sz="2000" dirty="0">
                <a:latin typeface="Arial" panose="020B0604020202020204" pitchFamily="34" charset="0"/>
                <a:cs typeface="Arial" panose="020B0604020202020204" pitchFamily="34" charset="0"/>
              </a:rPr>
              <a:t>Фармонга мувофиқ, </a:t>
            </a:r>
            <a:r>
              <a:rPr lang="uz-Cyrl-UZ" sz="2000" b="1" dirty="0">
                <a:solidFill>
                  <a:srgbClr val="0070C0"/>
                </a:solidFill>
                <a:latin typeface="Arial" panose="020B0604020202020204" pitchFamily="34" charset="0"/>
                <a:cs typeface="Arial" panose="020B0604020202020204" pitchFamily="34" charset="0"/>
              </a:rPr>
              <a:t>“Коррупцияга оид жиноятларни содир этишда</a:t>
            </a:r>
            <a:r>
              <a:rPr lang="uz-Cyrl-UZ" sz="2000" dirty="0">
                <a:latin typeface="Arial" panose="020B0604020202020204" pitchFamily="34" charset="0"/>
                <a:cs typeface="Arial" panose="020B0604020202020204" pitchFamily="34" charset="0"/>
              </a:rPr>
              <a:t> айбдор деб топилган шахсларнинг очиқ электрон реестри” юритилади.</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uz-Cyrl-UZ" sz="2000" b="1" dirty="0">
                <a:solidFill>
                  <a:srgbClr val="0070C0"/>
                </a:solidFill>
                <a:latin typeface="Arial" panose="020B0604020202020204" pitchFamily="34" charset="0"/>
                <a:cs typeface="Arial" panose="020B0604020202020204" pitchFamily="34" charset="0"/>
              </a:rPr>
              <a:t>2022 йил 1 январдан бошлаб</a:t>
            </a:r>
            <a:r>
              <a:rPr lang="uz-Cyrl-UZ" sz="2000" dirty="0">
                <a:latin typeface="Arial" panose="020B0604020202020204" pitchFamily="34" charset="0"/>
                <a:cs typeface="Arial" panose="020B0604020202020204" pitchFamily="34" charset="0"/>
              </a:rPr>
              <a:t>, давлат хизматчилари, давлат улуши 50 фоиздан юқори бўлган ташкилотлар, давлат корхоналари ва муассасалари раҳбарлари ва ўринбосарлари, уларнинг турмуш ўртоғи ва вояга етмаган фарзандларининг даромадлари ва мол-мулкини мажбурий декларация қилиш тизими жорий этилади.</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uz-Cyrl-UZ" sz="2000" b="1" dirty="0">
                <a:solidFill>
                  <a:srgbClr val="0070C0"/>
                </a:solidFill>
                <a:latin typeface="Arial" panose="020B0604020202020204" pitchFamily="34" charset="0"/>
                <a:cs typeface="Arial" panose="020B0604020202020204" pitchFamily="34" charset="0"/>
              </a:rPr>
              <a:t>2022 йил 1 январдан бошлаб</a:t>
            </a:r>
            <a:r>
              <a:rPr lang="uz-Cyrl-UZ" sz="2000" dirty="0">
                <a:latin typeface="Arial" panose="020B0604020202020204" pitchFamily="34" charset="0"/>
                <a:cs typeface="Arial" panose="020B0604020202020204" pitchFamily="34" charset="0"/>
              </a:rPr>
              <a:t> давлат хизматчиларига </a:t>
            </a:r>
            <a:r>
              <a:rPr lang="uz-Cyrl-UZ" sz="2000" b="1" dirty="0">
                <a:solidFill>
                  <a:srgbClr val="0070C0"/>
                </a:solidFill>
                <a:latin typeface="Arial" panose="020B0604020202020204" pitchFamily="34" charset="0"/>
                <a:cs typeface="Arial" panose="020B0604020202020204" pitchFamily="34" charset="0"/>
              </a:rPr>
              <a:t>республика ҳудудидан ташқарида</a:t>
            </a:r>
            <a:r>
              <a:rPr lang="uz-Cyrl-UZ" sz="2000" dirty="0">
                <a:latin typeface="Arial" panose="020B0604020202020204" pitchFamily="34" charset="0"/>
                <a:cs typeface="Arial" panose="020B0604020202020204" pitchFamily="34" charset="0"/>
              </a:rPr>
              <a:t> ҳисобрақамлар очиш ва эгалик қилиш, нақд пул маблағларини сақлаш, кўчмас ва бошқа мол-мулкка эга бўлиш </a:t>
            </a:r>
            <a:r>
              <a:rPr lang="uz-Cyrl-UZ" sz="2000" b="1" dirty="0">
                <a:solidFill>
                  <a:srgbClr val="C00000"/>
                </a:solidFill>
                <a:latin typeface="Arial" panose="020B0604020202020204" pitchFamily="34" charset="0"/>
                <a:cs typeface="Arial" panose="020B0604020202020204" pitchFamily="34" charset="0"/>
              </a:rPr>
              <a:t>тақиқланади</a:t>
            </a:r>
            <a:r>
              <a:rPr lang="uz-Cyrl-UZ" sz="2000" dirty="0">
                <a:latin typeface="Arial" panose="020B0604020202020204" pitchFamily="34" charset="0"/>
                <a:cs typeface="Arial" panose="020B0604020202020204" pitchFamily="34" charset="0"/>
              </a:rPr>
              <a:t>.</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endParaRPr lang="ru-RU" sz="2000" dirty="0"/>
          </a:p>
        </p:txBody>
      </p:sp>
    </p:spTree>
    <p:extLst>
      <p:ext uri="{BB962C8B-B14F-4D97-AF65-F5344CB8AC3E}">
        <p14:creationId xmlns:p14="http://schemas.microsoft.com/office/powerpoint/2010/main" val="2884601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05B1B0-8092-4D1A-B0B5-483B9E3DD2DD}"/>
              </a:ext>
            </a:extLst>
          </p:cNvPr>
          <p:cNvSpPr>
            <a:spLocks noGrp="1"/>
          </p:cNvSpPr>
          <p:nvPr>
            <p:ph type="title"/>
          </p:nvPr>
        </p:nvSpPr>
        <p:spPr/>
        <p:txBody>
          <a:bodyPr>
            <a:normAutofit fontScale="90000"/>
          </a:bodyPr>
          <a:lstStyle/>
          <a:p>
            <a:pPr algn="just"/>
            <a:r>
              <a:rPr lang="uz-Cyrl-UZ" sz="3100" b="1" dirty="0">
                <a:solidFill>
                  <a:schemeClr val="accent5">
                    <a:lumMod val="75000"/>
                  </a:schemeClr>
                </a:solidFill>
                <a:latin typeface="Arial Narrow" panose="020B0606020202030204" pitchFamily="34" charset="0"/>
              </a:rPr>
              <a:t>Коррупцияга қарши курашиш бўйича 2021-2022 йилларга мўлжалланган Давлат дастурининг мазмун-моҳияти:</a:t>
            </a:r>
            <a:r>
              <a:rPr lang="ru-RU" sz="3100" dirty="0">
                <a:solidFill>
                  <a:schemeClr val="accent5">
                    <a:lumMod val="75000"/>
                  </a:schemeClr>
                </a:solidFill>
                <a:latin typeface="Arial Narrow" panose="020B0606020202030204" pitchFamily="34" charset="0"/>
              </a:rPr>
              <a:t/>
            </a:r>
            <a:br>
              <a:rPr lang="ru-RU" sz="3100" dirty="0">
                <a:solidFill>
                  <a:schemeClr val="accent5">
                    <a:lumMod val="75000"/>
                  </a:schemeClr>
                </a:solidFill>
                <a:latin typeface="Arial Narrow" panose="020B0606020202030204" pitchFamily="34" charset="0"/>
              </a:rPr>
            </a:br>
            <a:r>
              <a:rPr lang="ru-RU" sz="3100" dirty="0">
                <a:solidFill>
                  <a:schemeClr val="accent5">
                    <a:lumMod val="75000"/>
                  </a:schemeClr>
                </a:solidFill>
                <a:latin typeface="Arial Narrow" panose="020B0606020202030204" pitchFamily="34" charset="0"/>
              </a:rPr>
              <a:t/>
            </a:r>
            <a:br>
              <a:rPr lang="ru-RU" sz="3100" dirty="0">
                <a:solidFill>
                  <a:schemeClr val="accent5">
                    <a:lumMod val="75000"/>
                  </a:schemeClr>
                </a:solidFill>
                <a:latin typeface="Arial Narrow" panose="020B0606020202030204" pitchFamily="34" charset="0"/>
              </a:rPr>
            </a:br>
            <a:r>
              <a:rPr lang="uz-Cyrl-UZ" dirty="0"/>
              <a:t>-</a:t>
            </a:r>
            <a:r>
              <a:rPr lang="ru-RU" sz="2400" b="1" dirty="0" err="1">
                <a:latin typeface="Arial" panose="020B0604020202020204" pitchFamily="34" charset="0"/>
                <a:cs typeface="Arial" panose="020B0604020202020204" pitchFamily="34" charset="0"/>
              </a:rPr>
              <a:t>Коррупцияга</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қарши</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курашиш</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механизмларини</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такомиллаштириш</a:t>
            </a:r>
            <a:r>
              <a:rPr lang="uz-Cyrl-UZ" sz="2400" b="1" dirty="0">
                <a:latin typeface="Arial" panose="020B0604020202020204" pitchFamily="34" charset="0"/>
                <a:cs typeface="Arial" panose="020B0604020202020204" pitchFamily="34" charset="0"/>
              </a:rPr>
              <a:t>;</a:t>
            </a:r>
            <a:r>
              <a:rPr lang="ru-RU" sz="2400" b="1" dirty="0">
                <a:latin typeface="Arial" panose="020B0604020202020204" pitchFamily="34" charset="0"/>
                <a:cs typeface="Arial" panose="020B0604020202020204" pitchFamily="34" charset="0"/>
              </a:rPr>
              <a:t/>
            </a:r>
            <a:br>
              <a:rPr lang="ru-RU" sz="2400" b="1" dirty="0">
                <a:latin typeface="Arial" panose="020B0604020202020204" pitchFamily="34" charset="0"/>
                <a:cs typeface="Arial" panose="020B0604020202020204" pitchFamily="34" charset="0"/>
              </a:rPr>
            </a:br>
            <a:r>
              <a:rPr lang="uz-Cyrl-UZ" sz="2400" b="1" dirty="0">
                <a:latin typeface="Arial" panose="020B0604020202020204" pitchFamily="34" charset="0"/>
                <a:cs typeface="Arial" panose="020B0604020202020204" pitchFamily="34" charset="0"/>
              </a:rPr>
              <a:t>-Давлат харидлари соҳасида коррупциявий хавф-хатарларни камайтириш ва манфаатлар тўқнашувининг олдини олиш;</a:t>
            </a:r>
            <a:r>
              <a:rPr lang="ru-RU" sz="2400" b="1" dirty="0">
                <a:latin typeface="Arial" panose="020B0604020202020204" pitchFamily="34" charset="0"/>
                <a:cs typeface="Arial" panose="020B0604020202020204" pitchFamily="34" charset="0"/>
              </a:rPr>
              <a:t/>
            </a:r>
            <a:br>
              <a:rPr lang="ru-RU" sz="2400" b="1" dirty="0">
                <a:latin typeface="Arial" panose="020B0604020202020204" pitchFamily="34" charset="0"/>
                <a:cs typeface="Arial" panose="020B0604020202020204" pitchFamily="34" charset="0"/>
              </a:rPr>
            </a:br>
            <a:r>
              <a:rPr lang="uz-Cyrl-UZ" sz="2400" b="1" dirty="0">
                <a:latin typeface="Arial" panose="020B0604020202020204" pitchFamily="34" charset="0"/>
                <a:cs typeface="Arial" panose="020B0604020202020204" pitchFamily="34" charset="0"/>
              </a:rPr>
              <a:t>-</a:t>
            </a:r>
            <a:r>
              <a:rPr lang="ru-RU" sz="2400" b="1" dirty="0" err="1">
                <a:latin typeface="Arial" panose="020B0604020202020204" pitchFamily="34" charset="0"/>
                <a:cs typeface="Arial" panose="020B0604020202020204" pitchFamily="34" charset="0"/>
              </a:rPr>
              <a:t>Коррупцияга</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қарши</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курашиш</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тузилмалари</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фаолиятини</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такомиллаштириш</a:t>
            </a:r>
            <a:r>
              <a:rPr lang="uz-Cyrl-UZ" sz="2400" b="1" dirty="0">
                <a:latin typeface="Arial" panose="020B0604020202020204" pitchFamily="34" charset="0"/>
                <a:cs typeface="Arial" panose="020B0604020202020204" pitchFamily="34" charset="0"/>
              </a:rPr>
              <a:t>;</a:t>
            </a:r>
            <a:r>
              <a:rPr lang="ru-RU" sz="2400" b="1" dirty="0">
                <a:latin typeface="Arial" panose="020B0604020202020204" pitchFamily="34" charset="0"/>
                <a:cs typeface="Arial" panose="020B0604020202020204" pitchFamily="34" charset="0"/>
              </a:rPr>
              <a:t/>
            </a:r>
            <a:br>
              <a:rPr lang="ru-RU" sz="2400" b="1" dirty="0">
                <a:latin typeface="Arial" panose="020B0604020202020204" pitchFamily="34" charset="0"/>
                <a:cs typeface="Arial" panose="020B0604020202020204" pitchFamily="34" charset="0"/>
              </a:rPr>
            </a:br>
            <a:r>
              <a:rPr lang="uz-Cyrl-UZ" sz="2400" b="1" dirty="0">
                <a:latin typeface="Arial" panose="020B0604020202020204" pitchFamily="34" charset="0"/>
                <a:cs typeface="Arial" panose="020B0604020202020204" pitchFamily="34" charset="0"/>
              </a:rPr>
              <a:t>-Коррупцияга қарши курашиш бўйича халқаро стандартларни жорий қилиш ва халқаро ҳамкорликни кучайтириш;</a:t>
            </a:r>
            <a:r>
              <a:rPr lang="ru-RU" sz="2400" b="1" dirty="0">
                <a:latin typeface="Arial" panose="020B0604020202020204" pitchFamily="34" charset="0"/>
                <a:cs typeface="Arial" panose="020B0604020202020204" pitchFamily="34" charset="0"/>
              </a:rPr>
              <a:t/>
            </a:r>
            <a:br>
              <a:rPr lang="ru-RU" sz="2400" b="1" dirty="0">
                <a:latin typeface="Arial" panose="020B0604020202020204" pitchFamily="34" charset="0"/>
                <a:cs typeface="Arial" panose="020B0604020202020204" pitchFamily="34" charset="0"/>
              </a:rPr>
            </a:br>
            <a:r>
              <a:rPr lang="uz-Cyrl-UZ" sz="2400" b="1" dirty="0">
                <a:latin typeface="Arial" panose="020B0604020202020204" pitchFamily="34" charset="0"/>
                <a:cs typeface="Arial" panose="020B0604020202020204" pitchFamily="34" charset="0"/>
              </a:rPr>
              <a:t>-Давлат органлари фаолияти очиқлигини таъминлаш, коррупцияга қарши курашиш бўйича тарғибот-ташвиқот ишларини амалга ошириш.</a:t>
            </a:r>
            <a:endParaRPr lang="ru-RU"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28951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017636-5256-4767-B314-B5BD19B8223E}"/>
              </a:ext>
            </a:extLst>
          </p:cNvPr>
          <p:cNvSpPr>
            <a:spLocks noGrp="1"/>
          </p:cNvSpPr>
          <p:nvPr>
            <p:ph type="title"/>
          </p:nvPr>
        </p:nvSpPr>
        <p:spPr/>
        <p:txBody>
          <a:bodyPr/>
          <a:lstStyle/>
          <a:p>
            <a:r>
              <a:rPr lang="uz-Cyrl-UZ" b="1" dirty="0"/>
              <a:t>Жавобгарлик ва жазо </a:t>
            </a:r>
            <a:r>
              <a:rPr lang="ru-RU" dirty="0"/>
              <a:t/>
            </a:r>
            <a:br>
              <a:rPr lang="ru-RU" dirty="0"/>
            </a:br>
            <a:endParaRPr lang="ru-RU" dirty="0"/>
          </a:p>
        </p:txBody>
      </p:sp>
      <p:sp>
        <p:nvSpPr>
          <p:cNvPr id="3" name="Объект 2">
            <a:extLst>
              <a:ext uri="{FF2B5EF4-FFF2-40B4-BE49-F238E27FC236}">
                <a16:creationId xmlns:a16="http://schemas.microsoft.com/office/drawing/2014/main" id="{E2F7173A-6A57-4F88-9D75-36B8FEDDD3A3}"/>
              </a:ext>
            </a:extLst>
          </p:cNvPr>
          <p:cNvSpPr>
            <a:spLocks noGrp="1"/>
          </p:cNvSpPr>
          <p:nvPr>
            <p:ph idx="1"/>
          </p:nvPr>
        </p:nvSpPr>
        <p:spPr/>
        <p:txBody>
          <a:bodyPr/>
          <a:lstStyle/>
          <a:p>
            <a:r>
              <a:rPr lang="uz-Cyrl-UZ" dirty="0"/>
              <a:t>Бугунги кунда пора олиш, пора бериш ва пора олиш-беришда воситачилик қилиш жиноятлари (Жиноят кодексининг 210,211 ва 212-моддалари) учун амалда энг юқори 15 йилгача озодликдан маҳрум қилиш жазоси белгиланган.</a:t>
            </a:r>
          </a:p>
          <a:p>
            <a:r>
              <a:rPr lang="uz-Cyrl-UZ" dirty="0"/>
              <a:t>Ҳозирги кунда 20 йилгача озодликдан маҳрум қилиш жазоси белгиланмоқда.</a:t>
            </a:r>
          </a:p>
          <a:p>
            <a:r>
              <a:rPr lang="uz-Cyrl-UZ" dirty="0"/>
              <a:t>коррупцияга оид жиноятларни содир этган шахсларга нисбатан жиноий жазони ўташда енгиллаштирувчи нормалар қўлланилишига чекловлар белгилаш ҳам назарда тутилмоқда</a:t>
            </a:r>
            <a:endParaRPr lang="ru-RU" dirty="0"/>
          </a:p>
        </p:txBody>
      </p:sp>
    </p:spTree>
    <p:extLst>
      <p:ext uri="{BB962C8B-B14F-4D97-AF65-F5344CB8AC3E}">
        <p14:creationId xmlns:p14="http://schemas.microsoft.com/office/powerpoint/2010/main" val="3708583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E7CF10-7158-4072-8ED0-CC63339A536E}"/>
              </a:ext>
            </a:extLst>
          </p:cNvPr>
          <p:cNvSpPr>
            <a:spLocks noGrp="1"/>
          </p:cNvSpPr>
          <p:nvPr>
            <p:ph type="title"/>
          </p:nvPr>
        </p:nvSpPr>
        <p:spPr/>
        <p:txBody>
          <a:bodyPr>
            <a:normAutofit fontScale="90000"/>
          </a:bodyPr>
          <a:lstStyle/>
          <a:p>
            <a:pPr algn="ctr"/>
            <a:r>
              <a:rPr lang="uz-Cyrl-UZ" dirty="0">
                <a:solidFill>
                  <a:schemeClr val="accent5">
                    <a:lumMod val="75000"/>
                  </a:schemeClr>
                </a:solidFill>
                <a:latin typeface="Calibri" panose="020F0502020204030204" pitchFamily="34" charset="0"/>
                <a:cs typeface="Calibri" panose="020F0502020204030204" pitchFamily="34" charset="0"/>
              </a:rPr>
              <a:t>Хорижий тажрибани ўрганиш асосида давлат хизматчиларининг совға олиши бўйича маълумотлар</a:t>
            </a:r>
            <a:r>
              <a:rPr lang="ru-RU" dirty="0"/>
              <a:t/>
            </a:r>
            <a:br>
              <a:rPr lang="ru-RU" dirty="0"/>
            </a:br>
            <a:r>
              <a:rPr lang="ru-RU" dirty="0"/>
              <a:t/>
            </a:r>
            <a:br>
              <a:rPr lang="ru-RU" dirty="0"/>
            </a:br>
            <a:endParaRPr lang="ru-RU" dirty="0"/>
          </a:p>
        </p:txBody>
      </p:sp>
      <p:sp>
        <p:nvSpPr>
          <p:cNvPr id="3" name="Объект 2">
            <a:extLst>
              <a:ext uri="{FF2B5EF4-FFF2-40B4-BE49-F238E27FC236}">
                <a16:creationId xmlns:a16="http://schemas.microsoft.com/office/drawing/2014/main" id="{1A6A8C06-2FD1-4A22-819E-E898CCC4E5A6}"/>
              </a:ext>
            </a:extLst>
          </p:cNvPr>
          <p:cNvSpPr>
            <a:spLocks noGrp="1"/>
          </p:cNvSpPr>
          <p:nvPr>
            <p:ph idx="1"/>
          </p:nvPr>
        </p:nvSpPr>
        <p:spPr/>
        <p:txBody>
          <a:bodyPr>
            <a:normAutofit/>
          </a:bodyPr>
          <a:lstStyle/>
          <a:p>
            <a:r>
              <a:rPr lang="ru-RU" sz="5400" b="1" dirty="0" err="1">
                <a:latin typeface="Calibri" panose="020F0502020204030204" pitchFamily="34" charset="0"/>
                <a:cs typeface="Calibri" panose="020F0502020204030204" pitchFamily="34" charset="0"/>
              </a:rPr>
              <a:t>Қачон</a:t>
            </a:r>
            <a:r>
              <a:rPr lang="ru-RU" sz="5400" b="1" dirty="0">
                <a:latin typeface="Calibri" panose="020F0502020204030204" pitchFamily="34" charset="0"/>
                <a:cs typeface="Calibri" panose="020F0502020204030204" pitchFamily="34" charset="0"/>
              </a:rPr>
              <a:t> «</a:t>
            </a:r>
            <a:r>
              <a:rPr lang="ru-RU" sz="5400" b="1" dirty="0" err="1">
                <a:latin typeface="Calibri" panose="020F0502020204030204" pitchFamily="34" charset="0"/>
                <a:cs typeface="Calibri" panose="020F0502020204030204" pitchFamily="34" charset="0"/>
              </a:rPr>
              <a:t>Совға</a:t>
            </a:r>
            <a:r>
              <a:rPr lang="ru-RU" sz="5400" b="1" dirty="0">
                <a:latin typeface="Calibri" panose="020F0502020204030204" pitchFamily="34" charset="0"/>
                <a:cs typeface="Calibri" panose="020F0502020204030204" pitchFamily="34" charset="0"/>
              </a:rPr>
              <a:t>» пора</a:t>
            </a:r>
            <a:r>
              <a:rPr lang="uz-Cyrl-UZ" sz="5400" b="1" dirty="0">
                <a:latin typeface="Calibri" panose="020F0502020204030204" pitchFamily="34" charset="0"/>
                <a:cs typeface="Calibri" panose="020F0502020204030204" pitchFamily="34" charset="0"/>
              </a:rPr>
              <a:t> предмети</a:t>
            </a:r>
            <a:r>
              <a:rPr lang="ru-RU" sz="5400" b="1" dirty="0">
                <a:latin typeface="Calibri" panose="020F0502020204030204" pitchFamily="34" charset="0"/>
                <a:cs typeface="Calibri" panose="020F0502020204030204" pitchFamily="34" charset="0"/>
              </a:rPr>
              <a:t> </a:t>
            </a:r>
            <a:r>
              <a:rPr lang="ru-RU" sz="5400" b="1" dirty="0" err="1">
                <a:latin typeface="Calibri" panose="020F0502020204030204" pitchFamily="34" charset="0"/>
                <a:cs typeface="Calibri" panose="020F0502020204030204" pitchFamily="34" charset="0"/>
              </a:rPr>
              <a:t>ҳисобланади</a:t>
            </a:r>
            <a:r>
              <a:rPr lang="ru-RU" sz="5400" b="1" dirty="0">
                <a:latin typeface="Calibri" panose="020F0502020204030204" pitchFamily="34" charset="0"/>
                <a:cs typeface="Calibri" panose="020F0502020204030204" pitchFamily="34" charset="0"/>
              </a:rPr>
              <a:t>?</a:t>
            </a:r>
            <a:endParaRPr lang="ru-RU" sz="5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11513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236A19-B351-4B90-B346-8A098BD2B083}"/>
              </a:ext>
            </a:extLst>
          </p:cNvPr>
          <p:cNvSpPr>
            <a:spLocks noGrp="1"/>
          </p:cNvSpPr>
          <p:nvPr>
            <p:ph type="title"/>
          </p:nvPr>
        </p:nvSpPr>
        <p:spPr/>
        <p:txBody>
          <a:bodyPr/>
          <a:lstStyle/>
          <a:p>
            <a:r>
              <a:rPr lang="uz-Cyrl-UZ" b="1" dirty="0"/>
              <a:t>Россия федерацияси</a:t>
            </a:r>
            <a:r>
              <a:rPr lang="ru-RU" dirty="0"/>
              <a:t/>
            </a:r>
            <a:br>
              <a:rPr lang="ru-RU" dirty="0"/>
            </a:br>
            <a:endParaRPr lang="ru-RU" dirty="0"/>
          </a:p>
        </p:txBody>
      </p:sp>
      <p:sp>
        <p:nvSpPr>
          <p:cNvPr id="3" name="Объект 2">
            <a:extLst>
              <a:ext uri="{FF2B5EF4-FFF2-40B4-BE49-F238E27FC236}">
                <a16:creationId xmlns:a16="http://schemas.microsoft.com/office/drawing/2014/main" id="{56501720-F8AF-4948-883C-B09A5B1364BA}"/>
              </a:ext>
            </a:extLst>
          </p:cNvPr>
          <p:cNvSpPr>
            <a:spLocks noGrp="1"/>
          </p:cNvSpPr>
          <p:nvPr>
            <p:ph idx="1"/>
          </p:nvPr>
        </p:nvSpPr>
        <p:spPr>
          <a:xfrm>
            <a:off x="677334" y="1756328"/>
            <a:ext cx="8596668" cy="4297963"/>
          </a:xfrm>
        </p:spPr>
        <p:txBody>
          <a:bodyPr>
            <a:noAutofit/>
          </a:bodyPr>
          <a:lstStyle/>
          <a:p>
            <a:r>
              <a:rPr lang="uz-Cyrl-UZ" sz="2200" dirty="0">
                <a:latin typeface="Calibri" panose="020F0502020204030204" pitchFamily="34" charset="0"/>
                <a:cs typeface="Calibri" panose="020F0502020204030204" pitchFamily="34" charset="0"/>
              </a:rPr>
              <a:t>Россияда амалдор, ўқитувчи, шифокор, раҳбар лавозимидаги шахсларга 3000 рублдан ошиқ қийматда совға берилса бу пора ҳисобланади.</a:t>
            </a:r>
            <a:endParaRPr lang="ru-RU" sz="2200" dirty="0">
              <a:latin typeface="Calibri" panose="020F0502020204030204" pitchFamily="34" charset="0"/>
              <a:cs typeface="Calibri" panose="020F0502020204030204" pitchFamily="34" charset="0"/>
            </a:endParaRPr>
          </a:p>
          <a:p>
            <a:r>
              <a:rPr lang="uz-Cyrl-UZ" sz="2200" dirty="0">
                <a:latin typeface="Calibri" panose="020F0502020204030204" pitchFamily="34" charset="0"/>
                <a:cs typeface="Calibri" panose="020F0502020204030204" pitchFamily="34" charset="0"/>
              </a:rPr>
              <a:t>совға албатта харид чеки билан бирга берилиши керак.</a:t>
            </a:r>
          </a:p>
          <a:p>
            <a:r>
              <a:rPr lang="uz-Cyrl-UZ" sz="2200" dirty="0">
                <a:latin typeface="Calibri" panose="020F0502020204030204" pitchFamily="34" charset="0"/>
                <a:cs typeface="Calibri" panose="020F0502020204030204" pitchFamily="34" charset="0"/>
              </a:rPr>
              <a:t>Совғани бераётган вақтда ёзма бўладими, оғзаки бўладими умуман бирор нарсага шаъма қилиш, сўраш, таклиф қилиш мумкин эмас.</a:t>
            </a:r>
          </a:p>
          <a:p>
            <a:r>
              <a:rPr lang="uz-Cyrl-UZ" sz="2200" dirty="0">
                <a:latin typeface="Calibri" panose="020F0502020204030204" pitchFamily="34" charset="0"/>
                <a:cs typeface="Calibri" panose="020F0502020204030204" pitchFamily="34" charset="0"/>
              </a:rPr>
              <a:t>Шу сабабли, совғани байрам, туғилган кун ёки бирор аҳамиятли сана муносабати билан бериш керак.</a:t>
            </a:r>
          </a:p>
          <a:p>
            <a:r>
              <a:rPr lang="uz-Cyrl-UZ" sz="2200" dirty="0">
                <a:latin typeface="Calibri" panose="020F0502020204030204" pitchFamily="34" charset="0"/>
                <a:cs typeface="Calibri" panose="020F0502020204030204" pitchFamily="34" charset="0"/>
              </a:rPr>
              <a:t>Бундан ташқари, совғани олишни истамаган кишини кўндиришга уриниш, олмаса ҳам столи устида ташлаб кетиш мумкин эмас.</a:t>
            </a:r>
            <a:endParaRPr lang="ru-RU"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41628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C1BC6B-8EA4-4B56-9067-B4591D9059C4}"/>
              </a:ext>
            </a:extLst>
          </p:cNvPr>
          <p:cNvSpPr>
            <a:spLocks noGrp="1"/>
          </p:cNvSpPr>
          <p:nvPr>
            <p:ph type="title"/>
          </p:nvPr>
        </p:nvSpPr>
        <p:spPr/>
        <p:txBody>
          <a:bodyPr/>
          <a:lstStyle/>
          <a:p>
            <a:r>
              <a:rPr lang="uz-Cyrl-UZ" b="1" dirty="0"/>
              <a:t>Хитой халқ республикаси</a:t>
            </a:r>
            <a:endParaRPr lang="ru-RU" dirty="0"/>
          </a:p>
        </p:txBody>
      </p:sp>
      <p:sp>
        <p:nvSpPr>
          <p:cNvPr id="3" name="Объект 2">
            <a:extLst>
              <a:ext uri="{FF2B5EF4-FFF2-40B4-BE49-F238E27FC236}">
                <a16:creationId xmlns:a16="http://schemas.microsoft.com/office/drawing/2014/main" id="{BBB5A53C-7DB5-4193-9F44-518A1385CAFB}"/>
              </a:ext>
            </a:extLst>
          </p:cNvPr>
          <p:cNvSpPr>
            <a:spLocks noGrp="1"/>
          </p:cNvSpPr>
          <p:nvPr>
            <p:ph idx="1"/>
          </p:nvPr>
        </p:nvSpPr>
        <p:spPr/>
        <p:txBody>
          <a:bodyPr>
            <a:normAutofit/>
          </a:bodyPr>
          <a:lstStyle/>
          <a:p>
            <a:r>
              <a:rPr lang="uz-Cyrl-UZ" sz="2400" dirty="0">
                <a:latin typeface="Calibri" panose="020F0502020204030204" pitchFamily="34" charset="0"/>
                <a:cs typeface="Calibri" panose="020F0502020204030204" pitchFamily="34" charset="0"/>
              </a:rPr>
              <a:t>Хитойда мансабдор шахслар, давлат хизматчиларига совға сифатида бериш тақиқланган предметлар қонун билан белгилаб қўйилган. Ҳар қандай совға пора сифатида қабул қилинади ва ўлим жазоси билан жазоланади.</a:t>
            </a:r>
          </a:p>
          <a:p>
            <a:r>
              <a:rPr lang="uz-Cyrl-UZ" sz="2400" dirty="0">
                <a:latin typeface="Calibri" panose="020F0502020204030204" pitchFamily="34" charset="0"/>
                <a:cs typeface="Calibri" panose="020F0502020204030204" pitchFamily="34" charset="0"/>
              </a:rPr>
              <a:t>Китоб совға қилишга рухсат бўлгани боис, айрим уддабуронлар китобларни муқовасини қимматбаҳо тошлар ва зарлар билан безаб, қимматбаҳо металлдан ишланган китоб ғилофида тайёрлатишиб, пора сифатида тақдим этишади. Матбуотда ёритилган бундай ҳолатлар ҳам жавобгарликка тортилишга сабаб бўлган.</a:t>
            </a:r>
            <a:endParaRPr lang="ru-RU"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45839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33573D-3A21-4957-860D-C61282738F6B}"/>
              </a:ext>
            </a:extLst>
          </p:cNvPr>
          <p:cNvSpPr>
            <a:spLocks noGrp="1"/>
          </p:cNvSpPr>
          <p:nvPr>
            <p:ph type="title"/>
          </p:nvPr>
        </p:nvSpPr>
        <p:spPr/>
        <p:txBody>
          <a:bodyPr/>
          <a:lstStyle/>
          <a:p>
            <a:r>
              <a:rPr lang="uz-Cyrl-UZ" b="1" dirty="0"/>
              <a:t>Америка қўшма штатлари </a:t>
            </a:r>
            <a:r>
              <a:rPr lang="ru-RU" dirty="0"/>
              <a:t/>
            </a:r>
            <a:br>
              <a:rPr lang="ru-RU" dirty="0"/>
            </a:br>
            <a:endParaRPr lang="ru-RU" dirty="0"/>
          </a:p>
        </p:txBody>
      </p:sp>
      <p:sp>
        <p:nvSpPr>
          <p:cNvPr id="3" name="Объект 2">
            <a:extLst>
              <a:ext uri="{FF2B5EF4-FFF2-40B4-BE49-F238E27FC236}">
                <a16:creationId xmlns:a16="http://schemas.microsoft.com/office/drawing/2014/main" id="{E30AAE06-B3DC-47BD-9604-F56DD164253F}"/>
              </a:ext>
            </a:extLst>
          </p:cNvPr>
          <p:cNvSpPr>
            <a:spLocks noGrp="1"/>
          </p:cNvSpPr>
          <p:nvPr>
            <p:ph idx="1"/>
          </p:nvPr>
        </p:nvSpPr>
        <p:spPr/>
        <p:txBody>
          <a:bodyPr/>
          <a:lstStyle/>
          <a:p>
            <a:r>
              <a:rPr lang="uz-Cyrl-UZ" sz="2800" dirty="0">
                <a:latin typeface="Calibri" panose="020F0502020204030204" pitchFamily="34" charset="0"/>
                <a:cs typeface="Calibri" panose="020F0502020204030204" pitchFamily="34" charset="0"/>
              </a:rPr>
              <a:t>АҚШда амалдор ва президент мамлакат хорижий давлатлар ва ташкилотлардан олган совғаси 305 АҚШ $дан ошса декларацияда кўрсатиши ва давлат архивига топширишга мажбур. Агар ўша совғани ўзига олмоқчи бўлса уни сотиб олиши керак. АҚШ Давлат департаменти ҳар йили Federal Register ахборотномасида совғалар рўйхатини эълон қилиб боради.</a:t>
            </a:r>
            <a:endParaRPr lang="ru-RU" sz="2800" dirty="0">
              <a:latin typeface="Calibri" panose="020F0502020204030204" pitchFamily="34" charset="0"/>
              <a:cs typeface="Calibri" panose="020F0502020204030204" pitchFamily="34" charset="0"/>
            </a:endParaRPr>
          </a:p>
          <a:p>
            <a:pPr marL="0" indent="0">
              <a:buNone/>
            </a:pPr>
            <a:endParaRPr lang="ru-RU" dirty="0"/>
          </a:p>
        </p:txBody>
      </p:sp>
    </p:spTree>
    <p:extLst>
      <p:ext uri="{BB962C8B-B14F-4D97-AF65-F5344CB8AC3E}">
        <p14:creationId xmlns:p14="http://schemas.microsoft.com/office/powerpoint/2010/main" val="2503172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5D879D-597D-4773-A8DE-CE820723C3C3}"/>
              </a:ext>
            </a:extLst>
          </p:cNvPr>
          <p:cNvSpPr>
            <a:spLocks noGrp="1"/>
          </p:cNvSpPr>
          <p:nvPr>
            <p:ph type="title"/>
          </p:nvPr>
        </p:nvSpPr>
        <p:spPr/>
        <p:txBody>
          <a:bodyPr/>
          <a:lstStyle/>
          <a:p>
            <a:r>
              <a:rPr lang="uz-Cyrl-UZ" b="1" dirty="0"/>
              <a:t>Сингапур</a:t>
            </a:r>
            <a:r>
              <a:rPr lang="ru-RU" dirty="0"/>
              <a:t/>
            </a:r>
            <a:br>
              <a:rPr lang="ru-RU" dirty="0"/>
            </a:br>
            <a:endParaRPr lang="ru-RU" dirty="0"/>
          </a:p>
        </p:txBody>
      </p:sp>
      <p:sp>
        <p:nvSpPr>
          <p:cNvPr id="3" name="Объект 2">
            <a:extLst>
              <a:ext uri="{FF2B5EF4-FFF2-40B4-BE49-F238E27FC236}">
                <a16:creationId xmlns:a16="http://schemas.microsoft.com/office/drawing/2014/main" id="{60B100A5-5458-4396-A323-3A3C79209617}"/>
              </a:ext>
            </a:extLst>
          </p:cNvPr>
          <p:cNvSpPr>
            <a:spLocks noGrp="1"/>
          </p:cNvSpPr>
          <p:nvPr>
            <p:ph idx="1"/>
          </p:nvPr>
        </p:nvSpPr>
        <p:spPr/>
        <p:txBody>
          <a:bodyPr>
            <a:normAutofit/>
          </a:bodyPr>
          <a:lstStyle/>
          <a:p>
            <a:r>
              <a:rPr lang="uz-Cyrl-UZ" sz="3200" dirty="0">
                <a:latin typeface="Calibri" panose="020F0502020204030204" pitchFamily="34" charset="0"/>
                <a:cs typeface="Calibri" panose="020F0502020204030204" pitchFamily="34" charset="0"/>
              </a:rPr>
              <a:t>Сингапурда вазир, уларнинг оила аъзолари совға олиши махсус кодекс билан тартибга солинган. 50 сингапур долларигача (32 АҚШ$) бўлган совғани ўзида олиб қолиши мумкин.</a:t>
            </a:r>
            <a:endParaRPr lang="ru-RU"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65520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4D96C2-8D90-43B3-AAF4-620FFA729C18}"/>
              </a:ext>
            </a:extLst>
          </p:cNvPr>
          <p:cNvSpPr>
            <a:spLocks noGrp="1"/>
          </p:cNvSpPr>
          <p:nvPr>
            <p:ph type="title"/>
          </p:nvPr>
        </p:nvSpPr>
        <p:spPr/>
        <p:txBody>
          <a:bodyPr/>
          <a:lstStyle/>
          <a:p>
            <a:r>
              <a:rPr lang="ru-RU" b="1" dirty="0" err="1"/>
              <a:t>Буюк</a:t>
            </a:r>
            <a:r>
              <a:rPr lang="ru-RU" b="1" dirty="0"/>
              <a:t> Британия</a:t>
            </a:r>
            <a:r>
              <a:rPr lang="ru-RU" dirty="0"/>
              <a:t/>
            </a:r>
            <a:br>
              <a:rPr lang="ru-RU" dirty="0"/>
            </a:br>
            <a:endParaRPr lang="ru-RU" dirty="0"/>
          </a:p>
        </p:txBody>
      </p:sp>
      <p:sp>
        <p:nvSpPr>
          <p:cNvPr id="3" name="Объект 2">
            <a:extLst>
              <a:ext uri="{FF2B5EF4-FFF2-40B4-BE49-F238E27FC236}">
                <a16:creationId xmlns:a16="http://schemas.microsoft.com/office/drawing/2014/main" id="{C986A38A-A806-4B73-A2EA-12C439186CA6}"/>
              </a:ext>
            </a:extLst>
          </p:cNvPr>
          <p:cNvSpPr>
            <a:spLocks noGrp="1"/>
          </p:cNvSpPr>
          <p:nvPr>
            <p:ph idx="1"/>
          </p:nvPr>
        </p:nvSpPr>
        <p:spPr/>
        <p:txBody>
          <a:bodyPr>
            <a:normAutofit/>
          </a:bodyPr>
          <a:lstStyle/>
          <a:p>
            <a:r>
              <a:rPr lang="ru-RU" sz="3200" dirty="0" err="1">
                <a:latin typeface="Calibri" panose="020F0502020204030204" pitchFamily="34" charset="0"/>
                <a:cs typeface="Calibri" panose="020F0502020204030204" pitchFamily="34" charset="0"/>
              </a:rPr>
              <a:t>Буюк</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Британияда</a:t>
            </a:r>
            <a:r>
              <a:rPr lang="ru-RU" sz="3200" dirty="0">
                <a:latin typeface="Calibri" panose="020F0502020204030204" pitchFamily="34" charset="0"/>
                <a:cs typeface="Calibri" panose="020F0502020204030204" pitchFamily="34" charset="0"/>
              </a:rPr>
              <a:t> </a:t>
            </a:r>
            <a:r>
              <a:rPr lang="uz-Cyrl-UZ" sz="3200" dirty="0">
                <a:latin typeface="Calibri" panose="020F0502020204030204" pitchFamily="34" charset="0"/>
                <a:cs typeface="Calibri" panose="020F0502020204030204" pitchFamily="34" charset="0"/>
              </a:rPr>
              <a:t>мансабдор шахсларга </a:t>
            </a:r>
            <a:r>
              <a:rPr lang="ru-RU" sz="3200" dirty="0" err="1">
                <a:latin typeface="Calibri" panose="020F0502020204030204" pitchFamily="34" charset="0"/>
                <a:cs typeface="Calibri" panose="020F0502020204030204" pitchFamily="34" charset="0"/>
              </a:rPr>
              <a:t>бер</a:t>
            </a:r>
            <a:r>
              <a:rPr lang="uz-Cyrl-UZ" sz="3200" dirty="0">
                <a:latin typeface="Calibri" panose="020F0502020204030204" pitchFamily="34" charset="0"/>
                <a:cs typeface="Calibri" panose="020F0502020204030204" pitchFamily="34" charset="0"/>
              </a:rPr>
              <a:t>ил</a:t>
            </a:r>
            <a:r>
              <a:rPr lang="ru-RU" sz="3200" dirty="0" err="1">
                <a:latin typeface="Calibri" panose="020F0502020204030204" pitchFamily="34" charset="0"/>
                <a:cs typeface="Calibri" panose="020F0502020204030204" pitchFamily="34" charset="0"/>
              </a:rPr>
              <a:t>адиган</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совға</a:t>
            </a:r>
            <a:r>
              <a:rPr lang="ru-RU" sz="3200" dirty="0">
                <a:latin typeface="Calibri" panose="020F0502020204030204" pitchFamily="34" charset="0"/>
                <a:cs typeface="Calibri" panose="020F0502020204030204" pitchFamily="34" charset="0"/>
              </a:rPr>
              <a:t> 140 фунт (266</a:t>
            </a:r>
            <a:r>
              <a:rPr lang="uz-Cyrl-UZ" sz="3200" dirty="0">
                <a:latin typeface="Calibri" panose="020F0502020204030204" pitchFamily="34" charset="0"/>
                <a:cs typeface="Calibri" panose="020F0502020204030204" pitchFamily="34" charset="0"/>
              </a:rPr>
              <a:t> АҚШ </a:t>
            </a:r>
            <a:r>
              <a:rPr lang="ru-RU" sz="3200" dirty="0">
                <a:latin typeface="Calibri" panose="020F0502020204030204" pitchFamily="34" charset="0"/>
                <a:cs typeface="Calibri" panose="020F0502020204030204" pitchFamily="34" charset="0"/>
              </a:rPr>
              <a:t>$)</a:t>
            </a:r>
            <a:r>
              <a:rPr lang="uz-Cyrl-UZ" sz="3200" dirty="0">
                <a:latin typeface="Calibri" panose="020F0502020204030204" pitchFamily="34" charset="0"/>
                <a:cs typeface="Calibri" panose="020F0502020204030204" pitchFamily="34" charset="0"/>
              </a:rPr>
              <a:t>дан</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ошмаслиги</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керак</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Бундан</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қиммат</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совға</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фақат</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ўша</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амалдор</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жавоб</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сифатида</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қиймати</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ўша</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совғадан</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қолишмайдиган</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совға</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билан</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жавоб</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қайтарса</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рухсат</a:t>
            </a:r>
            <a:r>
              <a:rPr lang="ru-RU" sz="3200" dirty="0">
                <a:latin typeface="Calibri" panose="020F0502020204030204" pitchFamily="34" charset="0"/>
                <a:cs typeface="Calibri" panose="020F0502020204030204" pitchFamily="34" charset="0"/>
              </a:rPr>
              <a:t> </a:t>
            </a:r>
            <a:r>
              <a:rPr lang="ru-RU" sz="3200" dirty="0" err="1">
                <a:latin typeface="Calibri" panose="020F0502020204030204" pitchFamily="34" charset="0"/>
                <a:cs typeface="Calibri" panose="020F0502020204030204" pitchFamily="34" charset="0"/>
              </a:rPr>
              <a:t>этилади</a:t>
            </a:r>
            <a:r>
              <a:rPr lang="ru-RU" sz="32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299184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6F8322-68F6-45C3-AD2C-DE3EE809DA23}"/>
              </a:ext>
            </a:extLst>
          </p:cNvPr>
          <p:cNvSpPr>
            <a:spLocks noGrp="1"/>
          </p:cNvSpPr>
          <p:nvPr>
            <p:ph type="title"/>
          </p:nvPr>
        </p:nvSpPr>
        <p:spPr/>
        <p:txBody>
          <a:bodyPr>
            <a:normAutofit/>
          </a:bodyPr>
          <a:lstStyle/>
          <a:p>
            <a:pPr algn="ctr"/>
            <a:r>
              <a:rPr lang="uz-Cyrl-UZ" b="1" dirty="0">
                <a:solidFill>
                  <a:srgbClr val="00B050"/>
                </a:solidFill>
                <a:latin typeface="Arial" panose="020B0604020202020204" pitchFamily="34" charset="0"/>
                <a:cs typeface="Arial" panose="020B0604020202020204" pitchFamily="34" charset="0"/>
              </a:rPr>
              <a:t>Ҳалоллик вакцинаси! </a:t>
            </a:r>
            <a:endParaRPr lang="ru-RU" b="1" dirty="0">
              <a:solidFill>
                <a:srgbClr val="C00000"/>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265A1DD2-4539-463D-B088-5CD4D06E74C3}"/>
              </a:ext>
            </a:extLst>
          </p:cNvPr>
          <p:cNvSpPr>
            <a:spLocks noGrp="1"/>
          </p:cNvSpPr>
          <p:nvPr>
            <p:ph idx="1"/>
          </p:nvPr>
        </p:nvSpPr>
        <p:spPr/>
        <p:txBody>
          <a:bodyPr/>
          <a:lstStyle/>
          <a:p>
            <a:pPr algn="just"/>
            <a:r>
              <a:rPr lang="ru-RU" sz="2400" dirty="0" err="1">
                <a:latin typeface="Arial" panose="020B0604020202020204" pitchFamily="34" charset="0"/>
                <a:cs typeface="Arial" panose="020B0604020202020204" pitchFamily="34" charset="0"/>
              </a:rPr>
              <a:t>Ўзбекистон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Республикаси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Президенти</a:t>
            </a:r>
            <a:r>
              <a:rPr lang="ru-RU" sz="2400" dirty="0">
                <a:latin typeface="Arial" panose="020B0604020202020204" pitchFamily="34" charset="0"/>
                <a:cs typeface="Arial" panose="020B0604020202020204" pitchFamily="34" charset="0"/>
              </a:rPr>
              <a:t> Шавкат </a:t>
            </a:r>
            <a:r>
              <a:rPr lang="ru-RU" sz="2400" dirty="0" err="1">
                <a:latin typeface="Arial" panose="020B0604020202020204" pitchFamily="34" charset="0"/>
                <a:cs typeface="Arial" panose="020B0604020202020204" pitchFamily="34" charset="0"/>
              </a:rPr>
              <a:t>Мирзиёев</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Олий</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Мажлисга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Мурожаатномада</a:t>
            </a:r>
            <a:r>
              <a:rPr lang="ru-RU" sz="2400" dirty="0">
                <a:latin typeface="Arial" panose="020B0604020202020204" pitchFamily="34" charset="0"/>
                <a:cs typeface="Arial" panose="020B0604020202020204" pitchFamily="34" charset="0"/>
              </a:rPr>
              <a:t> </a:t>
            </a:r>
            <a:r>
              <a:rPr lang="ru-RU" sz="2400" b="1" dirty="0">
                <a:solidFill>
                  <a:srgbClr val="0070C0"/>
                </a:solidFill>
                <a:latin typeface="Arial" panose="020B0604020202020204" pitchFamily="34" charset="0"/>
                <a:cs typeface="Arial" panose="020B0604020202020204" pitchFamily="34" charset="0"/>
              </a:rPr>
              <a:t>“</a:t>
            </a:r>
            <a:r>
              <a:rPr lang="ru-RU" sz="2400" b="1" dirty="0" err="1">
                <a:solidFill>
                  <a:srgbClr val="0070C0"/>
                </a:solidFill>
                <a:latin typeface="Arial" panose="020B0604020202020204" pitchFamily="34" charset="0"/>
                <a:cs typeface="Arial" panose="020B0604020202020204" pitchFamily="34" charset="0"/>
              </a:rPr>
              <a:t>Коррупцияга</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қарши</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курашишда</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аҳолининг</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барча</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қатламлари</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энг</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яхши</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мутахассислар</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жалб</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қилинмас</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экан</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жамиятимизнинг</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барча</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аъзолари</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таъбир</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жоиз</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бўлса</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ҳалоллик</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вакцинаси</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билан</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эмланмас</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экан</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ўз</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олдимизга</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қўйган</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юксак</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марраларга</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эриша</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олмаймиз</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Биз</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коррупциянинг</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оқибатлари</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билан</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курашишдан</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унинг</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барвақт</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олдини</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олишга</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ўтишимиз</a:t>
            </a:r>
            <a:r>
              <a:rPr lang="ru-RU" sz="2400" b="1" dirty="0">
                <a:solidFill>
                  <a:srgbClr val="0070C0"/>
                </a:solidFill>
                <a:latin typeface="Arial" panose="020B0604020202020204" pitchFamily="34" charset="0"/>
                <a:cs typeface="Arial" panose="020B0604020202020204" pitchFamily="34" charset="0"/>
              </a:rPr>
              <a:t> </a:t>
            </a:r>
            <a:r>
              <a:rPr lang="ru-RU" sz="2400" b="1" dirty="0" err="1">
                <a:solidFill>
                  <a:srgbClr val="0070C0"/>
                </a:solidFill>
                <a:latin typeface="Arial" panose="020B0604020202020204" pitchFamily="34" charset="0"/>
                <a:cs typeface="Arial" panose="020B0604020202020204" pitchFamily="34" charset="0"/>
              </a:rPr>
              <a:t>керак</a:t>
            </a:r>
            <a:r>
              <a:rPr lang="ru-RU" sz="2400" b="1" dirty="0">
                <a:solidFill>
                  <a:srgbClr val="0070C0"/>
                </a:solidFill>
                <a:latin typeface="Arial" panose="020B0604020202020204" pitchFamily="34" charset="0"/>
                <a:cs typeface="Arial" panose="020B0604020202020204" pitchFamily="34" charset="0"/>
              </a:rPr>
              <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деб</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таъкидлаган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эдилар</a:t>
            </a:r>
            <a:r>
              <a:rPr lang="ru-RU" sz="2400" dirty="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84006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110A46-7568-468A-9C48-062A21B10DEE}"/>
              </a:ext>
            </a:extLst>
          </p:cNvPr>
          <p:cNvSpPr>
            <a:spLocks noGrp="1"/>
          </p:cNvSpPr>
          <p:nvPr>
            <p:ph type="title"/>
          </p:nvPr>
        </p:nvSpPr>
        <p:spPr/>
        <p:txBody>
          <a:bodyPr/>
          <a:lstStyle/>
          <a:p>
            <a:r>
              <a:rPr lang="ru-RU" b="1" dirty="0"/>
              <a:t>Франция</a:t>
            </a:r>
            <a:r>
              <a:rPr lang="ru-RU" dirty="0"/>
              <a:t/>
            </a:r>
            <a:br>
              <a:rPr lang="ru-RU" dirty="0"/>
            </a:br>
            <a:endParaRPr lang="ru-RU" dirty="0"/>
          </a:p>
        </p:txBody>
      </p:sp>
      <p:sp>
        <p:nvSpPr>
          <p:cNvPr id="3" name="Объект 2">
            <a:extLst>
              <a:ext uri="{FF2B5EF4-FFF2-40B4-BE49-F238E27FC236}">
                <a16:creationId xmlns:a16="http://schemas.microsoft.com/office/drawing/2014/main" id="{7F4A0E95-0ABF-42C0-A539-636174BEF42E}"/>
              </a:ext>
            </a:extLst>
          </p:cNvPr>
          <p:cNvSpPr>
            <a:spLocks noGrp="1"/>
          </p:cNvSpPr>
          <p:nvPr>
            <p:ph idx="1"/>
          </p:nvPr>
        </p:nvSpPr>
        <p:spPr/>
        <p:txBody>
          <a:bodyPr/>
          <a:lstStyle/>
          <a:p>
            <a:r>
              <a:rPr lang="ru-RU" sz="2800" b="1" dirty="0" err="1">
                <a:latin typeface="Calibri" panose="020F0502020204030204" pitchFamily="34" charset="0"/>
                <a:cs typeface="Calibri" panose="020F0502020204030204" pitchFamily="34" charset="0"/>
              </a:rPr>
              <a:t>Францияда</a:t>
            </a:r>
            <a:r>
              <a:rPr lang="ru-RU" sz="2800" b="1" dirty="0">
                <a:latin typeface="Calibri" panose="020F0502020204030204" pitchFamily="34" charset="0"/>
                <a:cs typeface="Calibri" panose="020F0502020204030204" pitchFamily="34" charset="0"/>
              </a:rPr>
              <a:t> </a:t>
            </a:r>
            <a:r>
              <a:rPr lang="uz-Cyrl-UZ" sz="2800" b="1" dirty="0">
                <a:latin typeface="Calibri" panose="020F0502020204030204" pitchFamily="34" charset="0"/>
                <a:cs typeface="Calibri" panose="020F0502020204030204" pitchFamily="34" charset="0"/>
              </a:rPr>
              <a:t>мансабдор шахслар</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олиши</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мумкин</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бўлган</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совғанинг</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рухсат</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этилган</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қиймати</a:t>
            </a:r>
            <a:r>
              <a:rPr lang="ru-RU" sz="2800" b="1" dirty="0">
                <a:latin typeface="Calibri" panose="020F0502020204030204" pitchFamily="34" charset="0"/>
                <a:cs typeface="Calibri" panose="020F0502020204030204" pitchFamily="34" charset="0"/>
              </a:rPr>
              <a:t> 35 евро. </a:t>
            </a:r>
            <a:r>
              <a:rPr lang="ru-RU" sz="2800" b="1" dirty="0" err="1">
                <a:latin typeface="Calibri" panose="020F0502020204030204" pitchFamily="34" charset="0"/>
                <a:cs typeface="Calibri" panose="020F0502020204030204" pitchFamily="34" charset="0"/>
              </a:rPr>
              <a:t>Бундан</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қиммат</a:t>
            </a:r>
            <a:r>
              <a:rPr lang="uz-Cyrl-UZ" sz="2800" b="1" dirty="0">
                <a:latin typeface="Calibri" panose="020F0502020204030204" pitchFamily="34" charset="0"/>
                <a:cs typeface="Calibri" panose="020F0502020204030204" pitchFamily="34" charset="0"/>
              </a:rPr>
              <a:t> совға бўлса, уни </a:t>
            </a:r>
            <a:r>
              <a:rPr lang="ru-RU" sz="2800" b="1" dirty="0" err="1">
                <a:latin typeface="Calibri" panose="020F0502020204030204" pitchFamily="34" charset="0"/>
                <a:cs typeface="Calibri" panose="020F0502020204030204" pitchFamily="34" charset="0"/>
              </a:rPr>
              <a:t>албатта</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эгасига</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қайтариб</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бериш</a:t>
            </a:r>
            <a:r>
              <a:rPr lang="uz-Cyrl-UZ" sz="2800" b="1" dirty="0">
                <a:latin typeface="Calibri" panose="020F0502020204030204" pitchFamily="34" charset="0"/>
                <a:cs typeface="Calibri" panose="020F0502020204030204" pitchFamily="34" charset="0"/>
              </a:rPr>
              <a:t>и</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шарт</a:t>
            </a:r>
            <a:r>
              <a:rPr lang="ru-RU" sz="2800" b="1" dirty="0">
                <a:latin typeface="Calibri" panose="020F0502020204030204" pitchFamily="34" charset="0"/>
                <a:cs typeface="Calibri" panose="020F0502020204030204" pitchFamily="34" charset="0"/>
              </a:rPr>
              <a:t>. </a:t>
            </a:r>
            <a:r>
              <a:rPr lang="uz-Cyrl-UZ" sz="2800" b="1" dirty="0">
                <a:latin typeface="Calibri" panose="020F0502020204030204" pitchFamily="34" charset="0"/>
                <a:cs typeface="Calibri" panose="020F0502020204030204" pitchFamily="34" charset="0"/>
              </a:rPr>
              <a:t>Масалан, </a:t>
            </a:r>
            <a:r>
              <a:rPr lang="ru-RU" sz="2800" b="1" dirty="0">
                <a:latin typeface="Calibri" panose="020F0502020204030204" pitchFamily="34" charset="0"/>
                <a:cs typeface="Calibri" panose="020F0502020204030204" pitchFamily="34" charset="0"/>
              </a:rPr>
              <a:t>Франция </a:t>
            </a:r>
            <a:r>
              <a:rPr lang="ru-RU" sz="2800" b="1" dirty="0" err="1">
                <a:latin typeface="Calibri" panose="020F0502020204030204" pitchFamily="34" charset="0"/>
                <a:cs typeface="Calibri" panose="020F0502020204030204" pitchFamily="34" charset="0"/>
              </a:rPr>
              <a:t>собиқ</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президентлари</a:t>
            </a:r>
            <a:r>
              <a:rPr lang="ru-RU" sz="2800" b="1" dirty="0">
                <a:latin typeface="Calibri" panose="020F0502020204030204" pitchFamily="34" charset="0"/>
                <a:cs typeface="Calibri" panose="020F0502020204030204" pitchFamily="34" charset="0"/>
              </a:rPr>
              <a:t> Франсуа Миттеран от </a:t>
            </a:r>
            <a:r>
              <a:rPr lang="ru-RU" sz="2800" b="1" dirty="0" err="1">
                <a:latin typeface="Calibri" panose="020F0502020204030204" pitchFamily="34" charset="0"/>
                <a:cs typeface="Calibri" panose="020F0502020204030204" pitchFamily="34" charset="0"/>
              </a:rPr>
              <a:t>заводига</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олган</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отини</a:t>
            </a:r>
            <a:r>
              <a:rPr lang="ru-RU" sz="2800" b="1" dirty="0">
                <a:latin typeface="Calibri" panose="020F0502020204030204" pitchFamily="34" charset="0"/>
                <a:cs typeface="Calibri" panose="020F0502020204030204" pitchFamily="34" charset="0"/>
              </a:rPr>
              <a:t>, Жак Ширак </a:t>
            </a:r>
            <a:r>
              <a:rPr lang="ru-RU" sz="2800" b="1" dirty="0" err="1">
                <a:latin typeface="Calibri" panose="020F0502020204030204" pitchFamily="34" charset="0"/>
                <a:cs typeface="Calibri" panose="020F0502020204030204" pitchFamily="34" charset="0"/>
              </a:rPr>
              <a:t>эса</a:t>
            </a:r>
            <a:r>
              <a:rPr lang="ru-RU" sz="2800" b="1" dirty="0">
                <a:latin typeface="Calibri" panose="020F0502020204030204" pitchFamily="34" charset="0"/>
                <a:cs typeface="Calibri" panose="020F0502020204030204" pitchFamily="34" charset="0"/>
              </a:rPr>
              <a:t> АҚШ </a:t>
            </a:r>
            <a:r>
              <a:rPr lang="ru-RU" sz="2800" b="1" dirty="0" err="1">
                <a:latin typeface="Calibri" panose="020F0502020204030204" pitchFamily="34" charset="0"/>
                <a:cs typeface="Calibri" panose="020F0502020204030204" pitchFamily="34" charset="0"/>
              </a:rPr>
              <a:t>президенти</a:t>
            </a:r>
            <a:r>
              <a:rPr lang="ru-RU" sz="2800" b="1" dirty="0">
                <a:latin typeface="Calibri" panose="020F0502020204030204" pitchFamily="34" charset="0"/>
                <a:cs typeface="Calibri" panose="020F0502020204030204" pitchFamily="34" charset="0"/>
              </a:rPr>
              <a:t> Билл </a:t>
            </a:r>
            <a:r>
              <a:rPr lang="ru-RU" sz="2800" b="1" dirty="0" err="1">
                <a:latin typeface="Calibri" panose="020F0502020204030204" pitchFamily="34" charset="0"/>
                <a:cs typeface="Calibri" panose="020F0502020204030204" pitchFamily="34" charset="0"/>
              </a:rPr>
              <a:t>Клинтондан</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олган</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Rolex</a:t>
            </a:r>
            <a:r>
              <a:rPr lang="ru-RU" sz="2800" b="1" dirty="0">
                <a:latin typeface="Calibri" panose="020F0502020204030204" pitchFamily="34" charset="0"/>
                <a:cs typeface="Calibri" panose="020F0502020204030204" pitchFamily="34" charset="0"/>
              </a:rPr>
              <a:t> </a:t>
            </a:r>
            <a:r>
              <a:rPr lang="uz-Cyrl-UZ" sz="2800" b="1" dirty="0">
                <a:latin typeface="Calibri" panose="020F0502020204030204" pitchFamily="34" charset="0"/>
                <a:cs typeface="Calibri" panose="020F0502020204030204" pitchFamily="34" charset="0"/>
              </a:rPr>
              <a:t>тилла </a:t>
            </a:r>
            <a:r>
              <a:rPr lang="ru-RU" sz="2800" b="1" dirty="0" err="1">
                <a:latin typeface="Calibri" panose="020F0502020204030204" pitchFamily="34" charset="0"/>
                <a:cs typeface="Calibri" panose="020F0502020204030204" pitchFamily="34" charset="0"/>
              </a:rPr>
              <a:t>соат</a:t>
            </a:r>
            <a:r>
              <a:rPr lang="uz-Cyrl-UZ" sz="2800" b="1" dirty="0">
                <a:latin typeface="Calibri" panose="020F0502020204030204" pitchFamily="34" charset="0"/>
                <a:cs typeface="Calibri" panose="020F0502020204030204" pitchFamily="34" charset="0"/>
              </a:rPr>
              <a:t>и</a:t>
            </a:r>
            <a:r>
              <a:rPr lang="ru-RU" sz="2800" b="1" dirty="0">
                <a:latin typeface="Calibri" panose="020F0502020204030204" pitchFamily="34" charset="0"/>
                <a:cs typeface="Calibri" panose="020F0502020204030204" pitchFamily="34" charset="0"/>
              </a:rPr>
              <a:t>ни </a:t>
            </a:r>
            <a:r>
              <a:rPr lang="ru-RU" sz="2800" b="1" dirty="0" err="1">
                <a:latin typeface="Calibri" panose="020F0502020204030204" pitchFamily="34" charset="0"/>
                <a:cs typeface="Calibri" panose="020F0502020204030204" pitchFamily="34" charset="0"/>
              </a:rPr>
              <a:t>қайтариб</a:t>
            </a:r>
            <a:r>
              <a:rPr lang="ru-RU" sz="2800" b="1" dirty="0">
                <a:latin typeface="Calibri" panose="020F0502020204030204" pitchFamily="34" charset="0"/>
                <a:cs typeface="Calibri" panose="020F0502020204030204" pitchFamily="34" charset="0"/>
              </a:rPr>
              <a:t> </a:t>
            </a:r>
            <a:r>
              <a:rPr lang="ru-RU" sz="2800" b="1" dirty="0" err="1">
                <a:latin typeface="Calibri" panose="020F0502020204030204" pitchFamily="34" charset="0"/>
                <a:cs typeface="Calibri" panose="020F0502020204030204" pitchFamily="34" charset="0"/>
              </a:rPr>
              <a:t>беришган</a:t>
            </a:r>
            <a:r>
              <a:rPr lang="ru-RU" sz="2800" b="1" dirty="0">
                <a:latin typeface="Calibri" panose="020F0502020204030204" pitchFamily="34" charset="0"/>
                <a:cs typeface="Calibri" panose="020F0502020204030204" pitchFamily="34" charset="0"/>
              </a:rPr>
              <a:t>.</a:t>
            </a:r>
          </a:p>
          <a:p>
            <a:pPr marL="0" indent="0">
              <a:buNone/>
            </a:pPr>
            <a:endParaRPr lang="ru-RU" dirty="0"/>
          </a:p>
        </p:txBody>
      </p:sp>
    </p:spTree>
    <p:extLst>
      <p:ext uri="{BB962C8B-B14F-4D97-AF65-F5344CB8AC3E}">
        <p14:creationId xmlns:p14="http://schemas.microsoft.com/office/powerpoint/2010/main" val="3671002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110A46-7568-468A-9C48-062A21B10DEE}"/>
              </a:ext>
            </a:extLst>
          </p:cNvPr>
          <p:cNvSpPr>
            <a:spLocks noGrp="1"/>
          </p:cNvSpPr>
          <p:nvPr>
            <p:ph type="title"/>
          </p:nvPr>
        </p:nvSpPr>
        <p:spPr>
          <a:xfrm>
            <a:off x="677334" y="609600"/>
            <a:ext cx="8596668" cy="1320800"/>
          </a:xfrm>
        </p:spPr>
        <p:txBody>
          <a:bodyPr/>
          <a:lstStyle/>
          <a:p>
            <a:pPr algn="ctr"/>
            <a:r>
              <a:rPr lang="ru-RU" b="1" dirty="0" err="1"/>
              <a:t>Ўзбекистон</a:t>
            </a:r>
            <a:r>
              <a:rPr lang="ru-RU" dirty="0"/>
              <a:t/>
            </a:r>
            <a:br>
              <a:rPr lang="ru-RU" dirty="0"/>
            </a:br>
            <a:endParaRPr lang="ru-RU" dirty="0"/>
          </a:p>
        </p:txBody>
      </p:sp>
      <p:sp>
        <p:nvSpPr>
          <p:cNvPr id="3" name="Объект 2">
            <a:extLst>
              <a:ext uri="{FF2B5EF4-FFF2-40B4-BE49-F238E27FC236}">
                <a16:creationId xmlns:a16="http://schemas.microsoft.com/office/drawing/2014/main" id="{7F4A0E95-0ABF-42C0-A539-636174BEF42E}"/>
              </a:ext>
            </a:extLst>
          </p:cNvPr>
          <p:cNvSpPr>
            <a:spLocks noGrp="1"/>
          </p:cNvSpPr>
          <p:nvPr>
            <p:ph idx="1"/>
          </p:nvPr>
        </p:nvSpPr>
        <p:spPr>
          <a:xfrm>
            <a:off x="754335" y="1640824"/>
            <a:ext cx="8736173" cy="4278713"/>
          </a:xfrm>
        </p:spPr>
        <p:txBody>
          <a:bodyPr>
            <a:noAutofit/>
          </a:bodyPr>
          <a:lstStyle/>
          <a:p>
            <a:r>
              <a:rPr lang="uz-Cyrl-UZ" sz="2400" dirty="0">
                <a:latin typeface="Calibri" panose="020F0502020204030204" pitchFamily="34" charset="0"/>
                <a:cs typeface="Calibri" panose="020F0502020204030204" pitchFamily="34" charset="0"/>
              </a:rPr>
              <a:t>Мамлакатимизда  «Давлат фуқаролик хизмати тўғрисида»ги қонун лойиҳасига давлат хизматида совға олиш-беришни тартибга солиш бўйича «Совға сиёсати» номли алоҳида боб киритилмоқда. Унга кўра давлат хизматчилари томонидан қабул қилинадиган турли хил совғалар миқдори ва тартиблари қатъий белгиланиши кутилмоқда.</a:t>
            </a:r>
            <a:endParaRPr lang="en-US" sz="2400" dirty="0">
              <a:latin typeface="Calibri" panose="020F0502020204030204" pitchFamily="34" charset="0"/>
              <a:cs typeface="Calibri" panose="020F0502020204030204" pitchFamily="34" charset="0"/>
            </a:endParaRPr>
          </a:p>
          <a:p>
            <a:r>
              <a:rPr lang="uz-Cyrl-UZ" sz="2400" dirty="0">
                <a:latin typeface="Calibri" panose="020F0502020204030204" pitchFamily="34" charset="0"/>
                <a:cs typeface="Calibri" panose="020F0502020204030204" pitchFamily="34" charset="0"/>
              </a:rPr>
              <a:t>Ички идоравий ҳужжатларда Жамоа номидан бериладиган совға миқдори базавий ҳисоблаш энг кам миқдорининг                    </a:t>
            </a:r>
            <a:r>
              <a:rPr lang="uz-Cyrl-UZ" sz="2400" b="1" dirty="0">
                <a:latin typeface="Calibri" panose="020F0502020204030204" pitchFamily="34" charset="0"/>
                <a:cs typeface="Calibri" panose="020F0502020204030204" pitchFamily="34" charset="0"/>
              </a:rPr>
              <a:t>5 бараваридан ошмаслиги</a:t>
            </a:r>
            <a:r>
              <a:rPr lang="uz-Cyrl-UZ" sz="2400" dirty="0">
                <a:latin typeface="Calibri" panose="020F0502020204030204" pitchFamily="34" charset="0"/>
                <a:cs typeface="Calibri" panose="020F0502020204030204" pitchFamily="34" charset="0"/>
              </a:rPr>
              <a:t>, бир шахс томонидан совға харажати базавий ҳисоблаш энг кам миқдорининг 1 бараваридан ошмаслиги лозим.</a:t>
            </a:r>
            <a:endParaRPr lang="ru-RU"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22273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110A46-7568-468A-9C48-062A21B10DEE}"/>
              </a:ext>
            </a:extLst>
          </p:cNvPr>
          <p:cNvSpPr>
            <a:spLocks noGrp="1"/>
          </p:cNvSpPr>
          <p:nvPr>
            <p:ph type="title"/>
          </p:nvPr>
        </p:nvSpPr>
        <p:spPr>
          <a:xfrm>
            <a:off x="1225974" y="2448025"/>
            <a:ext cx="8596668" cy="1320800"/>
          </a:xfrm>
        </p:spPr>
        <p:txBody>
          <a:bodyPr>
            <a:normAutofit/>
          </a:bodyPr>
          <a:lstStyle/>
          <a:p>
            <a:pPr algn="ctr"/>
            <a:r>
              <a:rPr lang="uz-Cyrl-UZ" sz="4400" b="1" dirty="0">
                <a:solidFill>
                  <a:schemeClr val="tx2">
                    <a:lumMod val="50000"/>
                  </a:schemeClr>
                </a:solidFill>
                <a:latin typeface="Arial" panose="020B0604020202020204" pitchFamily="34" charset="0"/>
                <a:cs typeface="Arial" panose="020B0604020202020204" pitchFamily="34" charset="0"/>
              </a:rPr>
              <a:t>Эътиборингиз учун раҳмат!</a:t>
            </a:r>
            <a:endParaRPr lang="ru-RU" sz="44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1526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65A1DD2-4539-463D-B088-5CD4D06E74C3}"/>
              </a:ext>
            </a:extLst>
          </p:cNvPr>
          <p:cNvSpPr>
            <a:spLocks noGrp="1"/>
          </p:cNvSpPr>
          <p:nvPr>
            <p:ph idx="1"/>
          </p:nvPr>
        </p:nvSpPr>
        <p:spPr>
          <a:xfrm>
            <a:off x="677334" y="1736571"/>
            <a:ext cx="8596668" cy="4500600"/>
          </a:xfrm>
        </p:spPr>
        <p:txBody>
          <a:bodyPr>
            <a:normAutofit/>
          </a:bodyPr>
          <a:lstStyle/>
          <a:p>
            <a:pPr algn="just"/>
            <a:r>
              <a:rPr lang="ru-RU" sz="2200" b="1" dirty="0">
                <a:solidFill>
                  <a:srgbClr val="0070C0"/>
                </a:solidFill>
                <a:latin typeface="Arial" panose="020B0604020202020204" pitchFamily="34" charset="0"/>
                <a:cs typeface="Arial" panose="020B0604020202020204" pitchFamily="34" charset="0"/>
              </a:rPr>
              <a:t>“</a:t>
            </a:r>
            <a:r>
              <a:rPr lang="ru-RU" sz="2200" b="1" dirty="0" err="1">
                <a:solidFill>
                  <a:srgbClr val="0070C0"/>
                </a:solidFill>
                <a:latin typeface="Arial" panose="020B0604020202020204" pitchFamily="34" charset="0"/>
                <a:cs typeface="Arial" panose="020B0604020202020204" pitchFamily="34" charset="0"/>
              </a:rPr>
              <a:t>ҳалоллик</a:t>
            </a:r>
            <a:r>
              <a:rPr lang="ru-RU" sz="2200" b="1" dirty="0">
                <a:solidFill>
                  <a:srgbClr val="0070C0"/>
                </a:solidFill>
                <a:latin typeface="Arial" panose="020B0604020202020204" pitchFamily="34" charset="0"/>
                <a:cs typeface="Arial" panose="020B0604020202020204" pitchFamily="34" charset="0"/>
              </a:rPr>
              <a:t> </a:t>
            </a:r>
            <a:r>
              <a:rPr lang="ru-RU" sz="2200" b="1" dirty="0" err="1">
                <a:solidFill>
                  <a:srgbClr val="0070C0"/>
                </a:solidFill>
                <a:latin typeface="Arial" panose="020B0604020202020204" pitchFamily="34" charset="0"/>
                <a:cs typeface="Arial" panose="020B0604020202020204" pitchFamily="34" charset="0"/>
              </a:rPr>
              <a:t>вакцинаси</a:t>
            </a:r>
            <a:r>
              <a:rPr lang="ru-RU" sz="2200" b="1" dirty="0">
                <a:solidFill>
                  <a:srgbClr val="0070C0"/>
                </a:solidFill>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инсон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қалбига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игна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билан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эмас</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иймон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нури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орқали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ўтиб</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унинг</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виждонини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поклайди</a:t>
            </a:r>
            <a:r>
              <a:rPr lang="ru-RU" sz="2200" dirty="0">
                <a:latin typeface="Arial" panose="020B0604020202020204" pitchFamily="34" charset="0"/>
                <a:cs typeface="Arial" panose="020B0604020202020204" pitchFamily="34" charset="0"/>
              </a:rPr>
              <a:t>. </a:t>
            </a:r>
          </a:p>
          <a:p>
            <a:pPr algn="just"/>
            <a:r>
              <a:rPr lang="ru-RU" sz="2200" dirty="0" err="1">
                <a:latin typeface="Arial" panose="020B0604020202020204" pitchFamily="34" charset="0"/>
                <a:cs typeface="Arial" panose="020B0604020202020204" pitchFamily="34" charset="0"/>
              </a:rPr>
              <a:t>Ҳар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қандай</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инсонга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қондан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ва</a:t>
            </a:r>
            <a:r>
              <a:rPr lang="ru-RU" sz="2200" dirty="0">
                <a:latin typeface="Arial" panose="020B0604020202020204" pitchFamily="34" charset="0"/>
                <a:cs typeface="Arial" panose="020B0604020202020204" pitchFamily="34" charset="0"/>
              </a:rPr>
              <a:t> она сути </a:t>
            </a:r>
            <a:r>
              <a:rPr lang="ru-RU" sz="2200" dirty="0" err="1">
                <a:latin typeface="Arial" panose="020B0604020202020204" pitchFamily="34" charset="0"/>
                <a:cs typeface="Arial" panose="020B0604020202020204" pitchFamily="34" charset="0"/>
              </a:rPr>
              <a:t>орқали</a:t>
            </a:r>
            <a:r>
              <a:rPr lang="ru-RU" sz="2200" dirty="0">
                <a:latin typeface="Arial" panose="020B0604020202020204" pitchFamily="34" charset="0"/>
                <a:cs typeface="Arial" panose="020B0604020202020204" pitchFamily="34" charset="0"/>
              </a:rPr>
              <a:t> </a:t>
            </a:r>
            <a:r>
              <a:rPr lang="ru-RU" sz="2200" b="1" dirty="0">
                <a:solidFill>
                  <a:srgbClr val="0070C0"/>
                </a:solidFill>
                <a:latin typeface="Arial" panose="020B0604020202020204" pitchFamily="34" charset="0"/>
                <a:cs typeface="Arial" panose="020B0604020202020204" pitchFamily="34" charset="0"/>
              </a:rPr>
              <a:t>“</a:t>
            </a:r>
            <a:r>
              <a:rPr lang="ru-RU" sz="2200" b="1" dirty="0" err="1">
                <a:solidFill>
                  <a:srgbClr val="0070C0"/>
                </a:solidFill>
                <a:latin typeface="Arial" panose="020B0604020202020204" pitchFamily="34" charset="0"/>
                <a:cs typeface="Arial" panose="020B0604020202020204" pitchFamily="34" charset="0"/>
              </a:rPr>
              <a:t>ҳалоллик</a:t>
            </a:r>
            <a:r>
              <a:rPr lang="ru-RU" sz="2200" b="1" dirty="0">
                <a:solidFill>
                  <a:srgbClr val="0070C0"/>
                </a:solidFill>
                <a:latin typeface="Arial" panose="020B0604020202020204" pitchFamily="34" charset="0"/>
                <a:cs typeface="Arial" panose="020B0604020202020204" pitchFamily="34" charset="0"/>
              </a:rPr>
              <a:t> </a:t>
            </a:r>
            <a:r>
              <a:rPr lang="ru-RU" sz="2200" b="1" dirty="0" err="1">
                <a:solidFill>
                  <a:srgbClr val="0070C0"/>
                </a:solidFill>
                <a:latin typeface="Arial" panose="020B0604020202020204" pitchFamily="34" charset="0"/>
                <a:cs typeface="Arial" panose="020B0604020202020204" pitchFamily="34" charset="0"/>
              </a:rPr>
              <a:t>вакцинаси</a:t>
            </a:r>
            <a:r>
              <a:rPr lang="ru-RU" sz="2200" b="1" dirty="0">
                <a:solidFill>
                  <a:srgbClr val="0070C0"/>
                </a:solidFill>
                <a:latin typeface="Arial" panose="020B0604020202020204" pitchFamily="34" charset="0"/>
                <a:cs typeface="Arial" panose="020B0604020202020204" pitchFamily="34" charset="0"/>
              </a:rPr>
              <a: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сингиб</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боради</a:t>
            </a:r>
            <a:r>
              <a:rPr lang="ru-RU" sz="2200" dirty="0">
                <a:latin typeface="Arial" panose="020B0604020202020204" pitchFamily="34" charset="0"/>
                <a:cs typeface="Arial" panose="020B0604020202020204" pitchFamily="34" charset="0"/>
              </a:rPr>
              <a:t>. </a:t>
            </a:r>
          </a:p>
          <a:p>
            <a:pPr algn="just"/>
            <a:r>
              <a:rPr lang="ru-RU" sz="2200" dirty="0" err="1">
                <a:latin typeface="Arial" panose="020B0604020202020204" pitchFamily="34" charset="0"/>
                <a:cs typeface="Arial" panose="020B0604020202020204" pitchFamily="34" charset="0"/>
              </a:rPr>
              <a:t>Инсон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ҳалол</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бўлиши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учун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унинг</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иймони</a:t>
            </a:r>
            <a:r>
              <a:rPr lang="ru-RU" sz="2200" dirty="0">
                <a:latin typeface="Arial" panose="020B0604020202020204" pitchFamily="34" charset="0"/>
                <a:cs typeface="Arial" panose="020B0604020202020204" pitchFamily="34" charset="0"/>
              </a:rPr>
              <a:t> бутун </a:t>
            </a:r>
            <a:r>
              <a:rPr lang="ru-RU" sz="2200" dirty="0" err="1">
                <a:latin typeface="Arial" panose="020B0604020202020204" pitchFamily="34" charset="0"/>
                <a:cs typeface="Arial" panose="020B0604020202020204" pitchFamily="34" charset="0"/>
              </a:rPr>
              <a:t>бўлиши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лозим</a:t>
            </a:r>
            <a:r>
              <a:rPr lang="ru-RU" sz="2200" dirty="0">
                <a:latin typeface="Arial" panose="020B0604020202020204" pitchFamily="34" charset="0"/>
                <a:cs typeface="Arial" panose="020B0604020202020204" pitchFamily="34" charset="0"/>
              </a:rPr>
              <a:t>. </a:t>
            </a:r>
          </a:p>
          <a:p>
            <a:pPr algn="just"/>
            <a:r>
              <a:rPr lang="ru-RU" sz="2200" dirty="0" err="1">
                <a:latin typeface="Arial" panose="020B0604020202020204" pitchFamily="34" charset="0"/>
                <a:cs typeface="Arial" panose="020B0604020202020204" pitchFamily="34" charset="0"/>
              </a:rPr>
              <a:t>Ҳар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бир</a:t>
            </a:r>
            <a:r>
              <a:rPr lang="ru-RU" sz="2200" dirty="0">
                <a:latin typeface="Arial" panose="020B0604020202020204" pitchFamily="34" charset="0"/>
                <a:cs typeface="Arial" panose="020B0604020202020204" pitchFamily="34" charset="0"/>
              </a:rPr>
              <a:t> одам </a:t>
            </a:r>
            <a:r>
              <a:rPr lang="ru-RU" sz="2200" dirty="0" err="1">
                <a:latin typeface="Arial" panose="020B0604020202020204" pitchFamily="34" charset="0"/>
                <a:cs typeface="Arial" panose="020B0604020202020204" pitchFamily="34" charset="0"/>
              </a:rPr>
              <a:t>ўз</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ишини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ҳалол</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бажарса</a:t>
            </a:r>
            <a:r>
              <a:rPr lang="ru-RU" sz="2200" dirty="0">
                <a:latin typeface="Arial" panose="020B0604020202020204" pitchFamily="34" charset="0"/>
                <a:cs typeface="Arial" panose="020B0604020202020204" pitchFamily="34" charset="0"/>
              </a:rPr>
              <a:t>, у </a:t>
            </a:r>
            <a:r>
              <a:rPr lang="ru-RU" sz="2200" b="1" dirty="0">
                <a:solidFill>
                  <a:srgbClr val="0070C0"/>
                </a:solidFill>
                <a:latin typeface="Arial" panose="020B0604020202020204" pitchFamily="34" charset="0"/>
                <a:cs typeface="Arial" panose="020B0604020202020204" pitchFamily="34" charset="0"/>
              </a:rPr>
              <a:t>“</a:t>
            </a:r>
            <a:r>
              <a:rPr lang="ru-RU" sz="2200" b="1" dirty="0" err="1">
                <a:solidFill>
                  <a:srgbClr val="0070C0"/>
                </a:solidFill>
                <a:latin typeface="Arial" panose="020B0604020202020204" pitchFamily="34" charset="0"/>
                <a:cs typeface="Arial" panose="020B0604020202020204" pitchFamily="34" charset="0"/>
              </a:rPr>
              <a:t>ҳаллоллик</a:t>
            </a:r>
            <a:r>
              <a:rPr lang="ru-RU" sz="2200" b="1" dirty="0">
                <a:solidFill>
                  <a:srgbClr val="0070C0"/>
                </a:solidFill>
                <a:latin typeface="Arial" panose="020B0604020202020204" pitchFamily="34" charset="0"/>
                <a:cs typeface="Arial" panose="020B0604020202020204" pitchFamily="34" charset="0"/>
              </a:rPr>
              <a:t> </a:t>
            </a:r>
            <a:r>
              <a:rPr lang="ru-RU" sz="2200" b="1" dirty="0" err="1">
                <a:solidFill>
                  <a:srgbClr val="0070C0"/>
                </a:solidFill>
                <a:latin typeface="Arial" panose="020B0604020202020204" pitchFamily="34" charset="0"/>
                <a:cs typeface="Arial" panose="020B0604020202020204" pitchFamily="34" charset="0"/>
              </a:rPr>
              <a:t>вакцинаси</a:t>
            </a:r>
            <a:r>
              <a:rPr lang="ru-RU" sz="2200" b="1" dirty="0">
                <a:solidFill>
                  <a:srgbClr val="0070C0"/>
                </a:solidFill>
                <a:latin typeface="Arial" panose="020B0604020202020204" pitchFamily="34" charset="0"/>
                <a:cs typeface="Arial" panose="020B0604020202020204" pitchFamily="34" charset="0"/>
              </a:rPr>
              <a:t>”</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билан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эмланган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бўлади</a:t>
            </a:r>
            <a:r>
              <a:rPr lang="ru-RU" sz="2200" dirty="0">
                <a:latin typeface="Arial" panose="020B0604020202020204" pitchFamily="34" charset="0"/>
                <a:cs typeface="Arial" panose="020B0604020202020204" pitchFamily="34" charset="0"/>
              </a:rPr>
              <a:t>. </a:t>
            </a:r>
          </a:p>
          <a:p>
            <a:pPr algn="just"/>
            <a:r>
              <a:rPr lang="ru-RU" sz="2200" dirty="0">
                <a:latin typeface="Arial" panose="020B0604020202020204" pitchFamily="34" charset="0"/>
                <a:cs typeface="Arial" panose="020B0604020202020204" pitchFamily="34" charset="0"/>
              </a:rPr>
              <a:t>Ана </a:t>
            </a:r>
            <a:r>
              <a:rPr lang="ru-RU" sz="2200" dirty="0" err="1">
                <a:latin typeface="Arial" panose="020B0604020202020204" pitchFamily="34" charset="0"/>
                <a:cs typeface="Arial" panose="020B0604020202020204" pitchFamily="34" charset="0"/>
              </a:rPr>
              <a:t>шундай</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иммунитетни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шакллантириш</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вазифаси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аввало</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ота-оналар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мактабгача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ва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умумий</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ўрта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таълим</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муассасалари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ходимлари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шунингдек</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халқимизнинг</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зиёли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маънавиятли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қисми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зимма­сига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юкланади</a:t>
            </a:r>
            <a:r>
              <a:rPr lang="ru-RU" sz="2200" dirty="0">
                <a:latin typeface="Arial" panose="020B0604020202020204" pitchFamily="34" charset="0"/>
                <a:cs typeface="Arial" panose="020B0604020202020204" pitchFamily="34" charset="0"/>
              </a:rPr>
              <a:t>.</a:t>
            </a:r>
          </a:p>
        </p:txBody>
      </p:sp>
      <p:sp>
        <p:nvSpPr>
          <p:cNvPr id="6" name="Заголовок 1">
            <a:extLst>
              <a:ext uri="{FF2B5EF4-FFF2-40B4-BE49-F238E27FC236}">
                <a16:creationId xmlns:a16="http://schemas.microsoft.com/office/drawing/2014/main" id="{ED9DDF5D-4AA8-4765-A63A-A104CE9D12C3}"/>
              </a:ext>
            </a:extLst>
          </p:cNvPr>
          <p:cNvSpPr txBox="1">
            <a:spLocks/>
          </p:cNvSpPr>
          <p:nvPr/>
        </p:nvSpPr>
        <p:spPr>
          <a:xfrm>
            <a:off x="847490" y="415771"/>
            <a:ext cx="8596668" cy="1320800"/>
          </a:xfrm>
          <a:prstGeom prst="rect">
            <a:avLst/>
          </a:prstGeom>
        </p:spPr>
        <p:txBody>
          <a:bodyPr vert="horz" lIns="91440" tIns="45720" rIns="91440" bIns="45720" rtlCol="0" anchor="t">
            <a:normAutofit fontScale="900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uz-Cyrl-UZ" b="1" dirty="0">
                <a:solidFill>
                  <a:srgbClr val="00B050"/>
                </a:solidFill>
                <a:latin typeface="Arial" panose="020B0604020202020204" pitchFamily="34" charset="0"/>
                <a:cs typeface="Arial" panose="020B0604020202020204" pitchFamily="34" charset="0"/>
              </a:rPr>
              <a:t>Ҳалоллик вакцинаси!</a:t>
            </a:r>
            <a:r>
              <a:rPr lang="en-US" b="1" dirty="0">
                <a:solidFill>
                  <a:srgbClr val="00B050"/>
                </a:solidFill>
                <a:latin typeface="Arial" panose="020B0604020202020204" pitchFamily="34" charset="0"/>
                <a:cs typeface="Arial" panose="020B0604020202020204" pitchFamily="34" charset="0"/>
              </a:rPr>
              <a:t/>
            </a:r>
            <a:br>
              <a:rPr lang="en-US" b="1" dirty="0">
                <a:solidFill>
                  <a:srgbClr val="00B050"/>
                </a:solidFill>
                <a:latin typeface="Arial" panose="020B0604020202020204" pitchFamily="34" charset="0"/>
                <a:cs typeface="Arial" panose="020B0604020202020204" pitchFamily="34" charset="0"/>
              </a:rPr>
            </a:br>
            <a:r>
              <a:rPr lang="uz-Cyrl-UZ" b="1" dirty="0">
                <a:solidFill>
                  <a:srgbClr val="C00000"/>
                </a:solidFill>
                <a:latin typeface="Arial" panose="020B0604020202020204" pitchFamily="34" charset="0"/>
                <a:cs typeface="Arial" panose="020B0604020202020204" pitchFamily="34" charset="0"/>
              </a:rPr>
              <a:t>У қандай эмланади</a:t>
            </a:r>
            <a:r>
              <a:rPr lang="uz-Cyrl-UZ" sz="6000" b="1" dirty="0">
                <a:solidFill>
                  <a:srgbClr val="C00000"/>
                </a:solidFill>
                <a:latin typeface="Arial" panose="020B0604020202020204" pitchFamily="34" charset="0"/>
                <a:cs typeface="Arial" panose="020B0604020202020204" pitchFamily="34" charset="0"/>
              </a:rPr>
              <a:t>?</a:t>
            </a:r>
            <a:endParaRPr lang="ru-RU" b="1"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922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C39CEB-C9C9-42CD-9A64-58B5F2ED1B03}"/>
              </a:ext>
            </a:extLst>
          </p:cNvPr>
          <p:cNvSpPr>
            <a:spLocks noGrp="1"/>
          </p:cNvSpPr>
          <p:nvPr>
            <p:ph type="title"/>
          </p:nvPr>
        </p:nvSpPr>
        <p:spPr>
          <a:xfrm>
            <a:off x="677333" y="609600"/>
            <a:ext cx="8972693" cy="1636889"/>
          </a:xfrm>
        </p:spPr>
        <p:txBody>
          <a:bodyPr>
            <a:noAutofit/>
          </a:bodyPr>
          <a:lstStyle/>
          <a:p>
            <a:pPr algn="ctr"/>
            <a:r>
              <a:rPr lang="uz-Cyrl-UZ" sz="2400" b="1" dirty="0">
                <a:solidFill>
                  <a:srgbClr val="00B050"/>
                </a:solidFill>
                <a:latin typeface="Arial" panose="020B0604020202020204" pitchFamily="34" charset="0"/>
                <a:cs typeface="Arial" panose="020B0604020202020204" pitchFamily="34" charset="0"/>
              </a:rPr>
              <a:t>Ўзбекистон Республикаси Президентининг “2022 – 2026 йилларга мўлжалланган Янги Ўзбекистоннинг Тараққиёт стратегияси тўғрисида” 2022 йил 28 январдаги ПФ-60-сон ФАРМОНИ</a:t>
            </a:r>
            <a:endParaRPr lang="ru-RU" sz="2400" b="1" dirty="0">
              <a:solidFill>
                <a:srgbClr val="00B050"/>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86F44510-7CD7-4B28-956C-8172432CAD5A}"/>
              </a:ext>
            </a:extLst>
          </p:cNvPr>
          <p:cNvSpPr>
            <a:spLocks noGrp="1"/>
          </p:cNvSpPr>
          <p:nvPr>
            <p:ph idx="1"/>
          </p:nvPr>
        </p:nvSpPr>
        <p:spPr/>
        <p:txBody>
          <a:bodyPr>
            <a:normAutofit fontScale="92500" lnSpcReduction="10000"/>
          </a:bodyPr>
          <a:lstStyle/>
          <a:p>
            <a:pPr algn="just"/>
            <a:r>
              <a:rPr lang="uz-Cyrl-UZ" sz="2400" dirty="0">
                <a:latin typeface="Arial" panose="020B0604020202020204" pitchFamily="34" charset="0"/>
                <a:cs typeface="Arial" panose="020B0604020202020204" pitchFamily="34" charset="0"/>
              </a:rPr>
              <a:t>Мазкур стратегиянинг </a:t>
            </a:r>
            <a:r>
              <a:rPr lang="uz-Cyrl-UZ" sz="2400" dirty="0">
                <a:solidFill>
                  <a:srgbClr val="0070C0"/>
                </a:solidFill>
                <a:latin typeface="Arial" panose="020B0604020202020204" pitchFamily="34" charset="0"/>
                <a:cs typeface="Arial" panose="020B0604020202020204" pitchFamily="34" charset="0"/>
              </a:rPr>
              <a:t>коррупцияга қарши курашишга оид </a:t>
            </a:r>
            <a:r>
              <a:rPr lang="uz-Cyrl-UZ" sz="2400" b="1" dirty="0">
                <a:solidFill>
                  <a:srgbClr val="0070C0"/>
                </a:solidFill>
                <a:latin typeface="Arial" panose="020B0604020202020204" pitchFamily="34" charset="0"/>
                <a:cs typeface="Arial" panose="020B0604020202020204" pitchFamily="34" charset="0"/>
              </a:rPr>
              <a:t>3 та мақсад</a:t>
            </a:r>
            <a:r>
              <a:rPr lang="uz-Cyrl-UZ" sz="2400" dirty="0">
                <a:latin typeface="Arial" panose="020B0604020202020204" pitchFamily="34" charset="0"/>
                <a:cs typeface="Arial" panose="020B0604020202020204" pitchFamily="34" charset="0"/>
              </a:rPr>
              <a:t> ўз аксини топган (10, 83 ва 84-мақсадлар):</a:t>
            </a:r>
            <a:endParaRPr lang="ru-RU" sz="2400" dirty="0">
              <a:latin typeface="Arial" panose="020B0604020202020204" pitchFamily="34" charset="0"/>
              <a:cs typeface="Arial" panose="020B0604020202020204" pitchFamily="34" charset="0"/>
            </a:endParaRPr>
          </a:p>
          <a:p>
            <a:pPr algn="just"/>
            <a:r>
              <a:rPr lang="ru-RU" sz="2400" b="1" dirty="0">
                <a:solidFill>
                  <a:srgbClr val="0070C0"/>
                </a:solidFill>
                <a:latin typeface="Arial" panose="020B0604020202020204" pitchFamily="34" charset="0"/>
                <a:cs typeface="Arial" panose="020B0604020202020204" pitchFamily="34" charset="0"/>
              </a:rPr>
              <a:t>10-мақсад:</a:t>
            </a:r>
            <a:r>
              <a:rPr lang="ru-RU" sz="2400" dirty="0">
                <a:latin typeface="Arial" panose="020B0604020202020204" pitchFamily="34" charset="0"/>
                <a:cs typeface="Arial" panose="020B0604020202020204" pitchFamily="34" charset="0"/>
              </a:rPr>
              <a:t> Давлат </a:t>
            </a:r>
            <a:r>
              <a:rPr lang="ru-RU" sz="2400" dirty="0" err="1">
                <a:latin typeface="Arial" panose="020B0604020202020204" pitchFamily="34" charset="0"/>
                <a:cs typeface="Arial" panose="020B0604020202020204" pitchFamily="34" charset="0"/>
              </a:rPr>
              <a:t>фуқаролик</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хизмати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тизимини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замонавий</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стандартлар</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асосида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ташкил</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этиш</a:t>
            </a:r>
            <a:r>
              <a:rPr lang="ru-RU" sz="2400" dirty="0">
                <a:latin typeface="Arial" panose="020B0604020202020204" pitchFamily="34" charset="0"/>
                <a:cs typeface="Arial" panose="020B0604020202020204" pitchFamily="34" charset="0"/>
              </a:rPr>
              <a:t>.</a:t>
            </a:r>
          </a:p>
          <a:p>
            <a:pPr algn="just"/>
            <a:r>
              <a:rPr lang="ru-RU" sz="2400" b="1" dirty="0">
                <a:solidFill>
                  <a:srgbClr val="0070C0"/>
                </a:solidFill>
                <a:latin typeface="Arial" panose="020B0604020202020204" pitchFamily="34" charset="0"/>
                <a:cs typeface="Arial" panose="020B0604020202020204" pitchFamily="34" charset="0"/>
              </a:rPr>
              <a:t>83-мақсад:</a:t>
            </a:r>
            <a:r>
              <a:rPr lang="ru-RU" sz="2400" dirty="0">
                <a:latin typeface="Arial" panose="020B0604020202020204" pitchFamily="34" charset="0"/>
                <a:cs typeface="Arial" panose="020B0604020202020204" pitchFamily="34" charset="0"/>
              </a:rPr>
              <a:t> Давлат </a:t>
            </a:r>
            <a:r>
              <a:rPr lang="ru-RU" sz="2400" dirty="0" err="1">
                <a:latin typeface="Arial" panose="020B0604020202020204" pitchFamily="34" charset="0"/>
                <a:cs typeface="Arial" panose="020B0604020202020204" pitchFamily="34" charset="0"/>
              </a:rPr>
              <a:t>хизматида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ҳалоллик</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стандартларини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жорий</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этиш</a:t>
            </a:r>
            <a:r>
              <a:rPr lang="ru-RU" sz="2400" dirty="0">
                <a:latin typeface="Arial" panose="020B0604020202020204" pitchFamily="34" charset="0"/>
                <a:cs typeface="Arial" panose="020B0604020202020204" pitchFamily="34" charset="0"/>
              </a:rPr>
              <a:t>.</a:t>
            </a:r>
          </a:p>
          <a:p>
            <a:pPr algn="just"/>
            <a:r>
              <a:rPr lang="ru-RU" sz="2400" b="1" dirty="0">
                <a:solidFill>
                  <a:srgbClr val="0070C0"/>
                </a:solidFill>
                <a:latin typeface="Arial" panose="020B0604020202020204" pitchFamily="34" charset="0"/>
                <a:cs typeface="Arial" panose="020B0604020202020204" pitchFamily="34" charset="0"/>
              </a:rPr>
              <a:t>84-мақсад:</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Коррупцияга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мойил</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соҳа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ва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тармоқларни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аниқлаш</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коррупциявий</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омилларни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бартараф</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этиш</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тизимининг</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самарадорлигини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ошириш</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жамиятда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коррупцияга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нисбатан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муросасиз</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муносабатни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шакллантириш</a:t>
            </a:r>
            <a:r>
              <a:rPr lang="ru-RU" sz="2400" dirty="0">
                <a:latin typeface="Arial" panose="020B0604020202020204" pitchFamily="34" charset="0"/>
                <a:cs typeface="Arial" panose="020B0604020202020204" pitchFamily="34" charset="0"/>
              </a:rPr>
              <a:t>.</a:t>
            </a:r>
          </a:p>
          <a:p>
            <a:endParaRPr lang="ru-RU" dirty="0"/>
          </a:p>
          <a:p>
            <a:endParaRPr lang="ru-RU" dirty="0"/>
          </a:p>
          <a:p>
            <a:endParaRPr lang="ru-RU" dirty="0"/>
          </a:p>
        </p:txBody>
      </p:sp>
      <p:sp>
        <p:nvSpPr>
          <p:cNvPr id="4" name="Заголовок 1">
            <a:extLst>
              <a:ext uri="{FF2B5EF4-FFF2-40B4-BE49-F238E27FC236}">
                <a16:creationId xmlns:a16="http://schemas.microsoft.com/office/drawing/2014/main" id="{71E97369-2C51-4682-83E6-7728DFFA6790}"/>
              </a:ext>
            </a:extLst>
          </p:cNvPr>
          <p:cNvSpPr txBox="1">
            <a:spLocks/>
          </p:cNvSpPr>
          <p:nvPr/>
        </p:nvSpPr>
        <p:spPr>
          <a:xfrm>
            <a:off x="677334" y="2610555"/>
            <a:ext cx="8827910" cy="1636889"/>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ru-RU" sz="2400" dirty="0"/>
          </a:p>
        </p:txBody>
      </p:sp>
    </p:spTree>
    <p:extLst>
      <p:ext uri="{BB962C8B-B14F-4D97-AF65-F5344CB8AC3E}">
        <p14:creationId xmlns:p14="http://schemas.microsoft.com/office/powerpoint/2010/main" val="1395209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6F65CA-EAA0-4457-AF01-D95239A804B4}"/>
              </a:ext>
            </a:extLst>
          </p:cNvPr>
          <p:cNvSpPr>
            <a:spLocks noGrp="1"/>
          </p:cNvSpPr>
          <p:nvPr>
            <p:ph type="title"/>
          </p:nvPr>
        </p:nvSpPr>
        <p:spPr>
          <a:xfrm>
            <a:off x="573662" y="361701"/>
            <a:ext cx="6078041" cy="1343487"/>
          </a:xfrm>
        </p:spPr>
        <p:txBody>
          <a:bodyPr>
            <a:normAutofit fontScale="90000"/>
          </a:bodyPr>
          <a:lstStyle/>
          <a:p>
            <a:r>
              <a:rPr lang="uz-Cyrl-UZ" b="1" dirty="0">
                <a:solidFill>
                  <a:srgbClr val="00B050"/>
                </a:solidFill>
                <a:latin typeface="Arial" panose="020B0604020202020204" pitchFamily="34" charset="0"/>
                <a:cs typeface="Arial" panose="020B0604020202020204" pitchFamily="34" charset="0"/>
              </a:rPr>
              <a:t>Коррупция ўзи нима</a:t>
            </a:r>
            <a:r>
              <a:rPr lang="uz-Cyrl-UZ" sz="6000" b="1" dirty="0">
                <a:solidFill>
                  <a:srgbClr val="00B050"/>
                </a:solidFill>
                <a:latin typeface="Arial" panose="020B0604020202020204" pitchFamily="34" charset="0"/>
                <a:cs typeface="Arial" panose="020B0604020202020204" pitchFamily="34" charset="0"/>
              </a:rPr>
              <a:t>?</a:t>
            </a:r>
            <a:r>
              <a:rPr lang="uz-Cyrl-UZ" sz="6000" b="1" dirty="0"/>
              <a:t> </a:t>
            </a:r>
            <a:r>
              <a:rPr lang="ru-RU" dirty="0"/>
              <a:t/>
            </a:r>
            <a:br>
              <a:rPr lang="ru-RU" dirty="0"/>
            </a:br>
            <a:endParaRPr lang="ru-RU" dirty="0"/>
          </a:p>
        </p:txBody>
      </p:sp>
      <p:sp>
        <p:nvSpPr>
          <p:cNvPr id="3" name="Объект 2">
            <a:extLst>
              <a:ext uri="{FF2B5EF4-FFF2-40B4-BE49-F238E27FC236}">
                <a16:creationId xmlns:a16="http://schemas.microsoft.com/office/drawing/2014/main" id="{63DF3029-4055-4E56-AE5C-29B34223BF7F}"/>
              </a:ext>
            </a:extLst>
          </p:cNvPr>
          <p:cNvSpPr>
            <a:spLocks noGrp="1"/>
          </p:cNvSpPr>
          <p:nvPr>
            <p:ph idx="1"/>
          </p:nvPr>
        </p:nvSpPr>
        <p:spPr/>
        <p:txBody>
          <a:bodyPr>
            <a:normAutofit fontScale="92500"/>
          </a:bodyPr>
          <a:lstStyle/>
          <a:p>
            <a:r>
              <a:rPr lang="uz-Cyrl-UZ" sz="2800" b="1" dirty="0">
                <a:solidFill>
                  <a:srgbClr val="0070C0"/>
                </a:solidFill>
                <a:latin typeface="Arial" panose="020B0604020202020204" pitchFamily="34" charset="0"/>
                <a:cs typeface="Arial" panose="020B0604020202020204" pitchFamily="34" charset="0"/>
              </a:rPr>
              <a:t>«Коррупция»</a:t>
            </a:r>
            <a:r>
              <a:rPr lang="uz-Cyrl-UZ" sz="2800" dirty="0">
                <a:latin typeface="Arial" panose="020B0604020202020204" pitchFamily="34" charset="0"/>
                <a:cs typeface="Arial" panose="020B0604020202020204" pitchFamily="34" charset="0"/>
              </a:rPr>
              <a:t> сўзи лотинча </a:t>
            </a:r>
            <a:r>
              <a:rPr lang="uz-Cyrl-UZ" sz="2800" dirty="0">
                <a:solidFill>
                  <a:srgbClr val="0070C0"/>
                </a:solidFill>
                <a:latin typeface="Arial" panose="020B0604020202020204" pitchFamily="34" charset="0"/>
                <a:cs typeface="Arial" panose="020B0604020202020204" pitchFamily="34" charset="0"/>
              </a:rPr>
              <a:t>«corruptio»</a:t>
            </a:r>
            <a:r>
              <a:rPr lang="uz-Cyrl-UZ" sz="2800" dirty="0">
                <a:latin typeface="Arial" panose="020B0604020202020204" pitchFamily="34" charset="0"/>
                <a:cs typeface="Arial" panose="020B0604020202020204" pitchFamily="34" charset="0"/>
              </a:rPr>
              <a:t> сўзидан олинган бўлиб, маъноси </a:t>
            </a:r>
            <a:r>
              <a:rPr lang="uz-Cyrl-UZ" sz="2800" b="1" dirty="0">
                <a:solidFill>
                  <a:srgbClr val="0070C0"/>
                </a:solidFill>
                <a:latin typeface="Arial" panose="020B0604020202020204" pitchFamily="34" charset="0"/>
                <a:cs typeface="Arial" panose="020B0604020202020204" pitchFamily="34" charset="0"/>
              </a:rPr>
              <a:t>«бузиш, сотиб олиш» </a:t>
            </a:r>
            <a:r>
              <a:rPr lang="uz-Cyrl-UZ" sz="2800" dirty="0">
                <a:latin typeface="Arial" panose="020B0604020202020204" pitchFamily="34" charset="0"/>
                <a:cs typeface="Arial" panose="020B0604020202020204" pitchFamily="34" charset="0"/>
              </a:rPr>
              <a:t>деган маънони билдиради.</a:t>
            </a:r>
            <a:endParaRPr lang="ru-RU" sz="2800" dirty="0">
              <a:latin typeface="Arial" panose="020B0604020202020204" pitchFamily="34" charset="0"/>
              <a:cs typeface="Arial" panose="020B0604020202020204" pitchFamily="34" charset="0"/>
            </a:endParaRPr>
          </a:p>
          <a:p>
            <a:r>
              <a:rPr lang="uz-Cyrl-UZ" sz="2800" b="1" dirty="0">
                <a:solidFill>
                  <a:srgbClr val="0070C0"/>
                </a:solidFill>
                <a:latin typeface="Arial" panose="020B0604020202020204" pitchFamily="34" charset="0"/>
                <a:cs typeface="Arial" panose="020B0604020202020204" pitchFamily="34" charset="0"/>
              </a:rPr>
              <a:t>коррупция</a:t>
            </a:r>
            <a:r>
              <a:rPr lang="uz-Cyrl-UZ" sz="2800" dirty="0">
                <a:latin typeface="Arial" panose="020B0604020202020204" pitchFamily="34" charset="0"/>
                <a:cs typeface="Arial" panose="020B0604020202020204" pitchFamily="34" charset="0"/>
              </a:rPr>
              <a:t>  - шахснинг ўз мансаб ёки хизмат мавқеидан шахсий манфаатларини ёхуд ўзга шахсларнинг манфаатларини кўзлаб моддий ёки номоддий наф олиш мақсадида қонунга хилоф равишда фойдаланиши, худди шунингдек бундай нафни қонунга хилоф равишда тақдим этиши</a:t>
            </a:r>
            <a:endParaRPr lang="ru-RU" sz="2800" dirty="0">
              <a:latin typeface="Arial" panose="020B0604020202020204" pitchFamily="34" charset="0"/>
              <a:cs typeface="Arial" panose="020B0604020202020204" pitchFamily="34" charset="0"/>
            </a:endParaRPr>
          </a:p>
          <a:p>
            <a:pPr marL="0" indent="0">
              <a:buNone/>
            </a:pPr>
            <a:endParaRPr lang="ru-RU" dirty="0"/>
          </a:p>
        </p:txBody>
      </p:sp>
      <p:pic>
        <p:nvPicPr>
          <p:cNvPr id="5" name="Рисунок 4">
            <a:extLst>
              <a:ext uri="{FF2B5EF4-FFF2-40B4-BE49-F238E27FC236}">
                <a16:creationId xmlns:a16="http://schemas.microsoft.com/office/drawing/2014/main" id="{E939A88C-1A3F-45F3-9022-A13CD09F00C7}"/>
              </a:ext>
            </a:extLst>
          </p:cNvPr>
          <p:cNvPicPr>
            <a:picLocks noChangeAspect="1"/>
          </p:cNvPicPr>
          <p:nvPr/>
        </p:nvPicPr>
        <p:blipFill>
          <a:blip r:embed="rId2" cstate="print">
            <a:alphaModFix amt="28000"/>
            <a:extLst>
              <a:ext uri="{28A0092B-C50C-407E-A947-70E740481C1C}">
                <a14:useLocalDpi xmlns:a14="http://schemas.microsoft.com/office/drawing/2010/main" val="0"/>
              </a:ext>
            </a:extLst>
          </a:blip>
          <a:stretch>
            <a:fillRect/>
          </a:stretch>
        </p:blipFill>
        <p:spPr>
          <a:xfrm>
            <a:off x="6741250" y="361701"/>
            <a:ext cx="2122045" cy="1343487"/>
          </a:xfrm>
          <a:prstGeom prst="rect">
            <a:avLst/>
          </a:prstGeom>
        </p:spPr>
      </p:pic>
    </p:spTree>
    <p:extLst>
      <p:ext uri="{BB962C8B-B14F-4D97-AF65-F5344CB8AC3E}">
        <p14:creationId xmlns:p14="http://schemas.microsoft.com/office/powerpoint/2010/main" val="1473011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68896A-4732-4AAE-9DE5-CC687DC9D2BD}"/>
              </a:ext>
            </a:extLst>
          </p:cNvPr>
          <p:cNvSpPr>
            <a:spLocks noGrp="1"/>
          </p:cNvSpPr>
          <p:nvPr>
            <p:ph type="title"/>
          </p:nvPr>
        </p:nvSpPr>
        <p:spPr>
          <a:xfrm>
            <a:off x="484828" y="291967"/>
            <a:ext cx="8596668" cy="1320800"/>
          </a:xfrm>
        </p:spPr>
        <p:txBody>
          <a:bodyPr>
            <a:normAutofit/>
          </a:bodyPr>
          <a:lstStyle/>
          <a:p>
            <a:r>
              <a:rPr lang="uz-Cyrl-UZ" b="1" dirty="0">
                <a:solidFill>
                  <a:srgbClr val="00B050"/>
                </a:solidFill>
                <a:latin typeface="Arial" panose="020B0604020202020204" pitchFamily="34" charset="0"/>
                <a:cs typeface="Arial" panose="020B0604020202020204" pitchFamily="34" charset="0"/>
              </a:rPr>
              <a:t>Манфаатлар тўқнашуви нима</a:t>
            </a:r>
            <a:r>
              <a:rPr lang="uz-Cyrl-UZ" sz="7200" b="1" dirty="0">
                <a:solidFill>
                  <a:srgbClr val="00B050"/>
                </a:solidFill>
                <a:latin typeface="Arial" panose="020B0604020202020204" pitchFamily="34" charset="0"/>
                <a:cs typeface="Arial" panose="020B0604020202020204" pitchFamily="34" charset="0"/>
              </a:rPr>
              <a:t>?</a:t>
            </a:r>
            <a:endParaRPr lang="ru-RU" dirty="0">
              <a:solidFill>
                <a:srgbClr val="00B050"/>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210B0BF9-804F-4809-869F-904E8F0EB4B4}"/>
              </a:ext>
            </a:extLst>
          </p:cNvPr>
          <p:cNvSpPr>
            <a:spLocks noGrp="1"/>
          </p:cNvSpPr>
          <p:nvPr>
            <p:ph idx="1"/>
          </p:nvPr>
        </p:nvSpPr>
        <p:spPr/>
        <p:txBody>
          <a:bodyPr>
            <a:normAutofit/>
          </a:bodyPr>
          <a:lstStyle/>
          <a:p>
            <a:pPr algn="just"/>
            <a:r>
              <a:rPr lang="uz-Cyrl-UZ" sz="2400" b="1" dirty="0">
                <a:solidFill>
                  <a:srgbClr val="0070C0"/>
                </a:solidFill>
                <a:latin typeface="Arial" panose="020B0604020202020204" pitchFamily="34" charset="0"/>
                <a:cs typeface="Arial" panose="020B0604020202020204" pitchFamily="34" charset="0"/>
              </a:rPr>
              <a:t>манфаатлар тўқнашуви</a:t>
            </a:r>
            <a:r>
              <a:rPr lang="uz-Cyrl-UZ" sz="2400" dirty="0">
                <a:solidFill>
                  <a:srgbClr val="0070C0"/>
                </a:solidFill>
                <a:latin typeface="Arial" panose="020B0604020202020204" pitchFamily="34" charset="0"/>
                <a:cs typeface="Arial" panose="020B0604020202020204" pitchFamily="34" charset="0"/>
              </a:rPr>
              <a:t> </a:t>
            </a:r>
            <a:r>
              <a:rPr lang="uz-Cyrl-UZ" sz="2400" dirty="0">
                <a:latin typeface="Arial" panose="020B0604020202020204" pitchFamily="34" charset="0"/>
                <a:cs typeface="Arial" panose="020B0604020202020204" pitchFamily="34" charset="0"/>
              </a:rPr>
              <a:t>- шахсий (бевосита ёки билвосита) манфаатдорлик шахснинг мансаб ёки хизмат мажбуриятларини лозим даражада бажаришига таъсир кўрсатаётган ёхуд таъсир кўрсатиши мумкин бўлган ҳамда шахсий манфаатдорлик билан фуқароларнинг, ташкилотларнинг, жамиятнинг ёки давлатнинг ҳуқуқлари ва қонуний манфаатлари ўртасида қарама-қаршилик юзага келаётган ёки юзага келиши мумкин бўлган вазият</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9362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FD2053-DDF9-469E-AE3C-484EF4F6512E}"/>
              </a:ext>
            </a:extLst>
          </p:cNvPr>
          <p:cNvSpPr>
            <a:spLocks noGrp="1"/>
          </p:cNvSpPr>
          <p:nvPr>
            <p:ph type="title"/>
          </p:nvPr>
        </p:nvSpPr>
        <p:spPr>
          <a:xfrm>
            <a:off x="677333" y="609600"/>
            <a:ext cx="8928679" cy="1320800"/>
          </a:xfrm>
        </p:spPr>
        <p:txBody>
          <a:bodyPr>
            <a:normAutofit fontScale="90000"/>
          </a:bodyPr>
          <a:lstStyle/>
          <a:p>
            <a:r>
              <a:rPr lang="uz-Cyrl-UZ" b="1" dirty="0">
                <a:solidFill>
                  <a:srgbClr val="00B050"/>
                </a:solidFill>
                <a:latin typeface="Arial" panose="020B0604020202020204" pitchFamily="34" charset="0"/>
                <a:cs typeface="Arial" panose="020B0604020202020204" pitchFamily="34" charset="0"/>
              </a:rPr>
              <a:t>Коррупцияга қарши курашиш соҳасидаги давлат сиёсатининг асосий йўналишлари:</a:t>
            </a:r>
            <a:r>
              <a:rPr lang="ru-RU" dirty="0">
                <a:solidFill>
                  <a:srgbClr val="00B050"/>
                </a:solidFill>
                <a:latin typeface="Arial" panose="020B0604020202020204" pitchFamily="34" charset="0"/>
                <a:cs typeface="Arial" panose="020B0604020202020204" pitchFamily="34" charset="0"/>
              </a:rPr>
              <a:t/>
            </a:r>
            <a:br>
              <a:rPr lang="ru-RU" dirty="0">
                <a:solidFill>
                  <a:srgbClr val="00B050"/>
                </a:solidFill>
                <a:latin typeface="Arial" panose="020B0604020202020204" pitchFamily="34" charset="0"/>
                <a:cs typeface="Arial" panose="020B0604020202020204" pitchFamily="34" charset="0"/>
              </a:rPr>
            </a:br>
            <a:endParaRPr lang="ru-RU" dirty="0">
              <a:solidFill>
                <a:srgbClr val="00B050"/>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8B82BE94-6A3F-4F31-B21E-83732A80E748}"/>
              </a:ext>
            </a:extLst>
          </p:cNvPr>
          <p:cNvSpPr>
            <a:spLocks noGrp="1"/>
          </p:cNvSpPr>
          <p:nvPr>
            <p:ph idx="1"/>
          </p:nvPr>
        </p:nvSpPr>
        <p:spPr/>
        <p:txBody>
          <a:bodyPr>
            <a:normAutofit/>
          </a:bodyPr>
          <a:lstStyle/>
          <a:p>
            <a:pPr algn="just"/>
            <a:r>
              <a:rPr lang="uz-Cyrl-UZ" sz="2000" dirty="0">
                <a:latin typeface="Arial" panose="020B0604020202020204" pitchFamily="34" charset="0"/>
                <a:cs typeface="Arial" panose="020B0604020202020204" pitchFamily="34" charset="0"/>
              </a:rPr>
              <a:t>аҳолининг ҳуқуқий онги ва ҳуқуқий маданиятини юксалтириш, жамиятда коррупцияга нисбатан муросасиз муносабатни шакллантириш;</a:t>
            </a:r>
            <a:endParaRPr lang="ru-RU" sz="2000" dirty="0">
              <a:latin typeface="Arial" panose="020B0604020202020204" pitchFamily="34" charset="0"/>
              <a:cs typeface="Arial" panose="020B0604020202020204" pitchFamily="34" charset="0"/>
            </a:endParaRPr>
          </a:p>
          <a:p>
            <a:pPr algn="just"/>
            <a:r>
              <a:rPr lang="uz-Cyrl-UZ" sz="2000" dirty="0">
                <a:latin typeface="Arial" panose="020B0604020202020204" pitchFamily="34" charset="0"/>
                <a:cs typeface="Arial" panose="020B0604020202020204" pitchFamily="34" charset="0"/>
              </a:rPr>
              <a:t>давлат ва жамият ҳаётининг барча соҳаларида коррупциянинг олдини олишга доир чора-тадбирларни амалга ошириш;</a:t>
            </a:r>
            <a:endParaRPr lang="ru-RU" sz="2000" dirty="0">
              <a:latin typeface="Arial" panose="020B0604020202020204" pitchFamily="34" charset="0"/>
              <a:cs typeface="Arial" panose="020B0604020202020204" pitchFamily="34" charset="0"/>
            </a:endParaRPr>
          </a:p>
          <a:p>
            <a:pPr algn="just"/>
            <a:r>
              <a:rPr lang="uz-Cyrl-UZ" sz="2000" dirty="0">
                <a:latin typeface="Arial" panose="020B0604020202020204" pitchFamily="34" charset="0"/>
                <a:cs typeface="Arial" panose="020B0604020202020204" pitchFamily="34" charset="0"/>
              </a:rPr>
              <a:t>коррупцияга оид ҳуқуқбузарликларни ўз вақтида аниқлаш, уларга чек қўйиш, уларнинг оқибатларини, уларга имкон берувчи сабаблар ва шарт-шароитларни бартараф этиш, коррупцияга оид ҳуқуқбузарликларни содир этганлик учун жавобгарликнинг муқаррарлиги принципини таъминлаш</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2531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887365-B658-4453-8997-76DCFF0891F6}"/>
              </a:ext>
            </a:extLst>
          </p:cNvPr>
          <p:cNvSpPr>
            <a:spLocks noGrp="1"/>
          </p:cNvSpPr>
          <p:nvPr>
            <p:ph type="title"/>
          </p:nvPr>
        </p:nvSpPr>
        <p:spPr/>
        <p:txBody>
          <a:bodyPr>
            <a:normAutofit fontScale="90000"/>
          </a:bodyPr>
          <a:lstStyle/>
          <a:p>
            <a:r>
              <a:rPr lang="ru-RU" b="1" dirty="0" err="1">
                <a:solidFill>
                  <a:srgbClr val="00B050"/>
                </a:solidFill>
                <a:latin typeface="Arial" panose="020B0604020202020204" pitchFamily="34" charset="0"/>
                <a:cs typeface="Arial" panose="020B0604020202020204" pitchFamily="34" charset="0"/>
              </a:rPr>
              <a:t>Коррупцияга</a:t>
            </a:r>
            <a:r>
              <a:rPr lang="ru-RU" b="1" dirty="0">
                <a:solidFill>
                  <a:srgbClr val="00B050"/>
                </a:solidFill>
                <a:latin typeface="Arial" panose="020B0604020202020204" pitchFamily="34" charset="0"/>
                <a:cs typeface="Arial" panose="020B0604020202020204" pitchFamily="34" charset="0"/>
              </a:rPr>
              <a:t> </a:t>
            </a:r>
            <a:r>
              <a:rPr lang="ru-RU" b="1" dirty="0" err="1">
                <a:solidFill>
                  <a:srgbClr val="00B050"/>
                </a:solidFill>
                <a:latin typeface="Arial" panose="020B0604020202020204" pitchFamily="34" charset="0"/>
                <a:cs typeface="Arial" panose="020B0604020202020204" pitchFamily="34" charset="0"/>
              </a:rPr>
              <a:t>қарши</a:t>
            </a:r>
            <a:r>
              <a:rPr lang="ru-RU" b="1" dirty="0">
                <a:solidFill>
                  <a:srgbClr val="00B050"/>
                </a:solidFill>
                <a:latin typeface="Arial" panose="020B0604020202020204" pitchFamily="34" charset="0"/>
                <a:cs typeface="Arial" panose="020B0604020202020204" pitchFamily="34" charset="0"/>
              </a:rPr>
              <a:t> </a:t>
            </a:r>
            <a:r>
              <a:rPr lang="ru-RU" b="1" dirty="0" err="1">
                <a:solidFill>
                  <a:srgbClr val="00B050"/>
                </a:solidFill>
                <a:latin typeface="Arial" panose="020B0604020202020204" pitchFamily="34" charset="0"/>
                <a:cs typeface="Arial" panose="020B0604020202020204" pitchFamily="34" charset="0"/>
              </a:rPr>
              <a:t>курашишнинг</a:t>
            </a:r>
            <a:r>
              <a:rPr lang="ru-RU" b="1" dirty="0">
                <a:solidFill>
                  <a:srgbClr val="00B050"/>
                </a:solidFill>
                <a:latin typeface="Arial" panose="020B0604020202020204" pitchFamily="34" charset="0"/>
                <a:cs typeface="Arial" panose="020B0604020202020204" pitchFamily="34" charset="0"/>
              </a:rPr>
              <a:t> </a:t>
            </a:r>
            <a:r>
              <a:rPr lang="ru-RU" b="1" dirty="0" err="1">
                <a:solidFill>
                  <a:srgbClr val="00B050"/>
                </a:solidFill>
                <a:latin typeface="Arial" panose="020B0604020202020204" pitchFamily="34" charset="0"/>
                <a:cs typeface="Arial" panose="020B0604020202020204" pitchFamily="34" charset="0"/>
              </a:rPr>
              <a:t>асосий</a:t>
            </a:r>
            <a:r>
              <a:rPr lang="ru-RU" b="1" dirty="0">
                <a:solidFill>
                  <a:srgbClr val="00B050"/>
                </a:solidFill>
                <a:latin typeface="Arial" panose="020B0604020202020204" pitchFamily="34" charset="0"/>
                <a:cs typeface="Arial" panose="020B0604020202020204" pitchFamily="34" charset="0"/>
              </a:rPr>
              <a:t> </a:t>
            </a:r>
            <a:r>
              <a:rPr lang="ru-RU" b="1" dirty="0" err="1">
                <a:solidFill>
                  <a:srgbClr val="00B050"/>
                </a:solidFill>
                <a:latin typeface="Arial" panose="020B0604020202020204" pitchFamily="34" charset="0"/>
                <a:cs typeface="Arial" panose="020B0604020202020204" pitchFamily="34" charset="0"/>
              </a:rPr>
              <a:t>принциплари</a:t>
            </a:r>
            <a:r>
              <a:rPr lang="uz-Cyrl-UZ" b="1" dirty="0">
                <a:solidFill>
                  <a:srgbClr val="00B050"/>
                </a:solidFill>
                <a:latin typeface="Arial" panose="020B0604020202020204" pitchFamily="34" charset="0"/>
                <a:cs typeface="Arial" panose="020B0604020202020204" pitchFamily="34" charset="0"/>
              </a:rPr>
              <a:t>: </a:t>
            </a:r>
            <a:r>
              <a:rPr lang="ru-RU" dirty="0">
                <a:solidFill>
                  <a:srgbClr val="00B050"/>
                </a:solidFill>
                <a:latin typeface="Arial" panose="020B0604020202020204" pitchFamily="34" charset="0"/>
                <a:cs typeface="Arial" panose="020B0604020202020204" pitchFamily="34" charset="0"/>
              </a:rPr>
              <a:t/>
            </a:r>
            <a:br>
              <a:rPr lang="ru-RU" dirty="0">
                <a:solidFill>
                  <a:srgbClr val="00B050"/>
                </a:solidFill>
                <a:latin typeface="Arial" panose="020B0604020202020204" pitchFamily="34" charset="0"/>
                <a:cs typeface="Arial" panose="020B0604020202020204" pitchFamily="34" charset="0"/>
              </a:rPr>
            </a:br>
            <a:endParaRPr lang="ru-RU" dirty="0">
              <a:solidFill>
                <a:srgbClr val="00B050"/>
              </a:solidFill>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B4188D48-34AD-479A-AA50-886D66AB2318}"/>
              </a:ext>
            </a:extLst>
          </p:cNvPr>
          <p:cNvSpPr>
            <a:spLocks noGrp="1"/>
          </p:cNvSpPr>
          <p:nvPr>
            <p:ph idx="1"/>
          </p:nvPr>
        </p:nvSpPr>
        <p:spPr/>
        <p:txBody>
          <a:bodyPr>
            <a:normAutofit lnSpcReduction="10000"/>
          </a:bodyPr>
          <a:lstStyle/>
          <a:p>
            <a:r>
              <a:rPr lang="uz-Cyrl-UZ" sz="2400" dirty="0">
                <a:latin typeface="Arial" panose="020B0604020202020204" pitchFamily="34" charset="0"/>
                <a:cs typeface="Arial" panose="020B0604020202020204" pitchFamily="34" charset="0"/>
              </a:rPr>
              <a:t>Қонунийлик, </a:t>
            </a:r>
          </a:p>
          <a:p>
            <a:r>
              <a:rPr lang="uz-Cyrl-UZ" sz="2400" dirty="0">
                <a:latin typeface="Arial" panose="020B0604020202020204" pitchFamily="34" charset="0"/>
                <a:cs typeface="Arial" panose="020B0604020202020204" pitchFamily="34" charset="0"/>
              </a:rPr>
              <a:t>фуқаролар ҳуқуқлари, эркинликлари ва қонуний манфаатларининг устуворлиги,</a:t>
            </a:r>
          </a:p>
          <a:p>
            <a:r>
              <a:rPr lang="uz-Cyrl-UZ" sz="2400" dirty="0">
                <a:latin typeface="Arial" panose="020B0604020202020204" pitchFamily="34" charset="0"/>
                <a:cs typeface="Arial" panose="020B0604020202020204" pitchFamily="34" charset="0"/>
              </a:rPr>
              <a:t>очиқлик ва шаффофлик, </a:t>
            </a:r>
          </a:p>
          <a:p>
            <a:r>
              <a:rPr lang="uz-Cyrl-UZ" sz="2400" dirty="0">
                <a:latin typeface="Arial" panose="020B0604020202020204" pitchFamily="34" charset="0"/>
                <a:cs typeface="Arial" panose="020B0604020202020204" pitchFamily="34" charset="0"/>
              </a:rPr>
              <a:t>тизимлилик, </a:t>
            </a:r>
          </a:p>
          <a:p>
            <a:r>
              <a:rPr lang="uz-Cyrl-UZ" sz="2400" dirty="0">
                <a:latin typeface="Arial" panose="020B0604020202020204" pitchFamily="34" charset="0"/>
                <a:cs typeface="Arial" panose="020B0604020202020204" pitchFamily="34" charset="0"/>
              </a:rPr>
              <a:t>давлат ва фуқаролик жамиятининг ҳамкорлиги, </a:t>
            </a:r>
          </a:p>
          <a:p>
            <a:r>
              <a:rPr lang="uz-Cyrl-UZ" sz="2400" dirty="0">
                <a:latin typeface="Arial" panose="020B0604020202020204" pitchFamily="34" charset="0"/>
                <a:cs typeface="Arial" panose="020B0604020202020204" pitchFamily="34" charset="0"/>
              </a:rPr>
              <a:t>коррупциянинг олдини олишга доир чора-тадбирлар устуворлиги,</a:t>
            </a:r>
          </a:p>
          <a:p>
            <a:r>
              <a:rPr lang="uz-Cyrl-UZ" sz="2400" dirty="0">
                <a:latin typeface="Arial" panose="020B0604020202020204" pitchFamily="34" charset="0"/>
                <a:cs typeface="Arial" panose="020B0604020202020204" pitchFamily="34" charset="0"/>
              </a:rPr>
              <a:t> жавобгарликнинг муқаррарлиги.</a:t>
            </a:r>
            <a:endParaRPr lang="ru-RU" sz="2400" dirty="0">
              <a:latin typeface="Arial" panose="020B0604020202020204" pitchFamily="34" charset="0"/>
              <a:cs typeface="Arial" panose="020B0604020202020204" pitchFamily="34" charset="0"/>
            </a:endParaRPr>
          </a:p>
          <a:p>
            <a:endParaRPr lang="ru-RU" dirty="0"/>
          </a:p>
        </p:txBody>
      </p:sp>
    </p:spTree>
    <p:extLst>
      <p:ext uri="{BB962C8B-B14F-4D97-AF65-F5344CB8AC3E}">
        <p14:creationId xmlns:p14="http://schemas.microsoft.com/office/powerpoint/2010/main" val="129563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57DD25-E249-4BD0-BED5-76FF4BA9E0AF}"/>
              </a:ext>
            </a:extLst>
          </p:cNvPr>
          <p:cNvSpPr>
            <a:spLocks noGrp="1"/>
          </p:cNvSpPr>
          <p:nvPr>
            <p:ph type="title"/>
          </p:nvPr>
        </p:nvSpPr>
        <p:spPr/>
        <p:txBody>
          <a:bodyPr>
            <a:normAutofit fontScale="90000"/>
          </a:bodyPr>
          <a:lstStyle/>
          <a:p>
            <a:r>
              <a:rPr lang="uz-Cyrl-UZ" b="1" dirty="0">
                <a:solidFill>
                  <a:srgbClr val="00B050"/>
                </a:solidFill>
                <a:latin typeface="Arial" panose="020B0604020202020204" pitchFamily="34" charset="0"/>
                <a:cs typeface="Arial" panose="020B0604020202020204" pitchFamily="34" charset="0"/>
              </a:rPr>
              <a:t>Коррупцияга қарши курашиш бўйича фаолиятни бевосита амалга оширувчи давлат органлари:</a:t>
            </a:r>
            <a:r>
              <a:rPr lang="ru-RU" dirty="0"/>
              <a:t/>
            </a:r>
            <a:br>
              <a:rPr lang="ru-RU" dirty="0"/>
            </a:br>
            <a:endParaRPr lang="ru-RU" dirty="0"/>
          </a:p>
        </p:txBody>
      </p:sp>
      <p:sp>
        <p:nvSpPr>
          <p:cNvPr id="3" name="Объект 2">
            <a:extLst>
              <a:ext uri="{FF2B5EF4-FFF2-40B4-BE49-F238E27FC236}">
                <a16:creationId xmlns:a16="http://schemas.microsoft.com/office/drawing/2014/main" id="{D2DED23F-CDF6-4F60-B6B1-BA001242E9D5}"/>
              </a:ext>
            </a:extLst>
          </p:cNvPr>
          <p:cNvSpPr>
            <a:spLocks noGrp="1"/>
          </p:cNvSpPr>
          <p:nvPr>
            <p:ph idx="1"/>
          </p:nvPr>
        </p:nvSpPr>
        <p:spPr>
          <a:xfrm>
            <a:off x="677334" y="2295343"/>
            <a:ext cx="8596668" cy="3880773"/>
          </a:xfrm>
        </p:spPr>
        <p:txBody>
          <a:bodyPr>
            <a:normAutofit fontScale="92500"/>
          </a:bodyPr>
          <a:lstStyle/>
          <a:p>
            <a:r>
              <a:rPr lang="ru-RU" sz="2400" dirty="0" err="1">
                <a:latin typeface="Arial" panose="020B0604020202020204" pitchFamily="34" charset="0"/>
                <a:cs typeface="Arial" panose="020B0604020202020204" pitchFamily="34" charset="0"/>
              </a:rPr>
              <a:t>Ўзбекистон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Республикаси</a:t>
            </a:r>
            <a:r>
              <a:rPr lang="ru-RU" sz="2400" dirty="0">
                <a:latin typeface="Arial" panose="020B0604020202020204" pitchFamily="34" charset="0"/>
                <a:cs typeface="Arial" panose="020B0604020202020204" pitchFamily="34" charset="0"/>
              </a:rPr>
              <a:t> Бош </a:t>
            </a:r>
            <a:r>
              <a:rPr lang="ru-RU" sz="2400" dirty="0" err="1">
                <a:latin typeface="Arial" panose="020B0604020202020204" pitchFamily="34" charset="0"/>
                <a:cs typeface="Arial" panose="020B0604020202020204" pitchFamily="34" charset="0"/>
              </a:rPr>
              <a:t>прокуратураси</a:t>
            </a:r>
            <a:r>
              <a:rPr lang="ru-RU" sz="2400" dirty="0">
                <a:latin typeface="Arial" panose="020B0604020202020204" pitchFamily="34" charset="0"/>
                <a:cs typeface="Arial" panose="020B0604020202020204" pitchFamily="34" charset="0"/>
              </a:rPr>
              <a:t>;</a:t>
            </a:r>
          </a:p>
          <a:p>
            <a:r>
              <a:rPr lang="ru-RU" sz="2400" dirty="0" err="1">
                <a:latin typeface="Arial" panose="020B0604020202020204" pitchFamily="34" charset="0"/>
                <a:cs typeface="Arial" panose="020B0604020202020204" pitchFamily="34" charset="0"/>
              </a:rPr>
              <a:t>Ўзбекистон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Республикаси</a:t>
            </a:r>
            <a:r>
              <a:rPr lang="ru-RU" sz="2400" dirty="0">
                <a:latin typeface="Arial" panose="020B0604020202020204" pitchFamily="34" charset="0"/>
                <a:cs typeface="Arial" panose="020B0604020202020204" pitchFamily="34" charset="0"/>
              </a:rPr>
              <a:t> Давлат </a:t>
            </a:r>
            <a:r>
              <a:rPr lang="ru-RU" sz="2400" dirty="0" err="1">
                <a:latin typeface="Arial" panose="020B0604020202020204" pitchFamily="34" charset="0"/>
                <a:cs typeface="Arial" panose="020B0604020202020204" pitchFamily="34" charset="0"/>
              </a:rPr>
              <a:t>хавфсизлик</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хизмати</a:t>
            </a:r>
            <a:r>
              <a:rPr lang="ru-RU" sz="2400" dirty="0">
                <a:latin typeface="Arial" panose="020B0604020202020204" pitchFamily="34" charset="0"/>
                <a:cs typeface="Arial" panose="020B0604020202020204" pitchFamily="34" charset="0"/>
              </a:rPr>
              <a:t>;</a:t>
            </a:r>
          </a:p>
          <a:p>
            <a:r>
              <a:rPr lang="ru-RU" sz="2400" dirty="0" err="1">
                <a:latin typeface="Arial" panose="020B0604020202020204" pitchFamily="34" charset="0"/>
                <a:cs typeface="Arial" panose="020B0604020202020204" pitchFamily="34" charset="0"/>
              </a:rPr>
              <a:t>Ўзбекистон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Республикаси</a:t>
            </a:r>
            <a:r>
              <a:rPr lang="ru-RU" sz="2400" dirty="0">
                <a:latin typeface="Arial" panose="020B0604020202020204" pitchFamily="34" charset="0"/>
                <a:cs typeface="Arial" panose="020B0604020202020204" pitchFamily="34" charset="0"/>
              </a:rPr>
              <a:t> Ички </a:t>
            </a:r>
            <a:r>
              <a:rPr lang="ru-RU" sz="2400" dirty="0" err="1">
                <a:latin typeface="Arial" panose="020B0604020202020204" pitchFamily="34" charset="0"/>
                <a:cs typeface="Arial" panose="020B0604020202020204" pitchFamily="34" charset="0"/>
              </a:rPr>
              <a:t>ишлар</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вазирлиги</a:t>
            </a:r>
            <a:r>
              <a:rPr lang="ru-RU" sz="2400" dirty="0">
                <a:latin typeface="Arial" panose="020B0604020202020204" pitchFamily="34" charset="0"/>
                <a:cs typeface="Arial" panose="020B0604020202020204" pitchFamily="34" charset="0"/>
              </a:rPr>
              <a:t>;</a:t>
            </a:r>
          </a:p>
          <a:p>
            <a:r>
              <a:rPr lang="ru-RU" sz="2400" dirty="0" err="1">
                <a:latin typeface="Arial" panose="020B0604020202020204" pitchFamily="34" charset="0"/>
                <a:cs typeface="Arial" panose="020B0604020202020204" pitchFamily="34" charset="0"/>
              </a:rPr>
              <a:t>Ўзбекистон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Республикаси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Адлия</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вазирлиги</a:t>
            </a:r>
            <a:r>
              <a:rPr lang="ru-RU" sz="2400" dirty="0">
                <a:latin typeface="Arial" panose="020B0604020202020204" pitchFamily="34" charset="0"/>
                <a:cs typeface="Arial" panose="020B0604020202020204" pitchFamily="34" charset="0"/>
              </a:rPr>
              <a:t>;</a:t>
            </a:r>
          </a:p>
          <a:p>
            <a:r>
              <a:rPr lang="ru-RU" sz="2400" dirty="0" err="1">
                <a:latin typeface="Arial" panose="020B0604020202020204" pitchFamily="34" charset="0"/>
                <a:cs typeface="Arial" panose="020B0604020202020204" pitchFamily="34" charset="0"/>
              </a:rPr>
              <a:t>Ўзбекистон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Республикаси</a:t>
            </a:r>
            <a:r>
              <a:rPr lang="ru-RU" sz="2400" dirty="0">
                <a:latin typeface="Arial" panose="020B0604020202020204" pitchFamily="34" charset="0"/>
                <a:cs typeface="Arial" panose="020B0604020202020204" pitchFamily="34" charset="0"/>
              </a:rPr>
              <a:t> Бош </a:t>
            </a:r>
            <a:r>
              <a:rPr lang="ru-RU" sz="2400" dirty="0" err="1">
                <a:latin typeface="Arial" panose="020B0604020202020204" pitchFamily="34" charset="0"/>
                <a:cs typeface="Arial" panose="020B0604020202020204" pitchFamily="34" charset="0"/>
              </a:rPr>
              <a:t>прокуратураси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ҳузуридаги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Иқтисодий</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жиноятларга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қарши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курашиш</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департаменти</a:t>
            </a:r>
            <a:r>
              <a:rPr lang="ru-RU" sz="2400" dirty="0">
                <a:latin typeface="Arial" panose="020B0604020202020204" pitchFamily="34" charset="0"/>
                <a:cs typeface="Arial" panose="020B0604020202020204" pitchFamily="34" charset="0"/>
              </a:rPr>
              <a:t>.</a:t>
            </a:r>
          </a:p>
          <a:p>
            <a:r>
              <a:rPr lang="ru-RU" sz="2400" dirty="0" err="1">
                <a:latin typeface="Arial" panose="020B0604020202020204" pitchFamily="34" charset="0"/>
                <a:cs typeface="Arial" panose="020B0604020202020204" pitchFamily="34" charset="0"/>
              </a:rPr>
              <a:t>Коррупцияга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қарши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курашиш</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бўйича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фаолиятни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қонунчиликка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мувофиқ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бошқа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давлат</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органлари</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ҳам</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амалга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оширади</a:t>
            </a:r>
            <a:r>
              <a:rPr lang="ru-RU" sz="2400" dirty="0">
                <a:latin typeface="Arial" panose="020B0604020202020204" pitchFamily="34" charset="0"/>
                <a:cs typeface="Arial" panose="020B0604020202020204" pitchFamily="34" charset="0"/>
              </a:rPr>
              <a:t>.</a:t>
            </a:r>
          </a:p>
          <a:p>
            <a:pPr marL="0" indent="0">
              <a:buNone/>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6057142"/>
      </p:ext>
    </p:extLst>
  </p:cSld>
  <p:clrMapOvr>
    <a:masterClrMapping/>
  </p:clrMapOvr>
</p:sld>
</file>

<file path=ppt/theme/theme1.xml><?xml version="1.0" encoding="utf-8"?>
<a:theme xmlns:a="http://schemas.openxmlformats.org/drawingml/2006/main" name="Ретро">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Integral</Template>
  <TotalTime>148</TotalTime>
  <Words>1075</Words>
  <Application>Microsoft Office PowerPoint</Application>
  <PresentationFormat>Широкоэкранный</PresentationFormat>
  <Paragraphs>80</Paragraphs>
  <Slides>22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22</vt:i4>
      </vt:variant>
    </vt:vector>
  </HeadingPairs>
  <TitlesOfParts>
    <vt:vector size="30" baseType="lpstr">
      <vt:lpstr>Arial</vt:lpstr>
      <vt:lpstr>Arial Narrow</vt:lpstr>
      <vt:lpstr>Calibri</vt:lpstr>
      <vt:lpstr>Calibri Light</vt:lpstr>
      <vt:lpstr>Trebuchet MS</vt:lpstr>
      <vt:lpstr>Wingdings 3</vt:lpstr>
      <vt:lpstr>Ретро</vt:lpstr>
      <vt:lpstr>Аспект</vt:lpstr>
      <vt:lpstr>Навоий-2023 й</vt:lpstr>
      <vt:lpstr>Ҳалоллик вакцинаси! </vt:lpstr>
      <vt:lpstr>Презентация PowerPoint</vt:lpstr>
      <vt:lpstr>Ўзбекистон Республикаси Президентининг “2022 – 2026 йилларга мўлжалланган Янги Ўзбекистоннинг Тараққиёт стратегияси тўғрисида” 2022 йил 28 январдаги ПФ-60-сон ФАРМОНИ</vt:lpstr>
      <vt:lpstr>Коррупция ўзи нима?  </vt:lpstr>
      <vt:lpstr>Манфаатлар тўқнашуви нима?</vt:lpstr>
      <vt:lpstr>Коррупцияга қарши курашиш соҳасидаги давлат сиёсатининг асосий йўналишлари: </vt:lpstr>
      <vt:lpstr>Коррупцияга қарши курашишнинг асосий принциплари:  </vt:lpstr>
      <vt:lpstr>Коррупцияга қарши курашиш бўйича фаолиятни бевосита амалга оширувчи давлат органлари: </vt:lpstr>
      <vt:lpstr>Коррупцияга қарши курашиш соҳасида энг сўнгги қабул қилинган норматив-ҳуқуқий ҳужжатлар:</vt:lpstr>
      <vt:lpstr>Ўзбекистон Республикаси Президентининг коррупцияга қарши курашиш бўйича 2021 йил 6 июлдаги ПФ-6257-сон Фармон билан 2022 йил 1 январдан бошлаб янги механизмлар жорий этилди:</vt:lpstr>
      <vt:lpstr>Коррупцияга қарши курашиш бўйича 2021-2022 йилларга мўлжалланган Давлат дастурининг мазмун-моҳияти:  -Коррупцияга қарши курашиш механизмларини такомиллаштириш; -Давлат харидлари соҳасида коррупциявий хавф-хатарларни камайтириш ва манфаатлар тўқнашувининг олдини олиш; -Коррупцияга қарши курашиш тузилмалари фаолиятини такомиллаштириш; -Коррупцияга қарши курашиш бўйича халқаро стандартларни жорий қилиш ва халқаро ҳамкорликни кучайтириш; -Давлат органлари фаолияти очиқлигини таъминлаш, коррупцияга қарши курашиш бўйича тарғибот-ташвиқот ишларини амалга ошириш.</vt:lpstr>
      <vt:lpstr>Жавобгарлик ва жазо  </vt:lpstr>
      <vt:lpstr>Хорижий тажрибани ўрганиш асосида давлат хизматчиларининг совға олиши бўйича маълумотлар  </vt:lpstr>
      <vt:lpstr>Россия федерацияси </vt:lpstr>
      <vt:lpstr>Хитой халқ республикаси</vt:lpstr>
      <vt:lpstr>Америка қўшма штатлари  </vt:lpstr>
      <vt:lpstr>Сингапур </vt:lpstr>
      <vt:lpstr>Буюк Британия </vt:lpstr>
      <vt:lpstr>Франция </vt:lpstr>
      <vt:lpstr>Ўзбекистон </vt:lpstr>
      <vt:lpstr>Эътиборингиз учун раҳмат!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Наманган вилояти ҳокимлигининг коррупцияга қарши ички назорат бўлими бошлиғи Д.П.Эрматов</dc:title>
  <dc:creator>Windows User</dc:creator>
  <cp:lastModifiedBy>Пользователь</cp:lastModifiedBy>
  <cp:revision>22</cp:revision>
  <cp:lastPrinted>2022-04-04T16:52:18Z</cp:lastPrinted>
  <dcterms:created xsi:type="dcterms:W3CDTF">2022-03-03T13:10:51Z</dcterms:created>
  <dcterms:modified xsi:type="dcterms:W3CDTF">2023-07-17T14:32:34Z</dcterms:modified>
</cp:coreProperties>
</file>