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1694" r:id="rId2"/>
    <p:sldId id="1743" r:id="rId3"/>
    <p:sldId id="1611" r:id="rId4"/>
    <p:sldId id="1724" r:id="rId5"/>
    <p:sldId id="1742" r:id="rId6"/>
    <p:sldId id="1725" r:id="rId7"/>
    <p:sldId id="1728" r:id="rId8"/>
    <p:sldId id="1730" r:id="rId9"/>
    <p:sldId id="1660" r:id="rId10"/>
    <p:sldId id="1747" r:id="rId11"/>
    <p:sldId id="1748" r:id="rId12"/>
    <p:sldId id="1741" r:id="rId13"/>
    <p:sldId id="1750" r:id="rId14"/>
  </p:sldIdLst>
  <p:sldSz cx="12192000" cy="6858000"/>
  <p:notesSz cx="6858000" cy="99456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4660"/>
  </p:normalViewPr>
  <p:slideViewPr>
    <p:cSldViewPr snapToGrid="0">
      <p:cViewPr varScale="1">
        <p:scale>
          <a:sx n="110" d="100"/>
          <a:sy n="110" d="100"/>
        </p:scale>
        <p:origin x="6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71800" cy="499012"/>
          </a:xfrm>
          <a:prstGeom prst="rect">
            <a:avLst/>
          </a:prstGeom>
        </p:spPr>
        <p:txBody>
          <a:bodyPr vert="horz" lIns="92546" tIns="46273" rIns="92546" bIns="46273" rtlCol="0"/>
          <a:lstStyle>
            <a:lvl1pPr algn="l">
              <a:defRPr sz="1200"/>
            </a:lvl1pPr>
          </a:lstStyle>
          <a:p>
            <a:endParaRPr lang="ru-RU"/>
          </a:p>
        </p:txBody>
      </p:sp>
      <p:sp>
        <p:nvSpPr>
          <p:cNvPr id="3" name="Дата 2"/>
          <p:cNvSpPr>
            <a:spLocks noGrp="1"/>
          </p:cNvSpPr>
          <p:nvPr>
            <p:ph type="dt" idx="1"/>
          </p:nvPr>
        </p:nvSpPr>
        <p:spPr>
          <a:xfrm>
            <a:off x="3884613" y="0"/>
            <a:ext cx="2971800" cy="499012"/>
          </a:xfrm>
          <a:prstGeom prst="rect">
            <a:avLst/>
          </a:prstGeom>
        </p:spPr>
        <p:txBody>
          <a:bodyPr vert="horz" lIns="92546" tIns="46273" rIns="92546" bIns="46273" rtlCol="0"/>
          <a:lstStyle>
            <a:lvl1pPr algn="r">
              <a:defRPr sz="1200"/>
            </a:lvl1pPr>
          </a:lstStyle>
          <a:p>
            <a:fld id="{984107A0-706F-4AD4-A007-0808E7B34629}" type="datetimeFigureOut">
              <a:rPr lang="ru-RU" smtClean="0"/>
              <a:t>20.06.2025</a:t>
            </a:fld>
            <a:endParaRPr lang="ru-RU"/>
          </a:p>
        </p:txBody>
      </p:sp>
      <p:sp>
        <p:nvSpPr>
          <p:cNvPr id="4" name="Образ слайда 3"/>
          <p:cNvSpPr>
            <a:spLocks noGrp="1" noRot="1" noChangeAspect="1"/>
          </p:cNvSpPr>
          <p:nvPr>
            <p:ph type="sldImg" idx="2"/>
          </p:nvPr>
        </p:nvSpPr>
        <p:spPr>
          <a:xfrm>
            <a:off x="446088" y="1243013"/>
            <a:ext cx="5965825" cy="3355975"/>
          </a:xfrm>
          <a:prstGeom prst="rect">
            <a:avLst/>
          </a:prstGeom>
          <a:noFill/>
          <a:ln w="12700">
            <a:solidFill>
              <a:prstClr val="black"/>
            </a:solidFill>
          </a:ln>
        </p:spPr>
        <p:txBody>
          <a:bodyPr vert="horz" lIns="92546" tIns="46273" rIns="92546" bIns="46273" rtlCol="0" anchor="ctr"/>
          <a:lstStyle/>
          <a:p>
            <a:endParaRPr lang="ru-RU"/>
          </a:p>
        </p:txBody>
      </p:sp>
      <p:sp>
        <p:nvSpPr>
          <p:cNvPr id="5" name="Заметки 4"/>
          <p:cNvSpPr>
            <a:spLocks noGrp="1"/>
          </p:cNvSpPr>
          <p:nvPr>
            <p:ph type="body" sz="quarter" idx="3"/>
          </p:nvPr>
        </p:nvSpPr>
        <p:spPr>
          <a:xfrm>
            <a:off x="685801" y="4786363"/>
            <a:ext cx="5486400" cy="3916115"/>
          </a:xfrm>
          <a:prstGeom prst="rect">
            <a:avLst/>
          </a:prstGeom>
        </p:spPr>
        <p:txBody>
          <a:bodyPr vert="horz" lIns="92546" tIns="46273" rIns="92546" bIns="46273"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9446678"/>
            <a:ext cx="2971800" cy="499011"/>
          </a:xfrm>
          <a:prstGeom prst="rect">
            <a:avLst/>
          </a:prstGeom>
        </p:spPr>
        <p:txBody>
          <a:bodyPr vert="horz" lIns="92546" tIns="46273" rIns="92546" bIns="46273"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46678"/>
            <a:ext cx="2971800" cy="499011"/>
          </a:xfrm>
          <a:prstGeom prst="rect">
            <a:avLst/>
          </a:prstGeom>
        </p:spPr>
        <p:txBody>
          <a:bodyPr vert="horz" lIns="92546" tIns="46273" rIns="92546" bIns="46273" rtlCol="0" anchor="b"/>
          <a:lstStyle>
            <a:lvl1pPr algn="r">
              <a:defRPr sz="1200"/>
            </a:lvl1pPr>
          </a:lstStyle>
          <a:p>
            <a:fld id="{51FBA6B4-B8B1-43B6-B369-C555DE4E55C5}" type="slidenum">
              <a:rPr lang="ru-RU" smtClean="0"/>
              <a:t>‹#›</a:t>
            </a:fld>
            <a:endParaRPr lang="ru-RU"/>
          </a:p>
        </p:txBody>
      </p:sp>
    </p:spTree>
    <p:extLst>
      <p:ext uri="{BB962C8B-B14F-4D97-AF65-F5344CB8AC3E}">
        <p14:creationId xmlns:p14="http://schemas.microsoft.com/office/powerpoint/2010/main" val="1516580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657FB6C-A00C-4CA9-9811-C3E7022F108E}" type="datetimeFigureOut">
              <a:rPr lang="ru-RU" smtClean="0"/>
              <a:t>20.06.2025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2375494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57FB6C-A00C-4CA9-9811-C3E7022F108E}" type="datetimeFigureOut">
              <a:rPr lang="ru-RU" smtClean="0"/>
              <a:t>20.06.2025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3111316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57FB6C-A00C-4CA9-9811-C3E7022F108E}" type="datetimeFigureOut">
              <a:rPr lang="ru-RU" smtClean="0"/>
              <a:t>20.06.2025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3483761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5343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9569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57FB6C-A00C-4CA9-9811-C3E7022F108E}" type="datetimeFigureOut">
              <a:rPr lang="ru-RU" smtClean="0"/>
              <a:t>20.06.2025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262134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657FB6C-A00C-4CA9-9811-C3E7022F108E}" type="datetimeFigureOut">
              <a:rPr lang="ru-RU" smtClean="0"/>
              <a:t>20.06.2025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1652702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657FB6C-A00C-4CA9-9811-C3E7022F108E}" type="datetimeFigureOut">
              <a:rPr lang="ru-RU" smtClean="0"/>
              <a:t>20.06.2025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275842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657FB6C-A00C-4CA9-9811-C3E7022F108E}" type="datetimeFigureOut">
              <a:rPr lang="ru-RU" smtClean="0"/>
              <a:t>20.06.2025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3992043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657FB6C-A00C-4CA9-9811-C3E7022F108E}" type="datetimeFigureOut">
              <a:rPr lang="ru-RU" smtClean="0"/>
              <a:t>20.06.2025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1173768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657FB6C-A00C-4CA9-9811-C3E7022F108E}" type="datetimeFigureOut">
              <a:rPr lang="ru-RU" smtClean="0"/>
              <a:t>20.06.2025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2286075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657FB6C-A00C-4CA9-9811-C3E7022F108E}" type="datetimeFigureOut">
              <a:rPr lang="ru-RU" smtClean="0"/>
              <a:t>20.06.2025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2819916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657FB6C-A00C-4CA9-9811-C3E7022F108E}" type="datetimeFigureOut">
              <a:rPr lang="ru-RU" smtClean="0"/>
              <a:t>20.06.2025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54D7ED-2B75-4AD5-8B76-A69DCAFF7DDF}" type="slidenum">
              <a:rPr lang="ru-RU" smtClean="0"/>
              <a:t>‹#›</a:t>
            </a:fld>
            <a:endParaRPr lang="ru-RU"/>
          </a:p>
        </p:txBody>
      </p:sp>
    </p:spTree>
    <p:extLst>
      <p:ext uri="{BB962C8B-B14F-4D97-AF65-F5344CB8AC3E}">
        <p14:creationId xmlns:p14="http://schemas.microsoft.com/office/powerpoint/2010/main" val="224172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20">
          <a:fgClr>
            <a:srgbClr val="00B050"/>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57FB6C-A00C-4CA9-9811-C3E7022F108E}" type="datetimeFigureOut">
              <a:rPr lang="ru-RU" smtClean="0"/>
              <a:t>20.06.2025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4D7ED-2B75-4AD5-8B76-A69DCAFF7DDF}" type="slidenum">
              <a:rPr lang="ru-RU" smtClean="0"/>
              <a:t>‹#›</a:t>
            </a:fld>
            <a:endParaRPr lang="ru-RU"/>
          </a:p>
        </p:txBody>
      </p:sp>
    </p:spTree>
    <p:extLst>
      <p:ext uri="{BB962C8B-B14F-4D97-AF65-F5344CB8AC3E}">
        <p14:creationId xmlns:p14="http://schemas.microsoft.com/office/powerpoint/2010/main" val="1435328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90" r:id="rId12"/>
    <p:sldLayoutId id="214748369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 Placeholder 2"/>
          <p:cNvSpPr txBox="1">
            <a:spLocks/>
          </p:cNvSpPr>
          <p:nvPr/>
        </p:nvSpPr>
        <p:spPr bwMode="auto">
          <a:xfrm>
            <a:off x="1711935" y="669956"/>
            <a:ext cx="8609278" cy="47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buNone/>
            </a:pPr>
            <a:r>
              <a:rPr lang="uz-Cyrl-UZ" b="1" dirty="0" smtClean="0">
                <a:solidFill>
                  <a:srgbClr val="322F6A"/>
                </a:solidFill>
                <a:latin typeface="Times New Roman" panose="02020603050405020304" pitchFamily="18" charset="0"/>
                <a:cs typeface="Times New Roman" panose="02020603050405020304" pitchFamily="18" charset="0"/>
              </a:rPr>
              <a:t>Коррупцияга оид ҳуқуқбузарлик ҳақида хабар берган ёки коррупцияга қарши курашишга бошқа тарзда кўмаклашган шахсларни рағбатлантириш тартиби</a:t>
            </a:r>
          </a:p>
          <a:p>
            <a:pPr algn="ctr">
              <a:lnSpc>
                <a:spcPct val="100000"/>
              </a:lnSpc>
              <a:buNone/>
            </a:pPr>
            <a:endParaRPr lang="uz-Cyrl-UZ" sz="2400" b="1" dirty="0">
              <a:solidFill>
                <a:srgbClr val="322F6A"/>
              </a:solidFill>
              <a:latin typeface="Times New Roman" panose="02020603050405020304" pitchFamily="18" charset="0"/>
              <a:cs typeface="Times New Roman" panose="02020603050405020304" pitchFamily="18" charset="0"/>
            </a:endParaRPr>
          </a:p>
          <a:p>
            <a:pPr algn="ctr">
              <a:lnSpc>
                <a:spcPct val="100000"/>
              </a:lnSpc>
              <a:buNone/>
            </a:pPr>
            <a:endParaRPr lang="uz-Cyrl-UZ" sz="2400" b="1" dirty="0" smtClean="0">
              <a:solidFill>
                <a:srgbClr val="322F6A"/>
              </a:solidFill>
              <a:latin typeface="Times New Roman" panose="02020603050405020304" pitchFamily="18" charset="0"/>
              <a:cs typeface="Times New Roman" panose="02020603050405020304" pitchFamily="18" charset="0"/>
            </a:endParaRPr>
          </a:p>
          <a:p>
            <a:pPr algn="ctr">
              <a:lnSpc>
                <a:spcPct val="100000"/>
              </a:lnSpc>
              <a:buNone/>
            </a:pPr>
            <a:endParaRPr lang="uz-Cyrl-UZ" sz="2400" b="1" dirty="0">
              <a:solidFill>
                <a:srgbClr val="322F6A"/>
              </a:solidFill>
              <a:latin typeface="Times New Roman" panose="02020603050405020304" pitchFamily="18" charset="0"/>
              <a:cs typeface="Times New Roman" panose="02020603050405020304" pitchFamily="18" charset="0"/>
            </a:endParaRPr>
          </a:p>
          <a:p>
            <a:pPr algn="ctr">
              <a:lnSpc>
                <a:spcPct val="100000"/>
              </a:lnSpc>
              <a:buNone/>
            </a:pPr>
            <a:r>
              <a:rPr lang="uz-Cyrl-UZ" sz="2400" b="1" dirty="0" smtClean="0">
                <a:solidFill>
                  <a:srgbClr val="00B050"/>
                </a:solidFill>
                <a:latin typeface="Times New Roman" panose="02020603050405020304" pitchFamily="18" charset="0"/>
                <a:cs typeface="Times New Roman" panose="02020603050405020304" pitchFamily="18" charset="0"/>
              </a:rPr>
              <a:t>Навоий вилояти ҳокимлиги </a:t>
            </a:r>
          </a:p>
          <a:p>
            <a:pPr algn="ctr">
              <a:lnSpc>
                <a:spcPct val="100000"/>
              </a:lnSpc>
              <a:buNone/>
            </a:pPr>
            <a:r>
              <a:rPr lang="uz-Cyrl-UZ" sz="2400" b="1" dirty="0" smtClean="0">
                <a:solidFill>
                  <a:srgbClr val="00B050"/>
                </a:solidFill>
                <a:latin typeface="Times New Roman" panose="02020603050405020304" pitchFamily="18" charset="0"/>
                <a:cs typeface="Times New Roman" panose="02020603050405020304" pitchFamily="18" charset="0"/>
              </a:rPr>
              <a:t>Коррупцияга қарши ички назорат қилиш шўъбаси</a:t>
            </a:r>
            <a:endParaRPr lang="ru-RU" sz="2400" b="1" dirty="0" smtClean="0">
              <a:solidFill>
                <a:srgbClr val="00B050"/>
              </a:solidFill>
              <a:latin typeface="Times New Roman" panose="02020603050405020304" pitchFamily="18" charset="0"/>
              <a:cs typeface="Times New Roman" panose="02020603050405020304" pitchFamily="18" charset="0"/>
            </a:endParaRPr>
          </a:p>
        </p:txBody>
      </p:sp>
      <p:sp>
        <p:nvSpPr>
          <p:cNvPr id="7" name="Text Placeholder 2"/>
          <p:cNvSpPr txBox="1">
            <a:spLocks/>
          </p:cNvSpPr>
          <p:nvPr/>
        </p:nvSpPr>
        <p:spPr bwMode="auto">
          <a:xfrm>
            <a:off x="1835811" y="5977880"/>
            <a:ext cx="8609278" cy="584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buNone/>
            </a:pPr>
            <a:r>
              <a:rPr lang="uz-Cyrl-UZ" b="1" dirty="0" smtClean="0">
                <a:solidFill>
                  <a:srgbClr val="322F6A"/>
                </a:solidFill>
                <a:latin typeface="Times New Roman" panose="02020603050405020304" pitchFamily="18" charset="0"/>
                <a:cs typeface="Times New Roman" panose="02020603050405020304" pitchFamily="18" charset="0"/>
              </a:rPr>
              <a:t>НАВОИЙ </a:t>
            </a:r>
            <a:r>
              <a:rPr lang="uz-Cyrl-UZ" b="1" dirty="0">
                <a:solidFill>
                  <a:srgbClr val="322F6A"/>
                </a:solidFill>
                <a:latin typeface="Times New Roman" panose="02020603050405020304" pitchFamily="18" charset="0"/>
                <a:cs typeface="Times New Roman" panose="02020603050405020304" pitchFamily="18" charset="0"/>
              </a:rPr>
              <a:t>– </a:t>
            </a:r>
            <a:r>
              <a:rPr lang="uz-Cyrl-UZ" b="1" dirty="0" smtClean="0">
                <a:solidFill>
                  <a:srgbClr val="322F6A"/>
                </a:solidFill>
                <a:latin typeface="Times New Roman" panose="02020603050405020304" pitchFamily="18" charset="0"/>
                <a:cs typeface="Times New Roman" panose="02020603050405020304" pitchFamily="18" charset="0"/>
              </a:rPr>
              <a:t>2023</a:t>
            </a:r>
            <a:endParaRPr lang="ru-RU" b="1" dirty="0">
              <a:solidFill>
                <a:srgbClr val="322F6A"/>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604610295"/>
      </p:ext>
    </p:extLst>
  </p:cSld>
  <p:clrMapOvr>
    <a:masterClrMapping/>
  </p:clrMapOvr>
  <p:transition spd="slow" advTm="18527"/>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000"/>
                                        <p:tgtEl>
                                          <p:spTgt spid="39"/>
                                        </p:tgtEl>
                                      </p:cBhvr>
                                    </p:animEffect>
                                    <p:anim calcmode="lin" valueType="num">
                                      <p:cBhvr>
                                        <p:cTn id="8" dur="1000" fill="hold"/>
                                        <p:tgtEl>
                                          <p:spTgt spid="39"/>
                                        </p:tgtEl>
                                        <p:attrNameLst>
                                          <p:attrName>ppt_x</p:attrName>
                                        </p:attrNameLst>
                                      </p:cBhvr>
                                      <p:tavLst>
                                        <p:tav tm="0">
                                          <p:val>
                                            <p:strVal val="#ppt_x"/>
                                          </p:val>
                                        </p:tav>
                                        <p:tav tm="100000">
                                          <p:val>
                                            <p:strVal val="#ppt_x"/>
                                          </p:val>
                                        </p:tav>
                                      </p:tavLst>
                                    </p:anim>
                                    <p:anim calcmode="lin" valueType="num">
                                      <p:cBhvr>
                                        <p:cTn id="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1089" y="1186963"/>
            <a:ext cx="10096499" cy="1200329"/>
          </a:xfrm>
          <a:prstGeom prst="rect">
            <a:avLst/>
          </a:prstGeom>
        </p:spPr>
        <p:txBody>
          <a:bodyPr wrap="square">
            <a:spAutoFit/>
          </a:bodyPr>
          <a:lstStyle/>
          <a:p>
            <a:pPr algn="just"/>
            <a:r>
              <a:rPr lang="ru-RU" sz="2400" b="1" dirty="0" err="1" smtClean="0">
                <a:solidFill>
                  <a:schemeClr val="accent1">
                    <a:lumMod val="50000"/>
                  </a:schemeClr>
                </a:solidFill>
                <a:latin typeface="Times New Roman" panose="02020603050405020304" pitchFamily="18" charset="0"/>
                <a:cs typeface="Times New Roman" panose="02020603050405020304" pitchFamily="18" charset="0"/>
              </a:rPr>
              <a:t>Махсус</a:t>
            </a:r>
            <a:r>
              <a:rPr lang="ru-RU"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комиссияларнинг</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раислари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комиссия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қарори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қонунийлиги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холислиги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ҳамда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шахсларнинг</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шахсига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оид</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маълумотлар</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ошкор</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этилмаслиги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учун</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шахсан</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жавобгар</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ҳисобланади</a:t>
            </a:r>
            <a:r>
              <a:rPr lang="ru-RU" sz="2400" b="1" dirty="0" smtClean="0">
                <a:solidFill>
                  <a:schemeClr val="accent1">
                    <a:lumMod val="50000"/>
                  </a:schemeClr>
                </a:solidFill>
                <a:latin typeface="Times New Roman" panose="02020603050405020304" pitchFamily="18" charset="0"/>
                <a:cs typeface="Times New Roman" panose="02020603050405020304" pitchFamily="18" charset="0"/>
              </a:rPr>
              <a:t>.</a:t>
            </a:r>
            <a:endParaRPr lang="ru-RU" sz="2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008185" y="3047925"/>
            <a:ext cx="6059365" cy="2677656"/>
          </a:xfrm>
          <a:prstGeom prst="rect">
            <a:avLst/>
          </a:prstGeom>
        </p:spPr>
        <p:txBody>
          <a:bodyPr wrap="square">
            <a:spAutoFit/>
          </a:bodyPr>
          <a:lstStyle/>
          <a:p>
            <a:pPr algn="just"/>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Коррупцияга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оид</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ҳуқуқбузарлик</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ҳақида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хабар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берган</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ёки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коррупцияга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қарши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курашишга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бошқа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тарзда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кўмаклашган</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шахслар</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уларнинг</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оила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аъзолари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ва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яқин</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қариндошларини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ҳимоя</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қилиш</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қонунчилик</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ҳужжатларига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мувофиқ</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амалга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оширилади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a:t>
            </a:r>
            <a:endParaRPr lang="ru-RU" sz="2400" b="1" dirty="0">
              <a:solidFill>
                <a:schemeClr val="accent1">
                  <a:lumMod val="50000"/>
                </a:schemeClr>
              </a:solidFill>
            </a:endParaRPr>
          </a:p>
        </p:txBody>
      </p:sp>
      <p:pic>
        <p:nvPicPr>
          <p:cNvPr id="9" name="Рисунок 8"/>
          <p:cNvPicPr>
            <a:picLocks noChangeAspect="1"/>
          </p:cNvPicPr>
          <p:nvPr/>
        </p:nvPicPr>
        <p:blipFill>
          <a:blip r:embed="rId2"/>
          <a:stretch>
            <a:fillRect/>
          </a:stretch>
        </p:blipFill>
        <p:spPr>
          <a:xfrm>
            <a:off x="7514495" y="2717607"/>
            <a:ext cx="3344005" cy="2543125"/>
          </a:xfrm>
          <a:prstGeom prst="rect">
            <a:avLst/>
          </a:prstGeom>
        </p:spPr>
      </p:pic>
    </p:spTree>
    <p:extLst>
      <p:ext uri="{BB962C8B-B14F-4D97-AF65-F5344CB8AC3E}">
        <p14:creationId xmlns:p14="http://schemas.microsoft.com/office/powerpoint/2010/main" val="167957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Бухгалтерский учет для руководителей | NORMA.U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9650" y="3440684"/>
            <a:ext cx="6102350" cy="341731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1"/>
          <p:cNvSpPr>
            <a:spLocks noChangeArrowheads="1"/>
          </p:cNvSpPr>
          <p:nvPr/>
        </p:nvSpPr>
        <p:spPr bwMode="auto">
          <a:xfrm>
            <a:off x="611067" y="1331930"/>
            <a:ext cx="10550771"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Рағбатлантирилган</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коррупцияга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оид</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ҳуқуқбузарлик</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ҳақида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хабар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берган</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ёки</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коррупцияга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қарши</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курашишга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бошқа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тарзда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кўмаклашган</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шахсларнинг</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ҳисоби</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коррупцияга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қарши</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курашувчи</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органлар</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тақдим</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этган</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маълумот</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асосида</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Ўзбекистон</a:t>
            </a:r>
            <a:r>
              <a:rPr kumimoji="0" lang="ru-RU" altLang="ru-RU" sz="2800" b="1" i="0" u="sng"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Республикаси</a:t>
            </a:r>
            <a:r>
              <a:rPr kumimoji="0" lang="ru-RU" altLang="ru-RU" sz="2800" b="1" i="0" u="sng"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Коррупцияга</a:t>
            </a:r>
            <a:r>
              <a:rPr kumimoji="0" lang="ru-RU" altLang="ru-RU" sz="2800" b="1" i="0" u="sng"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қарши</a:t>
            </a:r>
            <a:r>
              <a:rPr kumimoji="0" lang="ru-RU" altLang="ru-RU" sz="2800" b="1" i="0" u="sng"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курашиш</a:t>
            </a:r>
            <a:r>
              <a:rPr kumimoji="0" lang="ru-RU" altLang="ru-RU" sz="2800" b="1" i="0" u="sng"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агентлиги</a:t>
            </a:r>
            <a:r>
              <a:rPr kumimoji="0" lang="ru-RU" altLang="ru-RU" sz="2800" b="1" i="0" u="sng"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sng"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томонидан</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юритилади</a:t>
            </a:r>
            <a:r>
              <a:rPr kumimoji="0" lang="ru-RU" altLang="ru-RU" sz="2400" b="1" i="0" u="none" strike="noStrike" cap="none" normalizeH="0" baseline="0" dirty="0" smtClean="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3600" b="1" i="0" u="none" strike="noStrike" cap="none" normalizeH="0" baseline="0" dirty="0" smtClean="0">
              <a:ln>
                <a:noFill/>
              </a:ln>
              <a:solidFill>
                <a:schemeClr val="accent1">
                  <a:lumMod val="50000"/>
                </a:schemeClr>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870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5214" y="772127"/>
            <a:ext cx="9950695" cy="1200329"/>
          </a:xfrm>
          <a:prstGeom prst="rect">
            <a:avLst/>
          </a:prstGeom>
        </p:spPr>
        <p:txBody>
          <a:bodyPr wrap="square">
            <a:spAutoFit/>
          </a:bodyPr>
          <a:lstStyle/>
          <a:p>
            <a:pPr lvl="0" algn="ctr"/>
            <a:r>
              <a:rPr lang="uz-Cyrl-UZ" altLang="ru-RU" sz="3600" dirty="0" smtClean="0">
                <a:solidFill>
                  <a:schemeClr val="accent1">
                    <a:lumMod val="50000"/>
                  </a:schemeClr>
                </a:solidFill>
                <a:latin typeface="Times New Roman" panose="02020603050405020304" pitchFamily="18" charset="0"/>
                <a:cs typeface="Times New Roman" panose="02020603050405020304" pitchFamily="18" charset="0"/>
              </a:rPr>
              <a:t>Низом </a:t>
            </a:r>
            <a:r>
              <a:rPr lang="uz-Cyrl-UZ" altLang="ru-RU" sz="3600" dirty="0">
                <a:solidFill>
                  <a:schemeClr val="accent1">
                    <a:lumMod val="50000"/>
                  </a:schemeClr>
                </a:solidFill>
                <a:latin typeface="Times New Roman" panose="02020603050405020304" pitchFamily="18" charset="0"/>
                <a:cs typeface="Times New Roman" panose="02020603050405020304" pitchFamily="18" charset="0"/>
              </a:rPr>
              <a:t>талаблари қуйидаги шахсларга нисбатан татбиқ этилмайди</a:t>
            </a:r>
            <a:r>
              <a:rPr lang="uz-Cyrl-UZ" altLang="ru-RU" sz="3600" dirty="0" smtClean="0">
                <a:solidFill>
                  <a:schemeClr val="accent1">
                    <a:lumMod val="50000"/>
                  </a:schemeClr>
                </a:solidFill>
                <a:latin typeface="Times New Roman" panose="02020603050405020304" pitchFamily="18" charset="0"/>
                <a:cs typeface="Times New Roman" panose="02020603050405020304" pitchFamily="18" charset="0"/>
              </a:rPr>
              <a:t>:</a:t>
            </a:r>
            <a:endParaRPr lang="ru-RU" sz="36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15" name="Rectangle 1"/>
          <p:cNvSpPr>
            <a:spLocks noChangeArrowheads="1"/>
          </p:cNvSpPr>
          <p:nvPr/>
        </p:nvSpPr>
        <p:spPr bwMode="auto">
          <a:xfrm>
            <a:off x="1175239" y="2023475"/>
            <a:ext cx="9750670"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just"/>
            <a:r>
              <a:rPr lang="uz-Cyrl-UZ" altLang="ru-RU" sz="2800" dirty="0" smtClean="0">
                <a:solidFill>
                  <a:schemeClr val="accent1">
                    <a:lumMod val="50000"/>
                  </a:schemeClr>
                </a:solidFill>
                <a:latin typeface="Times New Roman" panose="02020603050405020304" pitchFamily="18" charset="0"/>
                <a:cs typeface="Times New Roman" panose="02020603050405020304" pitchFamily="18" charset="0"/>
              </a:rPr>
              <a:t>мансабдор шахслар, шу жумладан, </a:t>
            </a:r>
            <a:r>
              <a:rPr lang="uz-Cyrl-UZ" altLang="ru-RU" sz="2800" dirty="0">
                <a:solidFill>
                  <a:schemeClr val="accent1">
                    <a:lumMod val="50000"/>
                  </a:schemeClr>
                </a:solidFill>
                <a:latin typeface="Times New Roman" panose="02020603050405020304" pitchFamily="18" charset="0"/>
                <a:cs typeface="Times New Roman" panose="02020603050405020304" pitchFamily="18" charset="0"/>
              </a:rPr>
              <a:t>Ўзбекистон </a:t>
            </a:r>
            <a:r>
              <a:rPr lang="uz-Cyrl-UZ" altLang="ru-RU" sz="2800" dirty="0" smtClean="0">
                <a:solidFill>
                  <a:schemeClr val="accent1">
                    <a:lumMod val="50000"/>
                  </a:schemeClr>
                </a:solidFill>
                <a:latin typeface="Times New Roman" panose="02020603050405020304" pitchFamily="18" charset="0"/>
                <a:cs typeface="Times New Roman" panose="02020603050405020304" pitchFamily="18" charset="0"/>
              </a:rPr>
              <a:t>Республикаси «Тезкор-қидирув фаолияти тўғрисида»ги Қонунига мувофиқ тезкор-қидирув фаолиятини амалга оширувчи органларга махфийлик асосида кўмаклашувчи шахслар;</a:t>
            </a:r>
          </a:p>
          <a:p>
            <a:pPr marL="0" marR="0" lvl="0" indent="539750" algn="just" defTabSz="914400" rtl="0" eaLnBrk="0" fontAlgn="base" latinLnBrk="0" hangingPunct="0">
              <a:lnSpc>
                <a:spcPct val="100000"/>
              </a:lnSpc>
              <a:spcBef>
                <a:spcPct val="0"/>
              </a:spcBef>
              <a:spcAft>
                <a:spcPct val="0"/>
              </a:spcAft>
              <a:buClrTx/>
              <a:buSzTx/>
              <a:buFontTx/>
              <a:buNone/>
              <a:tabLst/>
            </a:pPr>
            <a:r>
              <a:rPr lang="uz-Cyrl-UZ" altLang="ru-RU" sz="2800" dirty="0" smtClean="0">
                <a:solidFill>
                  <a:schemeClr val="accent1">
                    <a:lumMod val="50000"/>
                  </a:schemeClr>
                </a:solidFill>
                <a:latin typeface="Times New Roman" panose="02020603050405020304" pitchFamily="18" charset="0"/>
                <a:cs typeface="Times New Roman" panose="02020603050405020304" pitchFamily="18" charset="0"/>
              </a:rPr>
              <a:t>қонунчилик ҳужжатларига мувофиқ коррупцияга оид жиноятлар ҳақида ўттиз сутка мобайнида ўз ихтиёри билан арз қилган ёки коррупцияга оид ҳуқуқбузарликларни бевосита содир этган шахслар.</a:t>
            </a:r>
          </a:p>
          <a:p>
            <a:pPr marL="0" marR="0" lvl="0" indent="539750" algn="just" defTabSz="914400" rtl="0" eaLnBrk="0" fontAlgn="base" latinLnBrk="0" hangingPunct="0">
              <a:lnSpc>
                <a:spcPct val="100000"/>
              </a:lnSpc>
              <a:spcBef>
                <a:spcPct val="0"/>
              </a:spcBef>
              <a:spcAft>
                <a:spcPct val="0"/>
              </a:spcAft>
              <a:buClrTx/>
              <a:buSzTx/>
              <a:buFontTx/>
              <a:buNone/>
              <a:tabLst/>
            </a:pPr>
            <a:endParaRPr lang="uz-Cyrl-UZ" altLang="ru-RU" sz="2000" dirty="0" smtClean="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923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Прямоугольник 69"/>
          <p:cNvSpPr>
            <a:spLocks noChangeArrowheads="1"/>
          </p:cNvSpPr>
          <p:nvPr/>
        </p:nvSpPr>
        <p:spPr bwMode="auto">
          <a:xfrm>
            <a:off x="817685" y="1926698"/>
            <a:ext cx="1055077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Wingdings 2" panose="05020102010507070707" pitchFamily="18" charset="2"/>
              <a:buChar char=""/>
              <a:defRPr sz="2800">
                <a:solidFill>
                  <a:schemeClr val="tx1"/>
                </a:solidFill>
                <a:latin typeface="Calibri" panose="020F0502020204030204" pitchFamily="34" charset="0"/>
              </a:defRPr>
            </a:lvl1pPr>
            <a:lvl2pPr marL="742950" indent="-285750">
              <a:lnSpc>
                <a:spcPct val="90000"/>
              </a:lnSpc>
              <a:spcBef>
                <a:spcPts val="500"/>
              </a:spcBef>
              <a:buFont typeface="Wingdings 2" panose="05020102010507070707" pitchFamily="18" charset="2"/>
              <a:buChar char=""/>
              <a:defRPr sz="2400">
                <a:solidFill>
                  <a:schemeClr val="tx1"/>
                </a:solidFill>
                <a:latin typeface="Calibri" panose="020F0502020204030204" pitchFamily="34" charset="0"/>
              </a:defRPr>
            </a:lvl2pPr>
            <a:lvl3pPr marL="1143000" indent="-228600">
              <a:lnSpc>
                <a:spcPct val="90000"/>
              </a:lnSpc>
              <a:spcBef>
                <a:spcPts val="500"/>
              </a:spcBef>
              <a:buFont typeface="Wingdings 2" panose="05020102010507070707" pitchFamily="18" charset="2"/>
              <a:buChar char=""/>
              <a:defRPr sz="2000">
                <a:solidFill>
                  <a:schemeClr val="tx1"/>
                </a:solidFill>
                <a:latin typeface="Calibri" panose="020F0502020204030204" pitchFamily="34" charset="0"/>
              </a:defRPr>
            </a:lvl3pPr>
            <a:lvl4pPr marL="1600200" indent="-228600">
              <a:lnSpc>
                <a:spcPct val="90000"/>
              </a:lnSpc>
              <a:spcBef>
                <a:spcPts val="500"/>
              </a:spcBef>
              <a:buFont typeface="Wingdings 2" panose="05020102010507070707" pitchFamily="18" charset="2"/>
              <a:buChar char=""/>
              <a:defRPr>
                <a:solidFill>
                  <a:schemeClr val="tx1"/>
                </a:solidFill>
                <a:latin typeface="Calibri" panose="020F0502020204030204" pitchFamily="34" charset="0"/>
              </a:defRPr>
            </a:lvl4pPr>
            <a:lvl5pPr marL="2057400" indent="-228600">
              <a:lnSpc>
                <a:spcPct val="90000"/>
              </a:lnSpc>
              <a:spcBef>
                <a:spcPts val="500"/>
              </a:spcBef>
              <a:buFont typeface="Wingdings 2" panose="05020102010507070707" pitchFamily="18" charset="2"/>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uz-Cyrl-UZ" altLang="ru-RU" sz="6000" b="1" dirty="0" smtClean="0">
                <a:solidFill>
                  <a:srgbClr val="002060"/>
                </a:solidFill>
                <a:latin typeface="Times New Roman" panose="02020603050405020304" pitchFamily="18" charset="0"/>
                <a:cs typeface="Times New Roman" panose="02020603050405020304" pitchFamily="18" charset="0"/>
              </a:rPr>
              <a:t>ЭЪТИБОРИНГИЗ УЧУН РАХМАТ!</a:t>
            </a:r>
            <a:endParaRPr lang="ru-RU" altLang="ru-RU"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0406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70">
                                            <p:txEl>
                                              <p:pRg st="0" end="0"/>
                                            </p:txEl>
                                          </p:spTgt>
                                        </p:tgtEl>
                                      </p:cBhvr>
                                    </p:animEffect>
                                    <p:animScale>
                                      <p:cBhvr>
                                        <p:cTn id="7" dur="250" autoRev="1" fill="hold"/>
                                        <p:tgtEl>
                                          <p:spTgt spid="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Бюджет РФ сохранит устойчивость в 2020 году — Финам.Р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695" y="4286250"/>
            <a:ext cx="10419810" cy="2571749"/>
          </a:xfrm>
          <a:prstGeom prst="rect">
            <a:avLst/>
          </a:prstGeom>
          <a:noFill/>
          <a:extLst>
            <a:ext uri="{909E8E84-426E-40DD-AFC4-6F175D3DCCD1}">
              <a14:hiddenFill xmlns:a14="http://schemas.microsoft.com/office/drawing/2010/main">
                <a:solidFill>
                  <a:srgbClr val="FFFFFF"/>
                </a:solidFill>
              </a14:hiddenFill>
            </a:ext>
          </a:extLst>
        </p:spPr>
      </p:pic>
      <p:sp>
        <p:nvSpPr>
          <p:cNvPr id="70" name="Прямоугольник 69"/>
          <p:cNvSpPr>
            <a:spLocks noChangeArrowheads="1"/>
          </p:cNvSpPr>
          <p:nvPr/>
        </p:nvSpPr>
        <p:spPr bwMode="auto">
          <a:xfrm>
            <a:off x="589085" y="1879073"/>
            <a:ext cx="1055077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Wingdings 2" panose="05020102010507070707" pitchFamily="18" charset="2"/>
              <a:buChar char=""/>
              <a:defRPr sz="2800">
                <a:solidFill>
                  <a:schemeClr val="tx1"/>
                </a:solidFill>
                <a:latin typeface="Calibri" panose="020F0502020204030204" pitchFamily="34" charset="0"/>
              </a:defRPr>
            </a:lvl1pPr>
            <a:lvl2pPr marL="742950" indent="-285750">
              <a:lnSpc>
                <a:spcPct val="90000"/>
              </a:lnSpc>
              <a:spcBef>
                <a:spcPts val="500"/>
              </a:spcBef>
              <a:buFont typeface="Wingdings 2" panose="05020102010507070707" pitchFamily="18" charset="2"/>
              <a:buChar char=""/>
              <a:defRPr sz="2400">
                <a:solidFill>
                  <a:schemeClr val="tx1"/>
                </a:solidFill>
                <a:latin typeface="Calibri" panose="020F0502020204030204" pitchFamily="34" charset="0"/>
              </a:defRPr>
            </a:lvl2pPr>
            <a:lvl3pPr marL="1143000" indent="-228600">
              <a:lnSpc>
                <a:spcPct val="90000"/>
              </a:lnSpc>
              <a:spcBef>
                <a:spcPts val="500"/>
              </a:spcBef>
              <a:buFont typeface="Wingdings 2" panose="05020102010507070707" pitchFamily="18" charset="2"/>
              <a:buChar char=""/>
              <a:defRPr sz="2000">
                <a:solidFill>
                  <a:schemeClr val="tx1"/>
                </a:solidFill>
                <a:latin typeface="Calibri" panose="020F0502020204030204" pitchFamily="34" charset="0"/>
              </a:defRPr>
            </a:lvl3pPr>
            <a:lvl4pPr marL="1600200" indent="-228600">
              <a:lnSpc>
                <a:spcPct val="90000"/>
              </a:lnSpc>
              <a:spcBef>
                <a:spcPts val="500"/>
              </a:spcBef>
              <a:buFont typeface="Wingdings 2" panose="05020102010507070707" pitchFamily="18" charset="2"/>
              <a:buChar char=""/>
              <a:defRPr>
                <a:solidFill>
                  <a:schemeClr val="tx1"/>
                </a:solidFill>
                <a:latin typeface="Calibri" panose="020F0502020204030204" pitchFamily="34" charset="0"/>
              </a:defRPr>
            </a:lvl4pPr>
            <a:lvl5pPr marL="2057400" indent="-228600">
              <a:lnSpc>
                <a:spcPct val="90000"/>
              </a:lnSpc>
              <a:spcBef>
                <a:spcPts val="500"/>
              </a:spcBef>
              <a:buFont typeface="Wingdings 2" panose="05020102010507070707" pitchFamily="18" charset="2"/>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9pPr>
          </a:lstStyle>
          <a:p>
            <a:pPr algn="ctr">
              <a:lnSpc>
                <a:spcPct val="100000"/>
              </a:lnSpc>
              <a:spcBef>
                <a:spcPct val="0"/>
              </a:spcBef>
              <a:buNone/>
            </a:pP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Коррупцияга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оид</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ҳуқуқбузарлик</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ҳақида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хабар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берган</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ёки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коррупцияга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қарши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курашишга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бошқа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тарзда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кўмаклашган</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шахсларни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рағбатлантириш</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билан</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боғлиқ</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харажатлар</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Ўзбекистон</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Республикаси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Давлат</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бюджети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маблағлари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ҳисобидан</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амалга</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j-ea"/>
                <a:cs typeface="Times New Roman" panose="02020603050405020304" pitchFamily="18" charset="0"/>
              </a:rPr>
              <a:t>оширилади</a:t>
            </a:r>
            <a:r>
              <a:rPr lang="ru-RU" sz="3200" b="1" dirty="0">
                <a:solidFill>
                  <a:schemeClr val="accent1">
                    <a:lumMod val="50000"/>
                  </a:schemeClr>
                </a:solidFill>
                <a:latin typeface="Times New Roman" panose="02020603050405020304" pitchFamily="18" charset="0"/>
                <a:ea typeface="+mj-ea"/>
                <a:cs typeface="Times New Roman" panose="02020603050405020304" pitchFamily="18" charset="0"/>
              </a:rPr>
              <a:t>.</a:t>
            </a:r>
            <a:endParaRPr lang="ru-RU" altLang="ru-RU" sz="3200" b="1" dirty="0">
              <a:solidFill>
                <a:schemeClr val="accent1">
                  <a:lumMod val="50000"/>
                </a:schemeClr>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15695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70">
                                            <p:txEl>
                                              <p:pRg st="0" end="0"/>
                                            </p:txEl>
                                          </p:spTgt>
                                        </p:tgtEl>
                                      </p:cBhvr>
                                    </p:animEffect>
                                    <p:animScale>
                                      <p:cBhvr>
                                        <p:cTn id="7" dur="250" autoRev="1" fill="hold"/>
                                        <p:tgtEl>
                                          <p:spTgt spid="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Заголовок 1"/>
          <p:cNvSpPr>
            <a:spLocks noGrp="1"/>
          </p:cNvSpPr>
          <p:nvPr>
            <p:ph type="title"/>
          </p:nvPr>
        </p:nvSpPr>
        <p:spPr>
          <a:xfrm>
            <a:off x="2141890" y="1960363"/>
            <a:ext cx="6826810" cy="579188"/>
          </a:xfrm>
        </p:spPr>
        <p:txBody>
          <a:bodyPr>
            <a:noAutofit/>
          </a:bodyPr>
          <a:lstStyle/>
          <a:p>
            <a:pPr lvl="0">
              <a:spcAft>
                <a:spcPts val="600"/>
              </a:spcAft>
            </a:pPr>
            <a:r>
              <a:rPr lang="ru-RU" sz="2400" b="1" dirty="0" err="1" smtClean="0">
                <a:solidFill>
                  <a:schemeClr val="accent1">
                    <a:lumMod val="50000"/>
                  </a:schemeClr>
                </a:solidFill>
                <a:latin typeface="Times New Roman" panose="02020603050405020304" pitchFamily="18" charset="0"/>
                <a:cs typeface="Times New Roman" panose="02020603050405020304" pitchFamily="18" charset="0"/>
              </a:rPr>
              <a:t>Низомга</a:t>
            </a:r>
            <a:r>
              <a:rPr lang="ru-RU" sz="2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smtClean="0">
                <a:solidFill>
                  <a:schemeClr val="accent1">
                    <a:lumMod val="50000"/>
                  </a:schemeClr>
                </a:solidFill>
                <a:latin typeface="Times New Roman" panose="02020603050405020304" pitchFamily="18" charset="0"/>
                <a:cs typeface="Times New Roman" panose="02020603050405020304" pitchFamily="18" charset="0"/>
              </a:rPr>
              <a:t>кўра</a:t>
            </a:r>
            <a:r>
              <a:rPr lang="ru-RU" sz="2400" b="1" dirty="0" smtClean="0">
                <a:solidFill>
                  <a:schemeClr val="accent1">
                    <a:lumMod val="50000"/>
                  </a:schemeClr>
                </a:solidFill>
                <a:latin typeface="Times New Roman" panose="02020603050405020304" pitchFamily="18" charset="0"/>
                <a:cs typeface="Times New Roman" panose="02020603050405020304" pitchFamily="18" charset="0"/>
              </a:rPr>
              <a:t>:</a:t>
            </a:r>
            <a:endParaRPr lang="ru-RU" sz="20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18" name="Заголовок 1"/>
          <p:cNvSpPr txBox="1">
            <a:spLocks/>
          </p:cNvSpPr>
          <p:nvPr/>
        </p:nvSpPr>
        <p:spPr>
          <a:xfrm>
            <a:off x="2141890" y="4600872"/>
            <a:ext cx="9428370" cy="149469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uz-Cyrl-UZ" sz="2000" b="1" dirty="0" smtClean="0">
                <a:solidFill>
                  <a:srgbClr val="FF0000"/>
                </a:solidFill>
                <a:latin typeface="Times New Roman" panose="02020603050405020304" pitchFamily="18" charset="0"/>
                <a:ea typeface="+mn-ea"/>
                <a:cs typeface="Times New Roman" panose="02020603050405020304" pitchFamily="18" charset="0"/>
              </a:rPr>
              <a:t>коррупцияга қарши курашишга бошқа тарзда кўмаклашиш </a:t>
            </a:r>
            <a:r>
              <a:rPr lang="uz-Cyrl-UZ"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коррупцияга оид жиноятларни тергов қилиш ва уни фош этишда аҳамиятга эга бўлган далиллар ҳақида ҳуқуқни муҳофаза қилувчи органларга хабар бериш ёки бундай тоифадаги жиноятларни тергов қилиш ёхуд тезкор-қидирув тадбирларини ўтказишда бевосита кўмаклашиш</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a:t>
            </a:r>
            <a:endPar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endParaRPr>
          </a:p>
        </p:txBody>
      </p:sp>
      <p:sp>
        <p:nvSpPr>
          <p:cNvPr id="20" name="Прямоугольник 19"/>
          <p:cNvSpPr/>
          <p:nvPr/>
        </p:nvSpPr>
        <p:spPr>
          <a:xfrm>
            <a:off x="1285142" y="636924"/>
            <a:ext cx="10773508" cy="1323439"/>
          </a:xfrm>
          <a:prstGeom prst="rect">
            <a:avLst/>
          </a:prstGeom>
        </p:spPr>
        <p:txBody>
          <a:bodyPr wrap="square">
            <a:spAutoFit/>
          </a:bodyPr>
          <a:lstStyle/>
          <a:p>
            <a:pPr algn="ctr"/>
            <a:r>
              <a:rPr lang="uz-Cyrl-UZ" sz="2000" b="1" dirty="0" smtClean="0">
                <a:solidFill>
                  <a:schemeClr val="accent1">
                    <a:lumMod val="50000"/>
                  </a:schemeClr>
                </a:solidFill>
                <a:latin typeface="Times New Roman" panose="02020603050405020304" pitchFamily="18" charset="0"/>
                <a:ea typeface="+mj-ea"/>
                <a:cs typeface="Times New Roman" panose="02020603050405020304" pitchFamily="18" charset="0"/>
              </a:rPr>
              <a:t>Ўзбекистон Республикаси Вазирлар Маҳкамасининг 2020 йил 31 декабрдаги 829-сон қарори билан “Коррупцияга оид ҳуқуқбузарлик ҳақида хабар берган ёки коррупцияга қарши курашишга бошқа тарзда кўмаклашган шахсларни рағбатлантириш тартиби тўғрисида</a:t>
            </a:r>
            <a:r>
              <a:rPr lang="ru-RU" sz="2000" b="1" dirty="0" smtClean="0">
                <a:solidFill>
                  <a:schemeClr val="accent1">
                    <a:lumMod val="50000"/>
                  </a:schemeClr>
                </a:solidFill>
                <a:latin typeface="Times New Roman" panose="02020603050405020304" pitchFamily="18" charset="0"/>
                <a:ea typeface="+mj-ea"/>
                <a:cs typeface="Times New Roman" panose="02020603050405020304" pitchFamily="18" charset="0"/>
              </a:rPr>
              <a:t>” </a:t>
            </a:r>
            <a:r>
              <a:rPr lang="uz-Cyrl-UZ" sz="2000" b="1" dirty="0" smtClean="0">
                <a:solidFill>
                  <a:schemeClr val="accent1">
                    <a:lumMod val="50000"/>
                  </a:schemeClr>
                </a:solidFill>
                <a:latin typeface="Times New Roman" panose="02020603050405020304" pitchFamily="18" charset="0"/>
                <a:ea typeface="+mj-ea"/>
                <a:cs typeface="Times New Roman" panose="02020603050405020304" pitchFamily="18" charset="0"/>
              </a:rPr>
              <a:t>НИЗОМ</a:t>
            </a:r>
            <a:r>
              <a:rPr lang="ru-RU" sz="2000" b="1" dirty="0" smtClean="0">
                <a:solidFill>
                  <a:schemeClr val="accent1">
                    <a:lumMod val="50000"/>
                  </a:schemeClr>
                </a:solidFill>
                <a:latin typeface="Times New Roman" panose="02020603050405020304" pitchFamily="18" charset="0"/>
                <a:ea typeface="+mj-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j-ea"/>
                <a:cs typeface="Times New Roman" panose="02020603050405020304" pitchFamily="18" charset="0"/>
              </a:rPr>
              <a:t>тасдиқланган</a:t>
            </a:r>
            <a:r>
              <a:rPr lang="ru-RU" sz="2000" b="1" dirty="0" smtClean="0">
                <a:solidFill>
                  <a:srgbClr val="322F6A"/>
                </a:solidFill>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22" name="Заголовок 1"/>
          <p:cNvSpPr txBox="1">
            <a:spLocks/>
          </p:cNvSpPr>
          <p:nvPr/>
        </p:nvSpPr>
        <p:spPr>
          <a:xfrm>
            <a:off x="2141890" y="2750413"/>
            <a:ext cx="9428370" cy="149469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just">
              <a:lnSpc>
                <a:spcPct val="107000"/>
              </a:lnSpc>
              <a:spcAft>
                <a:spcPts val="300"/>
              </a:spcAft>
              <a:defRPr/>
            </a:pPr>
            <a:r>
              <a:rPr lang="uz-Cyrl-UZ"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коррупцияга қарши курашишда фаол иштирок этиш </a:t>
            </a:r>
            <a:r>
              <a:rPr lang="uz-Cyrl-UZ"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тайёргарлик кўрилаётган, содир этилаётган ёки содир этилган коррупцияга оид ҳуқуқбузарлик ҳақида хабар бериш ёхуд коррупцияга оид жиноятларни содир этганлиги учун қонунчилик ҳужжатларига мувофиқ қидирув эълон қилинган шахсларни топишда ёрдам кўрсатиш;</a:t>
            </a:r>
          </a:p>
        </p:txBody>
      </p:sp>
      <p:pic>
        <p:nvPicPr>
          <p:cNvPr id="8" name="Picture 4" descr="Check Icon Vector. Check Mark Icon. Check List Button Icon Stock Vector -  Illustration of good, checkbox: 1488183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9190" y="3156054"/>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heck Icon Vector. Check Mark Icon. Check List Button Icon Stock Vector -  Illustration of good, checkbox: 1488183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9190" y="5006513"/>
            <a:ext cx="683409" cy="68340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071405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57147" y="2340319"/>
            <a:ext cx="8425961" cy="1912083"/>
          </a:xfrm>
        </p:spPr>
        <p:txBody>
          <a:bodyPr>
            <a:noAutofit/>
          </a:bodyPr>
          <a:lstStyle/>
          <a:p>
            <a:pPr algn="just">
              <a:lnSpc>
                <a:spcPct val="107000"/>
              </a:lnSpc>
              <a:defRPr/>
            </a:pPr>
            <a:r>
              <a:rPr lang="ru-RU" sz="2000" b="1" dirty="0" err="1">
                <a:solidFill>
                  <a:srgbClr val="FF0000"/>
                </a:solidFill>
                <a:latin typeface="Times New Roman" panose="02020603050405020304" pitchFamily="18" charset="0"/>
                <a:ea typeface="+mn-ea"/>
                <a:cs typeface="Times New Roman" panose="02020603050405020304" pitchFamily="18" charset="0"/>
              </a:rPr>
              <a:t>коррупцияга</a:t>
            </a:r>
            <a:r>
              <a:rPr lang="ru-RU" sz="2000" b="1" dirty="0">
                <a:solidFill>
                  <a:srgbClr val="FF0000"/>
                </a:solidFill>
                <a:latin typeface="Times New Roman" panose="02020603050405020304" pitchFamily="18" charset="0"/>
                <a:ea typeface="+mn-ea"/>
                <a:cs typeface="Times New Roman" panose="02020603050405020304" pitchFamily="18" charset="0"/>
              </a:rPr>
              <a:t> </a:t>
            </a:r>
            <a:r>
              <a:rPr lang="ru-RU" sz="2000" b="1" dirty="0" err="1">
                <a:solidFill>
                  <a:srgbClr val="FF0000"/>
                </a:solidFill>
                <a:latin typeface="Times New Roman" panose="02020603050405020304" pitchFamily="18" charset="0"/>
                <a:ea typeface="+mn-ea"/>
                <a:cs typeface="Times New Roman" panose="02020603050405020304" pitchFamily="18" charset="0"/>
              </a:rPr>
              <a:t>оид</a:t>
            </a:r>
            <a:r>
              <a:rPr lang="ru-RU" sz="2000" b="1" dirty="0">
                <a:solidFill>
                  <a:srgbClr val="FF0000"/>
                </a:solidFill>
                <a:latin typeface="Times New Roman" panose="02020603050405020304" pitchFamily="18" charset="0"/>
                <a:ea typeface="+mn-ea"/>
                <a:cs typeface="Times New Roman" panose="02020603050405020304" pitchFamily="18" charset="0"/>
              </a:rPr>
              <a:t> </a:t>
            </a:r>
            <a:r>
              <a:rPr lang="ru-RU" sz="2000" b="1" dirty="0" err="1">
                <a:solidFill>
                  <a:srgbClr val="FF0000"/>
                </a:solidFill>
                <a:latin typeface="Times New Roman" panose="02020603050405020304" pitchFamily="18" charset="0"/>
                <a:ea typeface="+mn-ea"/>
                <a:cs typeface="Times New Roman" panose="02020603050405020304" pitchFamily="18" charset="0"/>
              </a:rPr>
              <a:t>жиноятлар</a:t>
            </a:r>
            <a:r>
              <a:rPr lang="ru-RU" sz="2000" b="1" dirty="0">
                <a:solidFill>
                  <a:srgbClr val="FF0000"/>
                </a:solidFill>
                <a:latin typeface="Times New Roman" panose="02020603050405020304" pitchFamily="18" charset="0"/>
                <a:ea typeface="+mn-ea"/>
                <a:cs typeface="Times New Roman" panose="02020603050405020304" pitchFamily="18" charset="0"/>
              </a:rPr>
              <a:t> </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Ўзбекистон</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Республикасининг</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Жиноят</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кодекси</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167-моддасининг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иккинчи</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қисми</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«г» банди, 168-моддасининг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учинчи</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қисми</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«в» банди, </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192</a:t>
            </a:r>
            <a:r>
              <a:rPr lang="uz-Cyrl-UZ" sz="2000" b="1" baseline="30000" dirty="0">
                <a:solidFill>
                  <a:schemeClr val="accent1">
                    <a:lumMod val="50000"/>
                  </a:schemeClr>
                </a:solidFill>
                <a:latin typeface="Times New Roman" panose="02020603050405020304" pitchFamily="18" charset="0"/>
                <a:cs typeface="Times New Roman" panose="02020603050405020304" pitchFamily="18" charset="0"/>
              </a:rPr>
              <a:t>9</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 ва </a:t>
            </a:r>
            <a:r>
              <a:rPr lang="uz-Cyrl-UZ" sz="2000" b="1" dirty="0" smtClean="0">
                <a:solidFill>
                  <a:schemeClr val="accent1">
                    <a:lumMod val="50000"/>
                  </a:schemeClr>
                </a:solidFill>
                <a:latin typeface="Times New Roman" panose="02020603050405020304" pitchFamily="18" charset="0"/>
                <a:cs typeface="Times New Roman" panose="02020603050405020304" pitchFamily="18" charset="0"/>
              </a:rPr>
              <a:t>192</a:t>
            </a:r>
            <a:r>
              <a:rPr lang="uz-Cyrl-UZ" sz="2000" b="1" baseline="30000" dirty="0" smtClean="0">
                <a:solidFill>
                  <a:schemeClr val="accent1">
                    <a:lumMod val="50000"/>
                  </a:schemeClr>
                </a:solidFill>
                <a:latin typeface="Times New Roman" panose="02020603050405020304" pitchFamily="18" charset="0"/>
                <a:cs typeface="Times New Roman" panose="02020603050405020304" pitchFamily="18" charset="0"/>
              </a:rPr>
              <a:t>10</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205, 209 — </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214-моддалари,</a:t>
            </a:r>
            <a:b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b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243-моддасида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назарда</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тутилган</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жиноятларни</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мансаб</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мавқеидан</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фойдаланган</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ҳолда</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содир</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этиш</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ҳамда</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301-моддасида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кўрсатилган</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mn-ea"/>
                <a:cs typeface="Times New Roman" panose="02020603050405020304" pitchFamily="18" charset="0"/>
              </a:rPr>
              <a:t>жиноятлар</a:t>
            </a:r>
            <a:r>
              <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rPr>
              <a:t>;</a:t>
            </a:r>
          </a:p>
        </p:txBody>
      </p:sp>
      <p:sp>
        <p:nvSpPr>
          <p:cNvPr id="11" name="Заголовок 1"/>
          <p:cNvSpPr txBox="1">
            <a:spLocks/>
          </p:cNvSpPr>
          <p:nvPr/>
        </p:nvSpPr>
        <p:spPr>
          <a:xfrm>
            <a:off x="2957146" y="764715"/>
            <a:ext cx="8425962" cy="122335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7000"/>
              </a:lnSpc>
              <a:defRPr/>
            </a:pPr>
            <a:r>
              <a:rPr lang="ru-RU" sz="2000" b="1" dirty="0" err="1" smtClean="0">
                <a:solidFill>
                  <a:srgbClr val="FF0000"/>
                </a:solidFill>
                <a:latin typeface="Times New Roman" panose="02020603050405020304" pitchFamily="18" charset="0"/>
                <a:ea typeface="+mn-ea"/>
                <a:cs typeface="Times New Roman" panose="02020603050405020304" pitchFamily="18" charset="0"/>
              </a:rPr>
              <a:t>коррупцияга</a:t>
            </a:r>
            <a:r>
              <a:rPr lang="ru-RU" sz="2000" b="1" dirty="0" smtClean="0">
                <a:solidFill>
                  <a:srgbClr val="FF0000"/>
                </a:solidFill>
                <a:latin typeface="Times New Roman" panose="02020603050405020304" pitchFamily="18" charset="0"/>
                <a:ea typeface="+mn-ea"/>
                <a:cs typeface="Times New Roman" panose="02020603050405020304" pitchFamily="18" charset="0"/>
              </a:rPr>
              <a:t> </a:t>
            </a:r>
            <a:r>
              <a:rPr lang="ru-RU" sz="2000" b="1" dirty="0" err="1" smtClean="0">
                <a:solidFill>
                  <a:srgbClr val="FF0000"/>
                </a:solidFill>
                <a:latin typeface="Times New Roman" panose="02020603050405020304" pitchFamily="18" charset="0"/>
                <a:ea typeface="+mn-ea"/>
                <a:cs typeface="Times New Roman" panose="02020603050405020304" pitchFamily="18" charset="0"/>
              </a:rPr>
              <a:t>оид</a:t>
            </a:r>
            <a:r>
              <a:rPr lang="ru-RU" sz="2000" b="1" dirty="0" smtClean="0">
                <a:solidFill>
                  <a:srgbClr val="FF0000"/>
                </a:solidFill>
                <a:latin typeface="Times New Roman" panose="02020603050405020304" pitchFamily="18" charset="0"/>
                <a:ea typeface="+mn-ea"/>
                <a:cs typeface="Times New Roman" panose="02020603050405020304" pitchFamily="18" charset="0"/>
              </a:rPr>
              <a:t> </a:t>
            </a:r>
            <a:r>
              <a:rPr lang="ru-RU" sz="2000" b="1" dirty="0" err="1" smtClean="0">
                <a:solidFill>
                  <a:srgbClr val="FF0000"/>
                </a:solidFill>
                <a:latin typeface="Times New Roman" panose="02020603050405020304" pitchFamily="18" charset="0"/>
                <a:ea typeface="+mn-ea"/>
                <a:cs typeface="Times New Roman" panose="02020603050405020304" pitchFamily="18" charset="0"/>
              </a:rPr>
              <a:t>маъмурий</a:t>
            </a:r>
            <a:r>
              <a:rPr lang="ru-RU" sz="2000" b="1" dirty="0" smtClean="0">
                <a:solidFill>
                  <a:srgbClr val="FF0000"/>
                </a:solidFill>
                <a:latin typeface="Times New Roman" panose="02020603050405020304" pitchFamily="18" charset="0"/>
                <a:ea typeface="+mn-ea"/>
                <a:cs typeface="Times New Roman" panose="02020603050405020304" pitchFamily="18" charset="0"/>
              </a:rPr>
              <a:t> </a:t>
            </a:r>
            <a:r>
              <a:rPr lang="ru-RU" sz="2000" b="1" dirty="0" err="1" smtClean="0">
                <a:solidFill>
                  <a:srgbClr val="FF0000"/>
                </a:solidFill>
                <a:latin typeface="Times New Roman" panose="02020603050405020304" pitchFamily="18" charset="0"/>
                <a:ea typeface="+mn-ea"/>
                <a:cs typeface="Times New Roman" panose="02020603050405020304" pitchFamily="18" charset="0"/>
              </a:rPr>
              <a:t>ҳуқуқбузарликлар</a:t>
            </a:r>
            <a:r>
              <a:rPr lang="ru-RU" sz="2000" b="1" dirty="0" smtClean="0">
                <a:solidFill>
                  <a:srgbClr val="FF0000"/>
                </a:solidFill>
                <a:latin typeface="Times New Roman" panose="02020603050405020304" pitchFamily="18" charset="0"/>
                <a:ea typeface="+mn-ea"/>
                <a:cs typeface="Times New Roman" panose="02020603050405020304" pitchFamily="18" charset="0"/>
              </a:rPr>
              <a:t> </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Ўзбекистон</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Республикасининг</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Маъмурий</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жавобгарлик</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тўғрисидаги</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кодекси</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61</a:t>
            </a:r>
            <a:r>
              <a:rPr lang="uz-Cyrl-UZ" sz="2000" b="1" baseline="30000" dirty="0">
                <a:solidFill>
                  <a:schemeClr val="accent1">
                    <a:lumMod val="50000"/>
                  </a:schemeClr>
                </a:solidFill>
                <a:latin typeface="Times New Roman" panose="02020603050405020304" pitchFamily="18" charset="0"/>
                <a:cs typeface="Times New Roman" panose="02020603050405020304" pitchFamily="18" charset="0"/>
              </a:rPr>
              <a:t>1</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 193</a:t>
            </a:r>
            <a:r>
              <a:rPr lang="uz-Cyrl-UZ" sz="2000" b="1" baseline="30000" dirty="0">
                <a:solidFill>
                  <a:schemeClr val="accent1">
                    <a:lumMod val="50000"/>
                  </a:schemeClr>
                </a:solidFill>
                <a:latin typeface="Times New Roman" panose="02020603050405020304" pitchFamily="18" charset="0"/>
                <a:cs typeface="Times New Roman" panose="02020603050405020304" pitchFamily="18" charset="0"/>
              </a:rPr>
              <a:t>3</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 ва 193</a:t>
            </a:r>
            <a:r>
              <a:rPr lang="uz-Cyrl-UZ" sz="2000" b="1" baseline="30000" dirty="0">
                <a:solidFill>
                  <a:schemeClr val="accent1">
                    <a:lumMod val="50000"/>
                  </a:schemeClr>
                </a:solidFill>
                <a:latin typeface="Times New Roman" panose="02020603050405020304" pitchFamily="18" charset="0"/>
                <a:cs typeface="Times New Roman" panose="02020603050405020304" pitchFamily="18" charset="0"/>
              </a:rPr>
              <a:t>2</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назарда</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тутилган</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20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ҳуқуқбузарликлар</a:t>
            </a:r>
            <a:r>
              <a:rPr lang="ru-RU" sz="2000" b="1" dirty="0" smtClean="0">
                <a:solidFill>
                  <a:schemeClr val="accent1">
                    <a:lumMod val="50000"/>
                  </a:schemeClr>
                </a:solidFill>
                <a:latin typeface="Times New Roman" panose="02020603050405020304" pitchFamily="18" charset="0"/>
                <a:ea typeface="+mn-ea"/>
                <a:cs typeface="Times New Roman" panose="02020603050405020304" pitchFamily="18" charset="0"/>
              </a:rPr>
              <a:t>;</a:t>
            </a:r>
            <a:endParaRPr lang="ru-RU" sz="2000" b="1" dirty="0">
              <a:solidFill>
                <a:schemeClr val="accent1">
                  <a:lumMod val="50000"/>
                </a:schemeClr>
              </a:solidFill>
              <a:latin typeface="Times New Roman" panose="02020603050405020304" pitchFamily="18" charset="0"/>
              <a:ea typeface="+mn-ea"/>
              <a:cs typeface="Times New Roman" panose="02020603050405020304" pitchFamily="18" charset="0"/>
            </a:endParaRPr>
          </a:p>
        </p:txBody>
      </p:sp>
      <p:sp>
        <p:nvSpPr>
          <p:cNvPr id="12" name="Прямоугольник 11"/>
          <p:cNvSpPr/>
          <p:nvPr/>
        </p:nvSpPr>
        <p:spPr>
          <a:xfrm>
            <a:off x="2907325" y="4543108"/>
            <a:ext cx="8387861" cy="1477328"/>
          </a:xfrm>
          <a:prstGeom prst="rect">
            <a:avLst/>
          </a:prstGeom>
        </p:spPr>
        <p:txBody>
          <a:bodyPr wrap="square">
            <a:spAutoFit/>
          </a:bodyPr>
          <a:lstStyle/>
          <a:p>
            <a:pPr algn="just" defTabSz="800100">
              <a:lnSpc>
                <a:spcPct val="90000"/>
              </a:lnSpc>
              <a:spcBef>
                <a:spcPct val="0"/>
              </a:spcBef>
              <a:spcAft>
                <a:spcPct val="35000"/>
              </a:spcAft>
            </a:pPr>
            <a:r>
              <a:rPr lang="uz-Cyrl-UZ" sz="2000" b="1" dirty="0">
                <a:solidFill>
                  <a:srgbClr val="FF0000"/>
                </a:solidFill>
                <a:latin typeface="Times New Roman" panose="02020603050405020304" pitchFamily="18" charset="0"/>
                <a:cs typeface="Times New Roman" panose="02020603050405020304" pitchFamily="18" charset="0"/>
              </a:rPr>
              <a:t>Коррупцияга оид жиноятларни аниқлаш ва фош этиш билан боғлиқ тезкор-қидирув тадбирларини ҳамда процессуал ҳаракатларни амалга оширувчи органлар </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uz-Cyrl-UZ" sz="2000" b="1" dirty="0" smtClean="0">
                <a:solidFill>
                  <a:schemeClr val="accent1">
                    <a:lumMod val="50000"/>
                  </a:schemeClr>
                </a:solidFill>
                <a:latin typeface="Times New Roman" panose="02020603050405020304" pitchFamily="18" charset="0"/>
                <a:cs typeface="Times New Roman" panose="02020603050405020304" pitchFamily="18" charset="0"/>
              </a:rPr>
              <a:t>Давлат </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хавфсизлик хизмати, Бош прокуратура ҳузуридаги Иқтисодий жиноятларга қарши курашиш департамент, Ўзбекистон Республикаси Бош прокуратураси, Ички ишлар вазирлиги </a:t>
            </a:r>
            <a:endParaRPr lang="ru-RU" sz="2000" b="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7" name="Picture 4" descr="Check Icon Vector. Check Mark Icon. Check List Button Icon Stock Vector -  Illustration of good, checkbox: 1488183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3444" y="1034686"/>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heck Icon Vector. Check Mark Icon. Check List Button Icon Stock Vector -  Illustration of good, checkbox: 1488183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3443" y="2954655"/>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heck Icon Vector. Check Mark Icon. Check List Button Icon Stock Vector -  Illustration of good, checkbox: 1488183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3442" y="4940067"/>
            <a:ext cx="683409" cy="68340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828228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23925" y="537986"/>
            <a:ext cx="10534650" cy="1200329"/>
          </a:xfrm>
          <a:prstGeom prst="rect">
            <a:avLst/>
          </a:prstGeom>
        </p:spPr>
        <p:txBody>
          <a:bodyPr wrap="square">
            <a:spAutoFit/>
          </a:bodyPr>
          <a:lstStyle/>
          <a:p>
            <a:pPr indent="540385" algn="ctr">
              <a:spcAft>
                <a:spcPts val="0"/>
              </a:spcAft>
            </a:pPr>
            <a:r>
              <a:rPr lang="uz-Cyrl-UZ" sz="2400" dirty="0" smtClean="0">
                <a:solidFill>
                  <a:srgbClr val="FF0000"/>
                </a:solidFill>
                <a:latin typeface="Times New Roman" panose="02020603050405020304" pitchFamily="18" charset="0"/>
                <a:ea typeface="Times New Roman" panose="02020603050405020304" pitchFamily="18" charset="0"/>
              </a:rPr>
              <a:t>Коррупцияга оид ҳуқуқбузарлик ҳақида хабар берган ёки коррупцияга қарши курашишга бошқа тарзда кўмаклашган шахслар қуйидаги асослардан бири мавжуд бўлганда бир марталик пул мукофоти билан рағбатлантирилади</a:t>
            </a:r>
            <a:r>
              <a:rPr lang="uz-Cyrl-UZ" dirty="0" smtClean="0">
                <a:solidFill>
                  <a:srgbClr val="FF0000"/>
                </a:solidFill>
                <a:latin typeface="Times New Roman" panose="02020603050405020304" pitchFamily="18" charset="0"/>
                <a:ea typeface="Times New Roman" panose="02020603050405020304" pitchFamily="18" charset="0"/>
              </a:rPr>
              <a:t>.</a:t>
            </a:r>
          </a:p>
        </p:txBody>
      </p:sp>
      <p:sp>
        <p:nvSpPr>
          <p:cNvPr id="6" name="Прямоугольник 5"/>
          <p:cNvSpPr/>
          <p:nvPr/>
        </p:nvSpPr>
        <p:spPr>
          <a:xfrm>
            <a:off x="952500" y="3188970"/>
            <a:ext cx="10744199" cy="3170099"/>
          </a:xfrm>
          <a:prstGeom prst="rect">
            <a:avLst/>
          </a:prstGeom>
        </p:spPr>
        <p:txBody>
          <a:bodyPr wrap="square">
            <a:spAutoFit/>
          </a:bodyPr>
          <a:lstStyle/>
          <a:p>
            <a:pPr indent="540385" algn="just">
              <a:spcAft>
                <a:spcPts val="0"/>
              </a:spcAft>
            </a:pPr>
            <a:r>
              <a:rPr lang="uz-Cyrl-UZ" sz="2000" b="1" dirty="0">
                <a:solidFill>
                  <a:schemeClr val="accent1">
                    <a:lumMod val="50000"/>
                  </a:schemeClr>
                </a:solidFill>
                <a:latin typeface="Times New Roman" panose="02020603050405020304" pitchFamily="18" charset="0"/>
                <a:cs typeface="Times New Roman" panose="02020603050405020304" pitchFamily="18" charset="0"/>
              </a:rPr>
              <a:t>нодавлат тижорат ташкилотининг ёки бошқа нодавлат ташкилотининг ёхуд давлат органининг, давлат иштирокидаги ташкилотнинг ёки фуқаролар ўзини ўзи бошқариш органининг хизматчиси ўзига нисбатан пора беришни таклиф этган ёки пора талаб қилган шахс ҳақида ёхуд ўзига маълум бўлган коррупцияга оид ҳуқуқбузарлик ҳақида коррупцияга қарши курашувчи органларга (коррупцияга қарши курашувчи органларнинг ходимлари эса бевосита ўз раҳбарига) берган хабари асосида ҳуқуқбузарлик фош этилиши;</a:t>
            </a:r>
          </a:p>
          <a:p>
            <a:r>
              <a:rPr lang="uz-Cyrl-UZ" sz="2000" b="1" dirty="0">
                <a:solidFill>
                  <a:schemeClr val="accent1">
                    <a:lumMod val="50000"/>
                  </a:schemeClr>
                </a:solidFill>
                <a:latin typeface="Times New Roman" panose="02020603050405020304" pitchFamily="18" charset="0"/>
                <a:cs typeface="Times New Roman" panose="02020603050405020304" pitchFamily="18" charset="0"/>
              </a:rPr>
              <a:t> </a:t>
            </a:r>
            <a:r>
              <a:rPr lang="uz-Cyrl-UZ" sz="2000" b="1" dirty="0" smtClean="0">
                <a:solidFill>
                  <a:schemeClr val="accent1">
                    <a:lumMod val="50000"/>
                  </a:schemeClr>
                </a:solidFill>
                <a:latin typeface="Times New Roman" panose="02020603050405020304" pitchFamily="18" charset="0"/>
                <a:cs typeface="Times New Roman" panose="02020603050405020304" pitchFamily="18" charset="0"/>
              </a:rPr>
              <a:t>       коррупцияга </a:t>
            </a:r>
            <a:r>
              <a:rPr lang="uz-Cyrl-UZ" sz="2000" b="1" dirty="0">
                <a:solidFill>
                  <a:schemeClr val="accent1">
                    <a:lumMod val="50000"/>
                  </a:schemeClr>
                </a:solidFill>
                <a:latin typeface="Times New Roman" panose="02020603050405020304" pitchFamily="18" charset="0"/>
                <a:cs typeface="Times New Roman" panose="02020603050405020304" pitchFamily="18" charset="0"/>
              </a:rPr>
              <a:t>оид жиноятни содир этганлиги учун қидирувда бўлган шахс тўғрисида ҳуқуқни муҳофаза қилувчи органларга берилган хабар асосида қидирувдаги шахс ушланиши, ҳуқуқни муҳофаза қилувчи органларнинг ходимлари бундан мустасно</a:t>
            </a:r>
            <a:r>
              <a:rPr lang="uz-Cyrl-UZ" dirty="0">
                <a:solidFill>
                  <a:srgbClr val="000000"/>
                </a:solidFill>
                <a:latin typeface="Times New Roman" panose="02020603050405020304" pitchFamily="18" charset="0"/>
                <a:ea typeface="Times New Roman" panose="02020603050405020304" pitchFamily="18" charset="0"/>
              </a:rPr>
              <a:t>.</a:t>
            </a:r>
            <a:endParaRPr lang="uz-Cyrl-UZ" dirty="0"/>
          </a:p>
        </p:txBody>
      </p:sp>
      <p:sp>
        <p:nvSpPr>
          <p:cNvPr id="7" name="Прямоугольник 6"/>
          <p:cNvSpPr/>
          <p:nvPr/>
        </p:nvSpPr>
        <p:spPr>
          <a:xfrm>
            <a:off x="981075" y="1815644"/>
            <a:ext cx="10401300" cy="1323439"/>
          </a:xfrm>
          <a:prstGeom prst="rect">
            <a:avLst/>
          </a:prstGeom>
        </p:spPr>
        <p:txBody>
          <a:bodyPr wrap="square">
            <a:spAutoFit/>
          </a:bodyPr>
          <a:lstStyle/>
          <a:p>
            <a:pPr indent="540385" algn="just">
              <a:spcAft>
                <a:spcPts val="0"/>
              </a:spcAft>
            </a:pPr>
            <a:r>
              <a:rPr lang="uz-Cyrl-UZ" sz="2000" b="1" dirty="0">
                <a:solidFill>
                  <a:schemeClr val="accent1">
                    <a:lumMod val="50000"/>
                  </a:schemeClr>
                </a:solidFill>
                <a:latin typeface="Times New Roman" panose="02020603050405020304" pitchFamily="18" charset="0"/>
                <a:cs typeface="Times New Roman" panose="02020603050405020304" pitchFamily="18" charset="0"/>
              </a:rPr>
              <a:t>фуқаролар ёки фуқаролиги бўлмаган шахслар томонидан ўзларига нисбатан пора талаб қилган шахс ҳақида ёки ўзларига маълум бўлган коррупцияга оид ҳуқуқбузарлик ҳақида коррупцияга қарши курашувчи органларга берган хабари асосида бундай ҳуқуқбузарлик фош этилиши</a:t>
            </a:r>
            <a:r>
              <a:rPr lang="uz-Cyrl-UZ" dirty="0" smtClean="0">
                <a:solidFill>
                  <a:srgbClr val="000000"/>
                </a:solidFill>
                <a:latin typeface="Times New Roman" panose="02020603050405020304" pitchFamily="18" charset="0"/>
                <a:ea typeface="Times New Roman" panose="02020603050405020304" pitchFamily="18" charset="0"/>
              </a:rPr>
              <a:t>.</a:t>
            </a:r>
            <a:endParaRPr lang="uz-Cyrl-UZ"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91731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50886"/>
            <a:ext cx="10401301" cy="1325563"/>
          </a:xfrm>
        </p:spPr>
        <p:txBody>
          <a:bodyPr>
            <a:noAutofit/>
          </a:bodyPr>
          <a:lstStyle/>
          <a:p>
            <a:pPr algn="ctr"/>
            <a:r>
              <a:rPr lang="uz-Cyrl-UZ" sz="28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Коррупцияга оид ҳуқуқбузарлик ҳақида хабар берган ёки коррупцияга қарши курашишга бошқа тарзда кўмаклашган шахслар қуйидаги миқдордаги бир марталик пул мукофоти билан рағбатлантирилади</a:t>
            </a:r>
            <a:endParaRPr lang="uz-Cyrl-UZ" sz="28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Объект 2"/>
          <p:cNvSpPr>
            <a:spLocks noGrp="1"/>
          </p:cNvSpPr>
          <p:nvPr>
            <p:ph idx="1"/>
          </p:nvPr>
        </p:nvSpPr>
        <p:spPr>
          <a:xfrm>
            <a:off x="1028700" y="2462093"/>
            <a:ext cx="10325100" cy="893911"/>
          </a:xfrm>
        </p:spPr>
        <p:txBody>
          <a:bodyPr>
            <a:normAutofit/>
          </a:bodyPr>
          <a:lstStyle/>
          <a:p>
            <a:pPr marL="0" indent="540385" algn="just">
              <a:buNone/>
            </a:pPr>
            <a:r>
              <a:rPr lang="ru-RU" sz="2000" b="1" dirty="0" err="1"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коррупцияга</a:t>
            </a:r>
            <a:r>
              <a:rPr lang="ru-RU" sz="20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оид</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маъмурий</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ҳуқуқбузарлик</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ҳақида</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берилган</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хабар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учун</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базавий</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ҳисоблаш</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миқдорининг</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баравари</a:t>
            </a:r>
            <a:r>
              <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миқдорида</a:t>
            </a:r>
            <a:endParaRPr lang="ru-RU" sz="2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1268"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91" y="2362952"/>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91" y="4293457"/>
            <a:ext cx="683409" cy="68340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923924" y="3619500"/>
            <a:ext cx="10697298" cy="2031325"/>
          </a:xfrm>
          <a:prstGeom prst="rect">
            <a:avLst/>
          </a:prstGeom>
        </p:spPr>
        <p:txBody>
          <a:bodyPr wrap="square">
            <a:spAutoFit/>
          </a:bodyPr>
          <a:lstStyle/>
          <a:p>
            <a:pPr indent="540385" algn="just">
              <a:spcAft>
                <a:spcPts val="0"/>
              </a:spcAft>
            </a:pP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пора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суммаси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ёки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етказилган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зарар</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ёхуд</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ўзлаштирилаётган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ўзлаштирилган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мулкнинг</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қиймати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базавий</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ҳисоблаш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миқдорининг</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ўттиз</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бараваригача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бўлса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p>
          <a:p>
            <a:pPr indent="540385" algn="just">
              <a:spcAft>
                <a:spcPts val="0"/>
              </a:spcAft>
            </a:pP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ижтимоий</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хавфи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катта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бўлмаган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жиноят</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учун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базавий</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ҳисоблаш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миқдорининг</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беш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баравари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миқдорида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p>
          <a:p>
            <a:pPr indent="540385" algn="just">
              <a:spcAft>
                <a:spcPts val="0"/>
              </a:spcAft>
            </a:pP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унча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оғир</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бўлмаган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жиноят</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учун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базавий</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ҳисоблаш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миқдорининг</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етти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баравари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миқдорида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p>
          <a:p>
            <a:pPr indent="540385" algn="just">
              <a:spcAft>
                <a:spcPts val="0"/>
              </a:spcAft>
            </a:pP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оғир</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жиноят</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учун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базавий</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ҳисоблаш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миқдорининг</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ўн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баравари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миқдорида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p>
          <a:p>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ўта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оғир</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жиноят</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учун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базавий</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ҳисоблаш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миқдорининг</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ўн</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беш</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баравари</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миқдорида</a:t>
            </a:r>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001017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bwMode="auto">
          <a:xfrm>
            <a:off x="1143000" y="1154123"/>
            <a:ext cx="10067925"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540385" algn="just" eaLnBrk="1" fontAlgn="base" hangingPunct="1">
              <a:lnSpc>
                <a:spcPct val="100000"/>
              </a:lnSpc>
              <a:spcBef>
                <a:spcPct val="0"/>
              </a:spcBef>
              <a:spcAft>
                <a:spcPts val="0"/>
              </a:spcAft>
              <a:buClrTx/>
              <a:buSzTx/>
              <a:buFontTx/>
              <a:buNone/>
              <a:tabLst/>
            </a:pPr>
            <a:r>
              <a:rPr lang="uz-Cyrl-UZ" altLang="ru-RU" sz="18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пора суммаси ёки етказилган зарар ёхуд ўзлаштирилаётган (ўзлаштирилган) мулкнинг қиймати базавий ҳисоблаш миқдорининг юз бараваридан кўп бўлса, қуйидаги фоиз ҳисобида ҳисобланади:</a:t>
            </a:r>
          </a:p>
          <a:p>
            <a:pPr marR="0" lvl="0" indent="540385" algn="just" eaLnBrk="1" fontAlgn="base" hangingPunct="1">
              <a:lnSpc>
                <a:spcPct val="100000"/>
              </a:lnSpc>
              <a:spcBef>
                <a:spcPct val="0"/>
              </a:spcBef>
              <a:spcAft>
                <a:spcPts val="0"/>
              </a:spcAft>
              <a:buClrTx/>
              <a:buSzTx/>
              <a:buFontTx/>
              <a:buNone/>
              <a:tabLst/>
            </a:pPr>
            <a:r>
              <a:rPr lang="uz-Cyrl-UZ" altLang="ru-RU" sz="18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анча миқдор учун — пора суммаси ёки етказилган зарар ёхуд ўзлаштирилаётган (ўзлаштирилган) мулк қийматининг ўн беш фоизи миқдорида;</a:t>
            </a:r>
          </a:p>
          <a:p>
            <a:pPr marR="0" lvl="0" indent="540385" algn="just" eaLnBrk="1" fontAlgn="base" hangingPunct="1">
              <a:lnSpc>
                <a:spcPct val="100000"/>
              </a:lnSpc>
              <a:spcBef>
                <a:spcPct val="0"/>
              </a:spcBef>
              <a:spcAft>
                <a:spcPts val="0"/>
              </a:spcAft>
              <a:buClrTx/>
              <a:buSzTx/>
              <a:buFontTx/>
              <a:buNone/>
              <a:tabLst/>
            </a:pPr>
            <a:r>
              <a:rPr lang="uz-Cyrl-UZ" altLang="ru-RU" sz="18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кўп ёки жуда кўп миқдор учун — пора суммаси ёки етказилган зарар ёхуд ўзлаштирилаётган (ўзлаштирилган) мулк қийматининг ўн фоизи миқдорида.</a:t>
            </a:r>
          </a:p>
          <a:p>
            <a:pPr marR="0" lvl="0" indent="540385" algn="just" eaLnBrk="1" fontAlgn="base" hangingPunct="1">
              <a:lnSpc>
                <a:spcPct val="100000"/>
              </a:lnSpc>
              <a:spcBef>
                <a:spcPct val="0"/>
              </a:spcBef>
              <a:spcAft>
                <a:spcPts val="0"/>
              </a:spcAft>
              <a:buClrTx/>
              <a:buSzTx/>
              <a:buFontTx/>
              <a:buNone/>
              <a:tabLst/>
            </a:pPr>
            <a:r>
              <a:rPr lang="uz-Cyrl-UZ" altLang="ru-RU" sz="18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Бунда пора суммаси ёки етказилган зарар ёхуд ўзлаштирилаётган (ўзлаштирилган) мулк қийматини фоизларда ҳисоблашда қонунчилик ҳужжатларида белгиланган миқдорнинг энг кам миқдоридан келиб чиқилади;</a:t>
            </a:r>
            <a:endParaRPr lang="uz-Cyrl-UZ" altLang="ru-RU" sz="18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Объект 8"/>
          <p:cNvSpPr>
            <a:spLocks noGrp="1"/>
          </p:cNvSpPr>
          <p:nvPr>
            <p:ph idx="1"/>
          </p:nvPr>
        </p:nvSpPr>
        <p:spPr>
          <a:xfrm>
            <a:off x="1143000" y="4286652"/>
            <a:ext cx="9963150" cy="1571626"/>
          </a:xfrm>
        </p:spPr>
        <p:txBody>
          <a:bodyPr>
            <a:normAutofit/>
          </a:bodyPr>
          <a:lstStyle/>
          <a:p>
            <a:pPr marL="0" indent="540385" algn="just" fontAlgn="base">
              <a:lnSpc>
                <a:spcPct val="100000"/>
              </a:lnSpc>
              <a:spcBef>
                <a:spcPct val="0"/>
              </a:spcBef>
              <a:buNone/>
            </a:pPr>
            <a:r>
              <a:rPr lang="ru-RU" dirty="0" smtClean="0"/>
              <a:t> </a:t>
            </a:r>
            <a:r>
              <a:rPr lang="uz-Cyrl-UZ" sz="1800"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қидирувда бўлган шахснинг яширинган жойи ҳақида хабар берганлиги учун базавий ҳисоблаш миқдорининг беш баравари, икки ёки ундан ортиқ қидирувда бўлган шахсларнинг яширинган жойи ҳақида бир вақтда хабар берганлиги учун эса — базавий ҳисоблаш миқдорининг етти баравари миқдорида.</a:t>
            </a:r>
            <a:endParaRPr lang="uz-Cyrl-UZ" sz="18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047" y="2243579"/>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046" y="4730760"/>
            <a:ext cx="683409" cy="683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3537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Қуйидаги</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қарорлардан</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бири</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қабул</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қилингандан</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сўнг</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рағбатлантириш</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a:solidFill>
                  <a:schemeClr val="accent1">
                    <a:lumMod val="50000"/>
                  </a:schemeClr>
                </a:solidFill>
                <a:latin typeface="Times New Roman" panose="02020603050405020304" pitchFamily="18" charset="0"/>
                <a:ea typeface="+mn-ea"/>
                <a:cs typeface="Times New Roman" panose="02020603050405020304" pitchFamily="18" charset="0"/>
              </a:rPr>
              <a:t>масаласи</a:t>
            </a:r>
            <a:r>
              <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кўриб</a:t>
            </a:r>
            <a:r>
              <a:rPr lang="ru-RU" sz="3200" b="1" dirty="0" smtClean="0">
                <a:solidFill>
                  <a:schemeClr val="accent1">
                    <a:lumMod val="50000"/>
                  </a:schemeClr>
                </a:solidFill>
                <a:latin typeface="Times New Roman" panose="02020603050405020304" pitchFamily="18" charset="0"/>
                <a:ea typeface="+mn-ea"/>
                <a:cs typeface="Times New Roman" panose="02020603050405020304" pitchFamily="18" charset="0"/>
              </a:rPr>
              <a:t> </a:t>
            </a:r>
            <a:r>
              <a:rPr lang="ru-RU" sz="3200" b="1" dirty="0" err="1" smtClean="0">
                <a:solidFill>
                  <a:schemeClr val="accent1">
                    <a:lumMod val="50000"/>
                  </a:schemeClr>
                </a:solidFill>
                <a:latin typeface="Times New Roman" panose="02020603050405020304" pitchFamily="18" charset="0"/>
                <a:ea typeface="+mn-ea"/>
                <a:cs typeface="Times New Roman" panose="02020603050405020304" pitchFamily="18" charset="0"/>
              </a:rPr>
              <a:t>чиқилади</a:t>
            </a:r>
            <a:endParaRPr lang="ru-RU" sz="3200" b="1" dirty="0">
              <a:solidFill>
                <a:schemeClr val="accent1">
                  <a:lumMod val="50000"/>
                </a:schemeClr>
              </a:solidFill>
              <a:latin typeface="Times New Roman" panose="02020603050405020304" pitchFamily="18" charset="0"/>
              <a:ea typeface="+mn-ea"/>
              <a:cs typeface="Times New Roman" panose="02020603050405020304" pitchFamily="18" charset="0"/>
            </a:endParaRPr>
          </a:p>
        </p:txBody>
      </p:sp>
      <p:pic>
        <p:nvPicPr>
          <p:cNvPr id="4"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90" y="1804615"/>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89" y="2973441"/>
            <a:ext cx="683409" cy="6834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heck Icon Vector. Check Mark Icon. Check List Button Icon Stock Vector -  Illustration of good, checkbox: 1488183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139" y="4889139"/>
            <a:ext cx="683409" cy="68340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Grp="1" noChangeArrowheads="1"/>
          </p:cNvSpPr>
          <p:nvPr>
            <p:ph idx="1"/>
          </p:nvPr>
        </p:nvSpPr>
        <p:spPr bwMode="auto">
          <a:xfrm>
            <a:off x="1381126" y="1930099"/>
            <a:ext cx="1014412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539750" algn="just" defTabSz="914400" rtl="0" eaLnBrk="0" fontAlgn="base" latinLnBrk="0" hangingPunct="0">
              <a:lnSpc>
                <a:spcPct val="100000"/>
              </a:lnSpc>
              <a:spcBef>
                <a:spcPct val="0"/>
              </a:spcBef>
              <a:spcAft>
                <a:spcPct val="0"/>
              </a:spcAft>
              <a:buClrTx/>
              <a:buSzTx/>
              <a:buFontTx/>
              <a:buNone/>
              <a:tabLst/>
            </a:pP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коррупцияга</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оид</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ҳуқуқбузарликлар</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бўйича</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жиноят</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ишлари</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юзасидан</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суднинг</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айблов</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ҳукми</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ёки</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қарори</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қонуний</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кучга</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altLang="ru-RU" sz="2000" b="1" dirty="0" err="1">
                <a:solidFill>
                  <a:schemeClr val="accent1">
                    <a:lumMod val="50000"/>
                  </a:schemeClr>
                </a:solidFill>
                <a:latin typeface="Times New Roman" panose="02020603050405020304" pitchFamily="18" charset="0"/>
                <a:cs typeface="Times New Roman" panose="02020603050405020304" pitchFamily="18" charset="0"/>
              </a:rPr>
              <a:t>кирганда</a:t>
            </a:r>
            <a:r>
              <a:rPr lang="ru-RU" altLang="ru-RU" sz="2000" b="1" dirty="0">
                <a:solidFill>
                  <a:schemeClr val="accent1">
                    <a:lumMod val="50000"/>
                  </a:schemeClr>
                </a:solidFill>
                <a:latin typeface="Times New Roman" panose="02020603050405020304" pitchFamily="18" charset="0"/>
                <a:cs typeface="Times New Roman" panose="02020603050405020304" pitchFamily="18" charset="0"/>
              </a:rPr>
              <a:t>;</a:t>
            </a:r>
          </a:p>
        </p:txBody>
      </p:sp>
      <p:sp>
        <p:nvSpPr>
          <p:cNvPr id="11" name="Прямоугольник 10"/>
          <p:cNvSpPr/>
          <p:nvPr/>
        </p:nvSpPr>
        <p:spPr>
          <a:xfrm>
            <a:off x="1381126" y="2925767"/>
            <a:ext cx="10048874" cy="1631216"/>
          </a:xfrm>
          <a:prstGeom prst="rect">
            <a:avLst/>
          </a:prstGeom>
        </p:spPr>
        <p:txBody>
          <a:bodyPr wrap="square">
            <a:spAutoFit/>
          </a:bodyPr>
          <a:lstStyle/>
          <a:p>
            <a:pPr indent="540385" algn="just">
              <a:spcAft>
                <a:spcPts val="0"/>
              </a:spcAft>
            </a:pP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Ўзбекистон</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Республикаси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Жиноят-процессуал</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кодексининг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84-моддаси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биринчи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қисмининг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1-3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бандлари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учунчи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қисми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ҳамда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бешинчи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қисмининг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1-банд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асосида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айблилик</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тўғрисидаги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масалани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ҳал</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қилмай</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туриб</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жиноят</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ишини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тугатиш</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ҳақидаги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қарор</a:t>
            </a:r>
            <a:r>
              <a:rPr lang="ru-RU" sz="2000" b="1" dirty="0">
                <a:solidFill>
                  <a:schemeClr val="accent1">
                    <a:lumMod val="50000"/>
                  </a:schemeClr>
                </a:solidFill>
                <a:latin typeface="Times New Roman" panose="02020603050405020304" pitchFamily="18" charset="0"/>
                <a:cs typeface="Times New Roman" panose="02020603050405020304" pitchFamily="18" charset="0"/>
              </a:rPr>
              <a:t> прокурор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томонидан</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тасдиқланганда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ёки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суднинг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ажрими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қонуний</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кучга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кирганда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a:t>
            </a:r>
          </a:p>
        </p:txBody>
      </p:sp>
      <p:sp>
        <p:nvSpPr>
          <p:cNvPr id="12" name="Прямоугольник 11"/>
          <p:cNvSpPr/>
          <p:nvPr/>
        </p:nvSpPr>
        <p:spPr>
          <a:xfrm>
            <a:off x="1381126" y="4723011"/>
            <a:ext cx="9972674" cy="1015663"/>
          </a:xfrm>
          <a:prstGeom prst="rect">
            <a:avLst/>
          </a:prstGeom>
        </p:spPr>
        <p:txBody>
          <a:bodyPr wrap="square">
            <a:spAutoFit/>
          </a:bodyPr>
          <a:lstStyle/>
          <a:p>
            <a:pPr indent="540385" algn="just">
              <a:spcAft>
                <a:spcPts val="0"/>
              </a:spcAft>
            </a:pP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қидирувдаги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шахсга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нисбатан</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қидирувнинг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бекор</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қилинганлиги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тўғрисида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прокурорнинг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суриштирувчининг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терговчининг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қарори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ёки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суднинг</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ажрими</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қабул</a:t>
            </a:r>
            <a:r>
              <a:rPr lang="ru-RU" sz="2000" b="1" dirty="0">
                <a:solidFill>
                  <a:schemeClr val="accent1">
                    <a:lumMod val="50000"/>
                  </a:schemeClr>
                </a:solidFill>
                <a:latin typeface="Times New Roman" panose="02020603050405020304" pitchFamily="18" charset="0"/>
                <a:cs typeface="Times New Roman" panose="02020603050405020304" pitchFamily="18" charset="0"/>
              </a:rPr>
              <a:t> </a:t>
            </a:r>
            <a:r>
              <a:rPr lang="ru-RU" sz="2000" b="1" dirty="0" err="1">
                <a:solidFill>
                  <a:schemeClr val="accent1">
                    <a:lumMod val="50000"/>
                  </a:schemeClr>
                </a:solidFill>
                <a:latin typeface="Times New Roman" panose="02020603050405020304" pitchFamily="18" charset="0"/>
                <a:cs typeface="Times New Roman" panose="02020603050405020304" pitchFamily="18" charset="0"/>
              </a:rPr>
              <a:t>қилинганда</a:t>
            </a:r>
            <a:r>
              <a:rPr lang="ru-RU" sz="2000" b="1" dirty="0">
                <a:solidFill>
                  <a:schemeClr val="accent1">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490280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Прямоугольник 69"/>
          <p:cNvSpPr>
            <a:spLocks noChangeArrowheads="1"/>
          </p:cNvSpPr>
          <p:nvPr/>
        </p:nvSpPr>
        <p:spPr bwMode="auto">
          <a:xfrm>
            <a:off x="638908" y="678599"/>
            <a:ext cx="1055077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Wingdings 2" panose="05020102010507070707" pitchFamily="18" charset="2"/>
              <a:buChar char=""/>
              <a:defRPr sz="2800">
                <a:solidFill>
                  <a:schemeClr val="tx1"/>
                </a:solidFill>
                <a:latin typeface="Calibri" panose="020F0502020204030204" pitchFamily="34" charset="0"/>
              </a:defRPr>
            </a:lvl1pPr>
            <a:lvl2pPr marL="742950" indent="-285750">
              <a:lnSpc>
                <a:spcPct val="90000"/>
              </a:lnSpc>
              <a:spcBef>
                <a:spcPts val="500"/>
              </a:spcBef>
              <a:buFont typeface="Wingdings 2" panose="05020102010507070707" pitchFamily="18" charset="2"/>
              <a:buChar char=""/>
              <a:defRPr sz="2400">
                <a:solidFill>
                  <a:schemeClr val="tx1"/>
                </a:solidFill>
                <a:latin typeface="Calibri" panose="020F0502020204030204" pitchFamily="34" charset="0"/>
              </a:defRPr>
            </a:lvl2pPr>
            <a:lvl3pPr marL="1143000" indent="-228600">
              <a:lnSpc>
                <a:spcPct val="90000"/>
              </a:lnSpc>
              <a:spcBef>
                <a:spcPts val="500"/>
              </a:spcBef>
              <a:buFont typeface="Wingdings 2" panose="05020102010507070707" pitchFamily="18" charset="2"/>
              <a:buChar char=""/>
              <a:defRPr sz="2000">
                <a:solidFill>
                  <a:schemeClr val="tx1"/>
                </a:solidFill>
                <a:latin typeface="Calibri" panose="020F0502020204030204" pitchFamily="34" charset="0"/>
              </a:defRPr>
            </a:lvl3pPr>
            <a:lvl4pPr marL="1600200" indent="-228600">
              <a:lnSpc>
                <a:spcPct val="90000"/>
              </a:lnSpc>
              <a:spcBef>
                <a:spcPts val="500"/>
              </a:spcBef>
              <a:buFont typeface="Wingdings 2" panose="05020102010507070707" pitchFamily="18" charset="2"/>
              <a:buChar char=""/>
              <a:defRPr>
                <a:solidFill>
                  <a:schemeClr val="tx1"/>
                </a:solidFill>
                <a:latin typeface="Calibri" panose="020F0502020204030204" pitchFamily="34" charset="0"/>
              </a:defRPr>
            </a:lvl4pPr>
            <a:lvl5pPr marL="2057400" indent="-228600">
              <a:lnSpc>
                <a:spcPct val="90000"/>
              </a:lnSpc>
              <a:spcBef>
                <a:spcPts val="500"/>
              </a:spcBef>
              <a:buFont typeface="Wingdings 2" panose="05020102010507070707" pitchFamily="18" charset="2"/>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Wingdings 2" panose="05020102010507070707" pitchFamily="18" charset="2"/>
              <a:buChar char=""/>
              <a:defRPr>
                <a:solidFill>
                  <a:schemeClr val="tx1"/>
                </a:solidFill>
                <a:latin typeface="Calibri" panose="020F0502020204030204" pitchFamily="34" charset="0"/>
              </a:defRPr>
            </a:lvl9pPr>
          </a:lstStyle>
          <a:p>
            <a:pPr algn="ctr">
              <a:lnSpc>
                <a:spcPct val="100000"/>
              </a:lnSpc>
              <a:spcBef>
                <a:spcPct val="0"/>
              </a:spcBef>
              <a:buNone/>
            </a:pP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Коррупцияга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оид</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ҳуқуқбузарлик</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ҳақида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хабар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берган</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ёки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коррупцияга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қарши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курашишга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бошқа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тарзда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кўмаклашган</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шахсларни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рағбатлантириш</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масаласи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коррупцияга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қарши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курашувчи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органлар</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ҳузурида</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тузиладиган</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махсус</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комиссиялар</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томонидан</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кўриб</a:t>
            </a:r>
            <a:r>
              <a:rPr lang="ru-RU" sz="2400" b="1" dirty="0">
                <a:solidFill>
                  <a:schemeClr val="accent1">
                    <a:lumMod val="50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cs typeface="Times New Roman" panose="02020603050405020304" pitchFamily="18" charset="0"/>
              </a:rPr>
              <a:t>чиқилади</a:t>
            </a:r>
            <a:r>
              <a:rPr lang="ru-RU" sz="2400" b="1" dirty="0">
                <a:solidFill>
                  <a:schemeClr val="accent1">
                    <a:lumMod val="50000"/>
                  </a:schemeClr>
                </a:solidFill>
                <a:latin typeface="Times New Roman" panose="02020603050405020304" pitchFamily="18" charset="0"/>
                <a:cs typeface="Times New Roman" panose="02020603050405020304" pitchFamily="18" charset="0"/>
              </a:rPr>
              <a:t>.</a:t>
            </a:r>
            <a:endParaRPr lang="ru-RU" altLang="ru-RU" sz="5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752475" y="2690336"/>
            <a:ext cx="5248275" cy="3046988"/>
          </a:xfrm>
          <a:prstGeom prst="rect">
            <a:avLst/>
          </a:prstGeom>
        </p:spPr>
        <p:txBody>
          <a:bodyPr wrap="square">
            <a:spAutoFit/>
          </a:bodyPr>
          <a:lstStyle/>
          <a:p>
            <a:pPr indent="540385" algn="just">
              <a:spcAft>
                <a:spcPts val="0"/>
              </a:spcAft>
            </a:pPr>
            <a:r>
              <a:rPr lang="ru-RU" sz="2400" b="1" dirty="0">
                <a:solidFill>
                  <a:schemeClr val="accent1">
                    <a:lumMod val="50000"/>
                  </a:schemeClr>
                </a:solidFill>
                <a:latin typeface="Times New Roman" panose="02020603050405020304" pitchFamily="18" charset="0"/>
                <a:ea typeface="Times New Roman" panose="02020603050405020304" pitchFamily="18" charset="0"/>
              </a:rPr>
              <a:t>Бунда республика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даражасидаги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коррупцияга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қарши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курашувчи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органлар</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рағбатлантириш</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тўғрисидаги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тақдимнома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билан</a:t>
            </a:r>
            <a:r>
              <a:rPr lang="ru-RU" sz="2400" b="1" dirty="0">
                <a:solidFill>
                  <a:schemeClr val="accent1">
                    <a:lumMod val="50000"/>
                  </a:schemeClr>
                </a:solidFill>
                <a:latin typeface="Times New Roman" panose="02020603050405020304" pitchFamily="18" charset="0"/>
                <a:ea typeface="Times New Roman" panose="02020603050405020304" pitchFamily="18" charset="0"/>
              </a:rPr>
              <a:t> республика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махсус</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комиссиясига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уларнинг</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ҳудудий</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бўлинмалари</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томонидан</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эса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ҳудудий</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махсус</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комиссияларга</a:t>
            </a:r>
            <a:r>
              <a:rPr lang="ru-RU" sz="2400" b="1" dirty="0">
                <a:solidFill>
                  <a:schemeClr val="accent1">
                    <a:lumMod val="50000"/>
                  </a:schemeClr>
                </a:solidFill>
                <a:latin typeface="Times New Roman" panose="02020603050405020304" pitchFamily="18" charset="0"/>
                <a:ea typeface="Times New Roman" panose="02020603050405020304" pitchFamily="18" charset="0"/>
              </a:rPr>
              <a:t> </a:t>
            </a:r>
            <a:r>
              <a:rPr lang="ru-RU" sz="2400" b="1" dirty="0" err="1">
                <a:solidFill>
                  <a:schemeClr val="accent1">
                    <a:lumMod val="50000"/>
                  </a:schemeClr>
                </a:solidFill>
                <a:latin typeface="Times New Roman" panose="02020603050405020304" pitchFamily="18" charset="0"/>
                <a:ea typeface="Times New Roman" panose="02020603050405020304" pitchFamily="18" charset="0"/>
              </a:rPr>
              <a:t>чиқадилар</a:t>
            </a:r>
            <a:r>
              <a:rPr lang="ru-RU" sz="2400" b="1" dirty="0">
                <a:solidFill>
                  <a:schemeClr val="accent1">
                    <a:lumMod val="50000"/>
                  </a:schemeClr>
                </a:solidFill>
                <a:latin typeface="Times New Roman" panose="02020603050405020304" pitchFamily="18" charset="0"/>
                <a:ea typeface="Times New Roman" panose="02020603050405020304" pitchFamily="18" charset="0"/>
              </a:rPr>
              <a:t>.</a:t>
            </a:r>
          </a:p>
        </p:txBody>
      </p:sp>
      <p:pic>
        <p:nvPicPr>
          <p:cNvPr id="7" name="Рисунок 6"/>
          <p:cNvPicPr>
            <a:picLocks noChangeAspect="1"/>
          </p:cNvPicPr>
          <p:nvPr/>
        </p:nvPicPr>
        <p:blipFill>
          <a:blip r:embed="rId2"/>
          <a:stretch>
            <a:fillRect/>
          </a:stretch>
        </p:blipFill>
        <p:spPr>
          <a:xfrm>
            <a:off x="8162925" y="2968253"/>
            <a:ext cx="3257550" cy="2491154"/>
          </a:xfrm>
          <a:prstGeom prst="rect">
            <a:avLst/>
          </a:prstGeom>
        </p:spPr>
      </p:pic>
      <p:sp>
        <p:nvSpPr>
          <p:cNvPr id="8" name="Стрелка вправо с вырезом 7"/>
          <p:cNvSpPr/>
          <p:nvPr/>
        </p:nvSpPr>
        <p:spPr>
          <a:xfrm>
            <a:off x="6476999" y="3728054"/>
            <a:ext cx="1533525" cy="800101"/>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6565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70">
                                            <p:txEl>
                                              <p:pRg st="0" end="0"/>
                                            </p:txEl>
                                          </p:spTgt>
                                        </p:tgtEl>
                                      </p:cBhvr>
                                    </p:animEffect>
                                    <p:animScale>
                                      <p:cBhvr>
                                        <p:cTn id="7" dur="250" autoRev="1" fill="hold"/>
                                        <p:tgtEl>
                                          <p:spTgt spid="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1"/>
</p:tagLst>
</file>

<file path=ppt/tags/tag2.xml><?xml version="1.0" encoding="utf-8"?>
<p:tagLst xmlns:a="http://schemas.openxmlformats.org/drawingml/2006/main" xmlns:r="http://schemas.openxmlformats.org/officeDocument/2006/relationships" xmlns:p="http://schemas.openxmlformats.org/presentationml/2006/main">
  <p:tag name="TIMING" val="|6.3"/>
</p:tagLst>
</file>

<file path=ppt/tags/tag3.xml><?xml version="1.0" encoding="utf-8"?>
<p:tagLst xmlns:a="http://schemas.openxmlformats.org/drawingml/2006/main" xmlns:r="http://schemas.openxmlformats.org/officeDocument/2006/relationships" xmlns:p="http://schemas.openxmlformats.org/presentationml/2006/main">
  <p:tag name="TIMING" val="|6.3"/>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4653</TotalTime>
  <Words>926</Words>
  <Application>Microsoft Office PowerPoint</Application>
  <PresentationFormat>Широкоэкранный</PresentationFormat>
  <Paragraphs>44</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Calibri Light</vt:lpstr>
      <vt:lpstr>Times New Roman</vt:lpstr>
      <vt:lpstr>Wingdings 2</vt:lpstr>
      <vt:lpstr>Тема Office</vt:lpstr>
      <vt:lpstr>Презентация PowerPoint</vt:lpstr>
      <vt:lpstr>Презентация PowerPoint</vt:lpstr>
      <vt:lpstr>Низомга кўра:</vt:lpstr>
      <vt:lpstr>коррупцияга оид жиноятлар — Ўзбекистон Республикасининг Жиноят кодекси 167-моддасининг иккинчи қисми «г» банди, 168-моддасининг учинчи қисми «в» банди, 1929 ва 19210, 205, 209 — 214-моддалари, 243-моддасида назарда тутилган жиноятларни мансаб мавқеидан фойдаланган ҳолда содир этиш ҳамда 301-моддасида кўрсатилган жиноятлар;</vt:lpstr>
      <vt:lpstr>Презентация PowerPoint</vt:lpstr>
      <vt:lpstr>Коррупцияга оид ҳуқуқбузарлик ҳақида хабар берган ёки коррупцияга қарши курашишга бошқа тарзда кўмаклашган шахслар қуйидаги миқдордаги бир марталик пул мукофоти билан рағбатлантирилади</vt:lpstr>
      <vt:lpstr>пора суммаси ёки етказилган зарар ёхуд ўзлаштирилаётган (ўзлаштирилган) мулкнинг қиймати базавий ҳисоблаш миқдорининг юз бараваридан кўп бўлса, қуйидаги фоиз ҳисобида ҳисобланади: анча миқдор учун — пора суммаси ёки етказилган зарар ёхуд ўзлаштирилаётган (ўзлаштирилган) мулк қийматининг ўн беш фоизи миқдорида; кўп ёки жуда кўп миқдор учун — пора суммаси ёки етказилган зарар ёхуд ўзлаштирилаётган (ўзлаштирилган) мулк қийматининг ўн фоизи миқдорида. Бунда пора суммаси ёки етказилган зарар ёхуд ўзлаштирилаётган (ўзлаштирилган) мулк қийматини фоизларда ҳисоблашда қонунчилик ҳужжатларида белгиланган миқдорнинг энг кам миқдоридан келиб чиқилади;</vt:lpstr>
      <vt:lpstr>Қуйидаги қарорлардан бири қабул қилингандан сўнг рағбатлантириш масаласи кўриб чиқилади</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Sanjar Boltaev</dc:creator>
  <cp:lastModifiedBy>1111</cp:lastModifiedBy>
  <cp:revision>260</cp:revision>
  <cp:lastPrinted>2022-11-16T05:33:32Z</cp:lastPrinted>
  <dcterms:created xsi:type="dcterms:W3CDTF">2021-02-25T06:36:11Z</dcterms:created>
  <dcterms:modified xsi:type="dcterms:W3CDTF">2025-06-20T04:49:55Z</dcterms:modified>
</cp:coreProperties>
</file>