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14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BCFDEB-EB4D-49CE-A61F-C8465B63ED6B}">
          <p14:sldIdLst>
            <p14:sldId id="51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pos="6108" userDrawn="1">
          <p15:clr>
            <a:srgbClr val="A4A3A4"/>
          </p15:clr>
        </p15:guide>
        <p15:guide id="4" pos="2320" userDrawn="1">
          <p15:clr>
            <a:srgbClr val="A4A3A4"/>
          </p15:clr>
        </p15:guide>
        <p15:guide id="5" orient="horz" pos="527" userDrawn="1">
          <p15:clr>
            <a:srgbClr val="A4A3A4"/>
          </p15:clr>
        </p15:guide>
        <p15:guide id="6" pos="3636" userDrawn="1">
          <p15:clr>
            <a:srgbClr val="A4A3A4"/>
          </p15:clr>
        </p15:guide>
        <p15:guide id="7" pos="2729" userDrawn="1">
          <p15:clr>
            <a:srgbClr val="A4A3A4"/>
          </p15:clr>
        </p15:guide>
        <p15:guide id="8" orient="horz" pos="1298" userDrawn="1">
          <p15:clr>
            <a:srgbClr val="A4A3A4"/>
          </p15:clr>
        </p15:guide>
        <p15:guide id="9" pos="4951" userDrawn="1">
          <p15:clr>
            <a:srgbClr val="A4A3A4"/>
          </p15:clr>
        </p15:guide>
        <p15:guide id="10" orient="horz" pos="3045" userDrawn="1">
          <p15:clr>
            <a:srgbClr val="A4A3A4"/>
          </p15:clr>
        </p15:guide>
        <p15:guide id="11" orient="horz" pos="3249" userDrawn="1">
          <p15:clr>
            <a:srgbClr val="A4A3A4"/>
          </p15:clr>
        </p15:guide>
        <p15:guide id="12" pos="3250" userDrawn="1">
          <p15:clr>
            <a:srgbClr val="A4A3A4"/>
          </p15:clr>
        </p15:guide>
        <p15:guide id="14" orient="horz" pos="2455" userDrawn="1">
          <p15:clr>
            <a:srgbClr val="A4A3A4"/>
          </p15:clr>
        </p15:guide>
        <p15:guide id="15" pos="3409" userDrawn="1">
          <p15:clr>
            <a:srgbClr val="A4A3A4"/>
          </p15:clr>
        </p15:guide>
        <p15:guide id="16" pos="4883" userDrawn="1">
          <p15:clr>
            <a:srgbClr val="A4A3A4"/>
          </p15:clr>
        </p15:guide>
        <p15:guide id="17" pos="98" userDrawn="1">
          <p15:clr>
            <a:srgbClr val="A4A3A4"/>
          </p15:clr>
        </p15:guide>
        <p15:guide id="18" pos="279" userDrawn="1">
          <p15:clr>
            <a:srgbClr val="A4A3A4"/>
          </p15:clr>
        </p15:guide>
        <p15:guide id="19" pos="574" userDrawn="1">
          <p15:clr>
            <a:srgbClr val="A4A3A4"/>
          </p15:clr>
        </p15:guide>
        <p15:guide id="20" pos="846" userDrawn="1">
          <p15:clr>
            <a:srgbClr val="A4A3A4"/>
          </p15:clr>
        </p15:guide>
        <p15:guide id="21" pos="1118" userDrawn="1">
          <p15:clr>
            <a:srgbClr val="A4A3A4"/>
          </p15:clr>
        </p15:guide>
        <p15:guide id="22" pos="642" userDrawn="1">
          <p15:clr>
            <a:srgbClr val="A4A3A4"/>
          </p15:clr>
        </p15:guide>
        <p15:guide id="23" pos="892" userDrawn="1">
          <p15:clr>
            <a:srgbClr val="A4A3A4"/>
          </p15:clr>
        </p15:guide>
        <p15:guide id="24" pos="1595" userDrawn="1">
          <p15:clr>
            <a:srgbClr val="A4A3A4"/>
          </p15:clr>
        </p15:guide>
        <p15:guide id="25" pos="1640" userDrawn="1">
          <p15:clr>
            <a:srgbClr val="A4A3A4"/>
          </p15:clr>
        </p15:guide>
        <p15:guide id="26" pos="756" userDrawn="1">
          <p15:clr>
            <a:srgbClr val="A4A3A4"/>
          </p15:clr>
        </p15:guide>
        <p15:guide id="27" pos="3953" userDrawn="1">
          <p15:clr>
            <a:srgbClr val="A4A3A4"/>
          </p15:clr>
        </p15:guide>
        <p15:guide id="28" pos="3931" userDrawn="1">
          <p15:clr>
            <a:srgbClr val="A4A3A4"/>
          </p15:clr>
        </p15:guide>
        <p15:guide id="29" pos="3817" userDrawn="1">
          <p15:clr>
            <a:srgbClr val="A4A3A4"/>
          </p15:clr>
        </p15:guide>
        <p15:guide id="30" orient="horz" pos="3090" userDrawn="1">
          <p15:clr>
            <a:srgbClr val="A4A3A4"/>
          </p15:clr>
        </p15:guide>
        <p15:guide id="31" pos="7446" userDrawn="1">
          <p15:clr>
            <a:srgbClr val="A4A3A4"/>
          </p15:clr>
        </p15:guide>
        <p15:guide id="32" pos="6063" userDrawn="1">
          <p15:clr>
            <a:srgbClr val="A4A3A4"/>
          </p15:clr>
        </p15:guide>
        <p15:guide id="33" pos="3522" userDrawn="1">
          <p15:clr>
            <a:srgbClr val="A4A3A4"/>
          </p15:clr>
        </p15:guide>
        <p15:guide id="34" pos="2139" userDrawn="1">
          <p15:clr>
            <a:srgbClr val="A4A3A4"/>
          </p15:clr>
        </p15:guide>
        <p15:guide id="35" orient="horz" pos="3543" userDrawn="1">
          <p15:clr>
            <a:srgbClr val="A4A3A4"/>
          </p15:clr>
        </p15:guide>
        <p15:guide id="36" pos="3704" userDrawn="1">
          <p15:clr>
            <a:srgbClr val="A4A3A4"/>
          </p15:clr>
        </p15:guide>
        <p15:guide id="38" orient="horz" pos="2432" userDrawn="1">
          <p15:clr>
            <a:srgbClr val="A4A3A4"/>
          </p15:clr>
        </p15:guide>
        <p15:guide id="39" orient="horz" pos="2886" userDrawn="1">
          <p15:clr>
            <a:srgbClr val="A4A3A4"/>
          </p15:clr>
        </p15:guide>
        <p15:guide id="40" orient="horz" pos="4065" userDrawn="1">
          <p15:clr>
            <a:srgbClr val="A4A3A4"/>
          </p15:clr>
        </p15:guide>
        <p15:guide id="41" orient="horz" pos="731" userDrawn="1">
          <p15:clr>
            <a:srgbClr val="A4A3A4"/>
          </p15:clr>
        </p15:guide>
        <p15:guide id="42" orient="horz" pos="42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00B050"/>
    <a:srgbClr val="2E75B6"/>
    <a:srgbClr val="203864"/>
    <a:srgbClr val="B4C7E7"/>
    <a:srgbClr val="7030A0"/>
    <a:srgbClr val="D9E2F2"/>
    <a:srgbClr val="FFFFFF"/>
    <a:srgbClr val="F2F2F2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 autoAdjust="0"/>
    <p:restoredTop sz="99758" autoAdjust="0"/>
  </p:normalViewPr>
  <p:slideViewPr>
    <p:cSldViewPr snapToGrid="0" showGuides="1">
      <p:cViewPr varScale="1">
        <p:scale>
          <a:sx n="110" d="100"/>
          <a:sy n="110" d="100"/>
        </p:scale>
        <p:origin x="1158" y="102"/>
      </p:cViewPr>
      <p:guideLst>
        <p:guide orient="horz" pos="2137"/>
        <p:guide pos="3795"/>
        <p:guide pos="6108"/>
        <p:guide pos="2320"/>
        <p:guide orient="horz" pos="527"/>
        <p:guide pos="3636"/>
        <p:guide pos="2729"/>
        <p:guide orient="horz" pos="1298"/>
        <p:guide pos="4951"/>
        <p:guide orient="horz" pos="3045"/>
        <p:guide orient="horz" pos="3249"/>
        <p:guide pos="3250"/>
        <p:guide orient="horz" pos="2455"/>
        <p:guide pos="3409"/>
        <p:guide pos="4883"/>
        <p:guide pos="98"/>
        <p:guide pos="279"/>
        <p:guide pos="574"/>
        <p:guide pos="846"/>
        <p:guide pos="1118"/>
        <p:guide pos="642"/>
        <p:guide pos="892"/>
        <p:guide pos="1595"/>
        <p:guide pos="1640"/>
        <p:guide pos="756"/>
        <p:guide pos="3953"/>
        <p:guide pos="3931"/>
        <p:guide pos="3817"/>
        <p:guide orient="horz" pos="3090"/>
        <p:guide pos="7446"/>
        <p:guide pos="6063"/>
        <p:guide pos="3522"/>
        <p:guide pos="2139"/>
        <p:guide orient="horz" pos="3543"/>
        <p:guide pos="3704"/>
        <p:guide orient="horz" pos="2432"/>
        <p:guide orient="horz" pos="2886"/>
        <p:guide orient="horz" pos="4065"/>
        <p:guide orient="horz" pos="731"/>
        <p:guide orient="horz" pos="424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05F93-219D-4DFC-99BA-F2D8E858A0BB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E8C44-B698-4B51-8670-5DBC8C62EA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7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BA1A7-538A-3490-E5E2-114CE578C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2922C12-C379-AC67-5411-E927B62D1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EE29633C-D593-14ED-D97E-8DA54D9E9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3A7416-3C21-2C30-E111-FFF869A66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C44-B698-4B51-8670-5DBC8C62EAF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92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EFD486-4177-4FA7-961B-3A59F38A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65F926-DD30-4421-89C5-A319746BE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73C7D-579D-4705-A6D0-A7AAFE1D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057CD6-59DC-473E-8E8F-B4794E2C4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E2532C-F7B3-4BDA-ABCF-1912BB97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F7D23C-8057-416A-9EB0-D1546AE3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479FAD-FBB6-4CAA-932C-93EC45311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80EAA9-E407-48AF-A76C-A75799F24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3CEF2E-D929-4958-91D3-A2095694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855AA5-CDE2-4437-AAA9-5BCE302E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7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0115AA2-3D5E-4520-B74C-F0F77B16D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171DA22-D46B-467A-B543-6413E396B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C5FD63-06A6-430D-BB7D-92D5EC7E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C7157E-A129-4DD7-B35F-317095B6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37774C-F959-4F70-AF87-22063765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81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8ABED-B486-4B13-B750-5FDF22A89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82F5A-1C71-466B-AA11-D3AC0C90C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10CC67-F21C-4924-9BED-09E6EAC9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89433F-1765-4773-8B29-5029960E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C23668-141D-462E-BC25-B1340CDD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14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ECBA1-C398-4FA2-B60E-9E4EE421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ABC69E-A590-4190-8DC8-8C5C6D054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FAAA81-076A-4D93-AC7D-FF328A998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317C9E-882F-4C01-8EF7-4738BB05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517CB4-84DC-41B4-B3E2-6ECD375E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1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36A1C-E445-435A-A0CC-9AF47D02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9801C1-DE95-4191-B97B-5CFDB1543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BEDADE-F96D-4AF3-8824-5BF34A805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417D99-EA8D-45AD-8890-FB11F0BD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C73D17-BE73-427A-8C3C-2578A24A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3EB78D-976C-474B-A912-6D3CEA34E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8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8775BF-1653-48DB-86CA-5987F5CD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0CA8CD-A85C-465E-8C38-A2752F8F8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E85E6A-6708-4242-B34A-81CDD6AD5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06B79F4-0A0B-4437-BA57-4EAE7F126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E516935-5FA5-405E-B41E-ACC51F19D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932804-4420-4C52-97E2-602231D0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0D4370B-9652-45DB-9C2B-2D70ABC6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CCECA4E-D2DB-409E-977E-6FB019F1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85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E5D866-0CA9-4995-988D-E24C29B5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78B48A3-CB2B-4D86-B1AF-B7AED06E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8D33A7F-5804-466D-BBD4-2664806C8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6EB562A-E9A8-42E6-917B-9FB373E9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00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54E43CB-E396-4C95-A058-2B11480C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C99C0C-B0D7-4417-87E3-37CE73A86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60E856-7B5B-465D-AAEC-19E45711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A0196-957C-43E3-86FA-E7E56BD9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139161-B679-475A-8369-6176E6E10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F5276B-05A6-4769-A060-E1221A720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8EF1C-20B3-43D4-9F63-FCB837E2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97776D-32DF-4B72-819D-0B6DB4F6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0DDADB-6517-44D7-BA28-B19598C0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FB179D-3C08-47D4-A72D-522C10C8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CF4DEAA-7EBB-45B0-9337-BCE81BDA5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A19738C-9B5D-4DB1-9428-F324D52F0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95A24B0-D496-4AE0-A09D-85302FE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09666E-F518-42C1-A83A-07ED665F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D69D25-0A33-4361-A0D5-7081409B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23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7FF8F-EB5C-4E17-A34E-A0D9A155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F52470-53B0-4715-9D6F-6F882F3A9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A120C9-C370-4159-A9E7-F42676C80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A2B1-4B25-49EB-971B-29DD54C69602}" type="datetimeFigureOut">
              <a:rPr lang="ru-RU" smtClean="0"/>
              <a:pPr/>
              <a:t>07.05.2025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8E1437-D322-4847-9683-C01A76792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F9755A-C6C8-41B5-B20C-A4625DD0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12A3-D1E6-496D-8A92-4BF578A0C3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66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24" Type="http://schemas.openxmlformats.org/officeDocument/2006/relationships/image" Target="../media/image22.sv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jpeg"/><Relationship Id="rId22" Type="http://schemas.openxmlformats.org/officeDocument/2006/relationships/image" Target="../media/image2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51408-A678-4CB8-18C1-A9CDDE9E4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0A2CBB6F-F22A-2513-13B2-75B67E3897F3}"/>
              </a:ext>
            </a:extLst>
          </p:cNvPr>
          <p:cNvSpPr/>
          <p:nvPr/>
        </p:nvSpPr>
        <p:spPr>
          <a:xfrm>
            <a:off x="1459731" y="85061"/>
            <a:ext cx="3026543" cy="376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2D5F2DD7-A7A8-8753-8966-DF7D75211BA6}"/>
              </a:ext>
            </a:extLst>
          </p:cNvPr>
          <p:cNvSpPr/>
          <p:nvPr/>
        </p:nvSpPr>
        <p:spPr>
          <a:xfrm>
            <a:off x="152444" y="64633"/>
            <a:ext cx="1368000" cy="986785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790A35-A1B2-D7EE-F36A-98F31355E71E}"/>
              </a:ext>
            </a:extLst>
          </p:cNvPr>
          <p:cNvSpPr txBox="1"/>
          <p:nvPr/>
        </p:nvSpPr>
        <p:spPr>
          <a:xfrm>
            <a:off x="1395612" y="83141"/>
            <a:ext cx="3126394" cy="40011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НИШОН</a:t>
            </a:r>
            <a:r>
              <a:rPr lang="uz-Cyrl-U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ТУМАНИ</a:t>
            </a:r>
            <a:endParaRPr lang="ru-RU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792FEC36-1750-2EAF-E84E-AF017BA8EA9F}"/>
              </a:ext>
            </a:extLst>
          </p:cNvPr>
          <p:cNvSpPr txBox="1"/>
          <p:nvPr/>
        </p:nvSpPr>
        <p:spPr>
          <a:xfrm>
            <a:off x="1594790" y="390953"/>
            <a:ext cx="1669806" cy="40011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Аҳоли сони </a:t>
            </a:r>
            <a:endParaRPr lang="ru-RU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B3F170B4-824B-8DD8-2E73-AEBC597C55FB}"/>
              </a:ext>
            </a:extLst>
          </p:cNvPr>
          <p:cNvSpPr/>
          <p:nvPr/>
        </p:nvSpPr>
        <p:spPr>
          <a:xfrm>
            <a:off x="1533784" y="695425"/>
            <a:ext cx="1146512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98B0739-363B-778B-C5D1-65DDB3DD786F}"/>
              </a:ext>
            </a:extLst>
          </p:cNvPr>
          <p:cNvSpPr/>
          <p:nvPr/>
        </p:nvSpPr>
        <p:spPr>
          <a:xfrm>
            <a:off x="2444092" y="699798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</a:t>
            </a:r>
          </a:p>
        </p:txBody>
      </p:sp>
      <p:sp>
        <p:nvSpPr>
          <p:cNvPr id="378" name="TextBox 377">
            <a:extLst>
              <a:ext uri="{FF2B5EF4-FFF2-40B4-BE49-F238E27FC236}">
                <a16:creationId xmlns:a16="http://schemas.microsoft.com/office/drawing/2014/main" id="{C2E8975D-8FBC-D809-875D-D983BD9EFAF7}"/>
              </a:ext>
            </a:extLst>
          </p:cNvPr>
          <p:cNvSpPr txBox="1"/>
          <p:nvPr/>
        </p:nvSpPr>
        <p:spPr>
          <a:xfrm>
            <a:off x="4109208" y="400284"/>
            <a:ext cx="1476027" cy="40011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Ишсизлар</a:t>
            </a:r>
            <a:endParaRPr lang="ru-RU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" name="Прямоугольник 378">
            <a:extLst>
              <a:ext uri="{FF2B5EF4-FFF2-40B4-BE49-F238E27FC236}">
                <a16:creationId xmlns:a16="http://schemas.microsoft.com/office/drawing/2014/main" id="{8CDB7CAD-9E61-AE6F-4BB7-C622DF731E4C}"/>
              </a:ext>
            </a:extLst>
          </p:cNvPr>
          <p:cNvSpPr/>
          <p:nvPr/>
        </p:nvSpPr>
        <p:spPr>
          <a:xfrm>
            <a:off x="3819839" y="694842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Прямоугольник 379">
            <a:extLst>
              <a:ext uri="{FF2B5EF4-FFF2-40B4-BE49-F238E27FC236}">
                <a16:creationId xmlns:a16="http://schemas.microsoft.com/office/drawing/2014/main" id="{6A4A842D-8CEE-BE34-3E3D-4D7E5FFBBA05}"/>
              </a:ext>
            </a:extLst>
          </p:cNvPr>
          <p:cNvSpPr/>
          <p:nvPr/>
        </p:nvSpPr>
        <p:spPr>
          <a:xfrm>
            <a:off x="4404189" y="709129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/>
          </a:p>
        </p:txBody>
      </p:sp>
      <p:sp>
        <p:nvSpPr>
          <p:cNvPr id="381" name="Прямоугольник 380">
            <a:extLst>
              <a:ext uri="{FF2B5EF4-FFF2-40B4-BE49-F238E27FC236}">
                <a16:creationId xmlns:a16="http://schemas.microsoft.com/office/drawing/2014/main" id="{D68867AC-DE0A-59F8-93C3-CB9564B3DC63}"/>
              </a:ext>
            </a:extLst>
          </p:cNvPr>
          <p:cNvSpPr/>
          <p:nvPr/>
        </p:nvSpPr>
        <p:spPr>
          <a:xfrm>
            <a:off x="4847152" y="69780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id="{0B471B97-B08E-9345-A1EC-0C687925781D}"/>
              </a:ext>
            </a:extLst>
          </p:cNvPr>
          <p:cNvSpPr txBox="1"/>
          <p:nvPr/>
        </p:nvSpPr>
        <p:spPr>
          <a:xfrm>
            <a:off x="5962497" y="406661"/>
            <a:ext cx="1745138" cy="40011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</a:p>
        </p:txBody>
      </p:sp>
      <p:sp>
        <p:nvSpPr>
          <p:cNvPr id="384" name="Прямоугольник 383">
            <a:extLst>
              <a:ext uri="{FF2B5EF4-FFF2-40B4-BE49-F238E27FC236}">
                <a16:creationId xmlns:a16="http://schemas.microsoft.com/office/drawing/2014/main" id="{6E13E41B-E51D-FE17-01FC-6D452F8FC336}"/>
              </a:ext>
            </a:extLst>
          </p:cNvPr>
          <p:cNvSpPr/>
          <p:nvPr/>
        </p:nvSpPr>
        <p:spPr>
          <a:xfrm>
            <a:off x="6194629" y="715976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24,0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1086C5B7-9A61-AEC8-112B-589126A598BF}"/>
              </a:ext>
            </a:extLst>
          </p:cNvPr>
          <p:cNvSpPr txBox="1"/>
          <p:nvPr/>
        </p:nvSpPr>
        <p:spPr>
          <a:xfrm>
            <a:off x="7154417" y="412948"/>
            <a:ext cx="2963133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қишлоқ хўжалиги</a:t>
            </a:r>
          </a:p>
        </p:txBody>
      </p:sp>
      <p:sp>
        <p:nvSpPr>
          <p:cNvPr id="386" name="Прямоугольник 385">
            <a:extLst>
              <a:ext uri="{FF2B5EF4-FFF2-40B4-BE49-F238E27FC236}">
                <a16:creationId xmlns:a16="http://schemas.microsoft.com/office/drawing/2014/main" id="{9972AA14-6497-111F-46AD-6C837A6069A2}"/>
              </a:ext>
            </a:extLst>
          </p:cNvPr>
          <p:cNvSpPr/>
          <p:nvPr/>
        </p:nvSpPr>
        <p:spPr>
          <a:xfrm>
            <a:off x="8000918" y="70664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BD9B1690-6BAE-8BBD-4870-89A529F95D7F}"/>
              </a:ext>
            </a:extLst>
          </p:cNvPr>
          <p:cNvSpPr txBox="1"/>
          <p:nvPr/>
        </p:nvSpPr>
        <p:spPr>
          <a:xfrm>
            <a:off x="9551432" y="406661"/>
            <a:ext cx="2509386" cy="40011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хизмат кўрсатиш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8" name="Прямоугольник 387">
            <a:extLst>
              <a:ext uri="{FF2B5EF4-FFF2-40B4-BE49-F238E27FC236}">
                <a16:creationId xmlns:a16="http://schemas.microsoft.com/office/drawing/2014/main" id="{81C34E0B-981A-8DE3-61BA-64E650F6B19B}"/>
              </a:ext>
            </a:extLst>
          </p:cNvPr>
          <p:cNvSpPr/>
          <p:nvPr/>
        </p:nvSpPr>
        <p:spPr>
          <a:xfrm>
            <a:off x="10249647" y="715976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,7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4181A580-D975-BD69-D5F4-BE597E3A8CD4}"/>
              </a:ext>
            </a:extLst>
          </p:cNvPr>
          <p:cNvSpPr/>
          <p:nvPr/>
        </p:nvSpPr>
        <p:spPr>
          <a:xfrm>
            <a:off x="6476999" y="76990"/>
            <a:ext cx="5378031" cy="4017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Прямоугольник 155">
            <a:extLst>
              <a:ext uri="{FF2B5EF4-FFF2-40B4-BE49-F238E27FC236}">
                <a16:creationId xmlns:a16="http://schemas.microsoft.com/office/drawing/2014/main" id="{BE8A94A6-0B95-5939-90DE-3D11AB7360C8}"/>
              </a:ext>
            </a:extLst>
          </p:cNvPr>
          <p:cNvSpPr/>
          <p:nvPr/>
        </p:nvSpPr>
        <p:spPr>
          <a:xfrm>
            <a:off x="7706449" y="137953"/>
            <a:ext cx="2882506" cy="239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Ҳудуддаги улуши</a:t>
            </a:r>
          </a:p>
        </p:txBody>
      </p:sp>
      <p:cxnSp>
        <p:nvCxnSpPr>
          <p:cNvPr id="389" name="Прямая соединительная линия 388">
            <a:extLst>
              <a:ext uri="{FF2B5EF4-FFF2-40B4-BE49-F238E27FC236}">
                <a16:creationId xmlns:a16="http://schemas.microsoft.com/office/drawing/2014/main" id="{F0717E41-32C2-E3AD-BBED-36222EC15370}"/>
              </a:ext>
            </a:extLst>
          </p:cNvPr>
          <p:cNvCxnSpPr/>
          <p:nvPr/>
        </p:nvCxnSpPr>
        <p:spPr>
          <a:xfrm>
            <a:off x="6082318" y="101105"/>
            <a:ext cx="0" cy="93600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Прямоугольник 451">
            <a:extLst>
              <a:ext uri="{FF2B5EF4-FFF2-40B4-BE49-F238E27FC236}">
                <a16:creationId xmlns:a16="http://schemas.microsoft.com/office/drawing/2014/main" id="{C84DB4FB-4D69-32D5-E24F-2312BDA26049}"/>
              </a:ext>
            </a:extLst>
          </p:cNvPr>
          <p:cNvSpPr/>
          <p:nvPr/>
        </p:nvSpPr>
        <p:spPr>
          <a:xfrm>
            <a:off x="4431422" y="108958"/>
            <a:ext cx="12303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4-тоифа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4" name="Рисунок 73">
            <a:extLst>
              <a:ext uri="{FF2B5EF4-FFF2-40B4-BE49-F238E27FC236}">
                <a16:creationId xmlns:a16="http://schemas.microsoft.com/office/drawing/2014/main" id="{49734919-F7B3-7AD5-3789-AF1EDBF3B6A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203" y="2654134"/>
            <a:ext cx="252000" cy="252000"/>
          </a:xfrm>
          <a:prstGeom prst="rect">
            <a:avLst/>
          </a:prstGeom>
        </p:spPr>
      </p:pic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A252F5A9-A346-B331-9CA7-2259C66FCF36}"/>
              </a:ext>
            </a:extLst>
          </p:cNvPr>
          <p:cNvGrpSpPr/>
          <p:nvPr/>
        </p:nvGrpSpPr>
        <p:grpSpPr>
          <a:xfrm>
            <a:off x="4005173" y="3933230"/>
            <a:ext cx="3635033" cy="307777"/>
            <a:chOff x="3144509" y="5852594"/>
            <a:chExt cx="3642431" cy="328954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17837A85-6776-049E-9FCD-824B537018EA}"/>
                </a:ext>
              </a:extLst>
            </p:cNvPr>
            <p:cNvSpPr/>
            <p:nvPr/>
          </p:nvSpPr>
          <p:spPr>
            <a:xfrm>
              <a:off x="3144509" y="5931675"/>
              <a:ext cx="180000" cy="180000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EA7BBD6E-923F-D2ED-9874-1781009A0C48}"/>
                </a:ext>
              </a:extLst>
            </p:cNvPr>
            <p:cNvSpPr/>
            <p:nvPr/>
          </p:nvSpPr>
          <p:spPr>
            <a:xfrm>
              <a:off x="3274927" y="5892265"/>
              <a:ext cx="1412534" cy="2138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700" b="1" i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ишлаб чиқариш</a:t>
              </a:r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CFD7E429-5482-2EEA-5B98-A2C4B953898C}"/>
                </a:ext>
              </a:extLst>
            </p:cNvPr>
            <p:cNvSpPr/>
            <p:nvPr/>
          </p:nvSpPr>
          <p:spPr>
            <a:xfrm>
              <a:off x="5741413" y="5925123"/>
              <a:ext cx="180000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629B11CA-FA99-0421-2899-33A4A9ECC56A}"/>
                </a:ext>
              </a:extLst>
            </p:cNvPr>
            <p:cNvSpPr/>
            <p:nvPr/>
          </p:nvSpPr>
          <p:spPr>
            <a:xfrm>
              <a:off x="5876568" y="5911159"/>
              <a:ext cx="910372" cy="2138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700" b="1" i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янги  қувват</a:t>
              </a: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677A2C1A-9393-69F9-49AF-1E99BACCCCA8}"/>
                </a:ext>
              </a:extLst>
            </p:cNvPr>
            <p:cNvSpPr/>
            <p:nvPr/>
          </p:nvSpPr>
          <p:spPr>
            <a:xfrm>
              <a:off x="4167725" y="5931346"/>
              <a:ext cx="180000" cy="180000"/>
            </a:xfrm>
            <a:prstGeom prst="rect">
              <a:avLst/>
            </a:prstGeom>
            <a:solidFill>
              <a:srgbClr val="B4C7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10B6FBC3-0580-507B-F91B-C0F5F7B728A2}"/>
                </a:ext>
              </a:extLst>
            </p:cNvPr>
            <p:cNvSpPr/>
            <p:nvPr/>
          </p:nvSpPr>
          <p:spPr>
            <a:xfrm>
              <a:off x="4309019" y="5852594"/>
              <a:ext cx="1768896" cy="328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700" b="1" i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мавжуд қувват ҳисобига </a:t>
              </a:r>
              <a:br>
                <a:rPr lang="uz-Cyrl-UZ" sz="700" b="1" i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700" b="1" i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қўшимча ишлаб чиқариш</a:t>
              </a:r>
            </a:p>
          </p:txBody>
        </p:sp>
      </p:grpSp>
      <p:sp>
        <p:nvSpPr>
          <p:cNvPr id="400" name="Прямоугольник 399">
            <a:extLst>
              <a:ext uri="{FF2B5EF4-FFF2-40B4-BE49-F238E27FC236}">
                <a16:creationId xmlns:a16="http://schemas.microsoft.com/office/drawing/2014/main" id="{D935B11A-2A24-E236-9283-943B7B9A0B84}"/>
              </a:ext>
            </a:extLst>
          </p:cNvPr>
          <p:cNvSpPr/>
          <p:nvPr/>
        </p:nvSpPr>
        <p:spPr>
          <a:xfrm>
            <a:off x="109193" y="1318602"/>
            <a:ext cx="1041929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9,0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1" name="Прямоугольник 400">
            <a:extLst>
              <a:ext uri="{FF2B5EF4-FFF2-40B4-BE49-F238E27FC236}">
                <a16:creationId xmlns:a16="http://schemas.microsoft.com/office/drawing/2014/main" id="{B2C2B473-3655-4D1D-CFAD-802439FA746B}"/>
              </a:ext>
            </a:extLst>
          </p:cNvPr>
          <p:cNvSpPr/>
          <p:nvPr/>
        </p:nvSpPr>
        <p:spPr>
          <a:xfrm>
            <a:off x="875798" y="1349513"/>
            <a:ext cx="106856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кВт соат</a:t>
            </a:r>
            <a:endParaRPr lang="ru-RU" sz="1000" b="1" dirty="0"/>
          </a:p>
        </p:txBody>
      </p:sp>
      <p:sp>
        <p:nvSpPr>
          <p:cNvPr id="403" name="Прямоугольник 402">
            <a:extLst>
              <a:ext uri="{FF2B5EF4-FFF2-40B4-BE49-F238E27FC236}">
                <a16:creationId xmlns:a16="http://schemas.microsoft.com/office/drawing/2014/main" id="{0D47A109-83F7-7B0E-FF10-46D177BA3AA9}"/>
              </a:ext>
            </a:extLst>
          </p:cNvPr>
          <p:cNvSpPr/>
          <p:nvPr/>
        </p:nvSpPr>
        <p:spPr>
          <a:xfrm>
            <a:off x="1796594" y="1472623"/>
            <a:ext cx="162946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Ток ишлаб чиқариш</a:t>
            </a:r>
          </a:p>
        </p:txBody>
      </p:sp>
      <p:sp>
        <p:nvSpPr>
          <p:cNvPr id="474" name="Прямоугольник 473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379860" y="2203093"/>
            <a:ext cx="1118231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34" name="Группа 733"/>
          <p:cNvGrpSpPr/>
          <p:nvPr/>
        </p:nvGrpSpPr>
        <p:grpSpPr>
          <a:xfrm>
            <a:off x="171445" y="2918636"/>
            <a:ext cx="242893" cy="238126"/>
            <a:chOff x="315781" y="4785570"/>
            <a:chExt cx="347133" cy="355939"/>
          </a:xfrm>
        </p:grpSpPr>
        <p:pic>
          <p:nvPicPr>
            <p:cNvPr id="735" name="Picture 12" descr="Корова силуэт | Бесплатно значок">
              <a:extLst>
                <a:ext uri="{FF2B5EF4-FFF2-40B4-BE49-F238E27FC236}">
                  <a16:creationId xmlns:a16="http://schemas.microsoft.com/office/drawing/2014/main" id="{A21FCFEE-B1B1-48FE-AE41-2E829AB5D4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781" y="4785570"/>
              <a:ext cx="273017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9" name="Picture 6" descr="Black sheep - Free animals icons">
              <a:extLst>
                <a:ext uri="{FF2B5EF4-FFF2-40B4-BE49-F238E27FC236}">
                  <a16:creationId xmlns:a16="http://schemas.microsoft.com/office/drawing/2014/main" id="{EDF3B9A7-D4A2-4B15-9DA3-54855DB646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914" y="4925509"/>
              <a:ext cx="216000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07" name="Рисунок 806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8706" y="3757499"/>
            <a:ext cx="252000" cy="252000"/>
          </a:xfrm>
          <a:prstGeom prst="rect">
            <a:avLst/>
          </a:prstGeom>
        </p:spPr>
      </p:pic>
      <p:pic>
        <p:nvPicPr>
          <p:cNvPr id="816" name="Рисунок 815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3601" y="3454475"/>
            <a:ext cx="288000" cy="288000"/>
          </a:xfrm>
          <a:prstGeom prst="rect">
            <a:avLst/>
          </a:prstGeom>
        </p:spPr>
      </p:pic>
      <p:sp>
        <p:nvSpPr>
          <p:cNvPr id="376" name="Прямоугольник: скругленные углы 100">
            <a:extLst>
              <a:ext uri="{FF2B5EF4-FFF2-40B4-BE49-F238E27FC236}">
                <a16:creationId xmlns:a16="http://schemas.microsoft.com/office/drawing/2014/main" id="{7C10253B-D605-4497-845D-57777E3823FB}"/>
              </a:ext>
            </a:extLst>
          </p:cNvPr>
          <p:cNvSpPr/>
          <p:nvPr/>
        </p:nvSpPr>
        <p:spPr>
          <a:xfrm>
            <a:off x="3436620" y="6015570"/>
            <a:ext cx="6245860" cy="791741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Прямоугольник: скругленные углы 95">
            <a:extLst>
              <a:ext uri="{FF2B5EF4-FFF2-40B4-BE49-F238E27FC236}">
                <a16:creationId xmlns:a16="http://schemas.microsoft.com/office/drawing/2014/main" id="{9BCDC3AA-F9B9-49D2-83A9-73429DD46A2D}"/>
              </a:ext>
            </a:extLst>
          </p:cNvPr>
          <p:cNvSpPr/>
          <p:nvPr/>
        </p:nvSpPr>
        <p:spPr>
          <a:xfrm>
            <a:off x="3459479" y="6033382"/>
            <a:ext cx="6185263" cy="7625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0" name="Прямоугольник: скругленные углы 156">
            <a:extLst>
              <a:ext uri="{FF2B5EF4-FFF2-40B4-BE49-F238E27FC236}">
                <a16:creationId xmlns:a16="http://schemas.microsoft.com/office/drawing/2014/main" id="{B2BA30E6-B92E-4A51-A0B8-788009943815}"/>
              </a:ext>
            </a:extLst>
          </p:cNvPr>
          <p:cNvSpPr/>
          <p:nvPr/>
        </p:nvSpPr>
        <p:spPr>
          <a:xfrm>
            <a:off x="3519923" y="5818006"/>
            <a:ext cx="1205498" cy="177284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Махсус зона</a:t>
            </a: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1" name="Прямоугольник: скругленные углы 395">
            <a:extLst>
              <a:ext uri="{FF2B5EF4-FFF2-40B4-BE49-F238E27FC236}">
                <a16:creationId xmlns:a16="http://schemas.microsoft.com/office/drawing/2014/main" id="{216BFBE9-B167-4E84-8BE9-7F6C56FC44F6}"/>
              </a:ext>
            </a:extLst>
          </p:cNvPr>
          <p:cNvSpPr/>
          <p:nvPr/>
        </p:nvSpPr>
        <p:spPr>
          <a:xfrm>
            <a:off x="5301994" y="5836583"/>
            <a:ext cx="1026697" cy="13529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900" kern="100" dirty="0">
                <a:latin typeface="Arial" panose="020B0604020202020204" pitchFamily="34" charset="0"/>
                <a:cs typeface="Arial" panose="020B0604020202020204" pitchFamily="34" charset="0"/>
              </a:rPr>
              <a:t>Инфратузилма</a:t>
            </a:r>
            <a:endParaRPr lang="ru-RU" sz="900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2" name="Прямоугольник: скругленные углы 396">
            <a:extLst>
              <a:ext uri="{FF2B5EF4-FFF2-40B4-BE49-F238E27FC236}">
                <a16:creationId xmlns:a16="http://schemas.microsoft.com/office/drawing/2014/main" id="{374F6805-3E3F-49A9-93E7-1D557CA6B1DF}"/>
              </a:ext>
            </a:extLst>
          </p:cNvPr>
          <p:cNvSpPr/>
          <p:nvPr/>
        </p:nvSpPr>
        <p:spPr>
          <a:xfrm>
            <a:off x="6779191" y="5836583"/>
            <a:ext cx="1026697" cy="13529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900" kern="100" dirty="0">
                <a:latin typeface="Arial" panose="020B0604020202020204" pitchFamily="34" charset="0"/>
                <a:cs typeface="Arial" panose="020B0604020202020204" pitchFamily="34" charset="0"/>
              </a:rPr>
              <a:t>Самарадорлик</a:t>
            </a:r>
            <a:endParaRPr lang="ru-RU" sz="900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4" name="TextBox 106">
            <a:extLst>
              <a:ext uri="{FF2B5EF4-FFF2-40B4-BE49-F238E27FC236}">
                <a16:creationId xmlns:a16="http://schemas.microsoft.com/office/drawing/2014/main" id="{26D029B5-A18F-4547-8831-7C446EF64194}"/>
              </a:ext>
            </a:extLst>
          </p:cNvPr>
          <p:cNvSpPr txBox="1"/>
          <p:nvPr/>
        </p:nvSpPr>
        <p:spPr>
          <a:xfrm>
            <a:off x="3438252" y="6413607"/>
            <a:ext cx="46371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0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9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5" name="Прямоугольник: скругленные углы 347">
            <a:extLst>
              <a:ext uri="{FF2B5EF4-FFF2-40B4-BE49-F238E27FC236}">
                <a16:creationId xmlns:a16="http://schemas.microsoft.com/office/drawing/2014/main" id="{B4976D65-1CA6-4B5E-BC3D-5CA1759A186E}"/>
              </a:ext>
            </a:extLst>
          </p:cNvPr>
          <p:cNvSpPr/>
          <p:nvPr/>
        </p:nvSpPr>
        <p:spPr>
          <a:xfrm>
            <a:off x="3829700" y="6447400"/>
            <a:ext cx="520786" cy="1757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ЁСЗ</a:t>
            </a:r>
            <a:endParaRPr lang="ru-RU" sz="1200" i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6" name="TextBox 110">
            <a:extLst>
              <a:ext uri="{FF2B5EF4-FFF2-40B4-BE49-F238E27FC236}">
                <a16:creationId xmlns:a16="http://schemas.microsoft.com/office/drawing/2014/main" id="{0B19F95A-FBF3-4381-A05F-30B7E9DEA4AF}"/>
              </a:ext>
            </a:extLst>
          </p:cNvPr>
          <p:cNvSpPr txBox="1"/>
          <p:nvPr/>
        </p:nvSpPr>
        <p:spPr>
          <a:xfrm>
            <a:off x="5201864" y="5948975"/>
            <a:ext cx="118236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8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(млрд с</a:t>
            </a:r>
            <a:r>
              <a:rPr lang="uz-Cyrl-UZ" sz="8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ўм)</a:t>
            </a:r>
            <a:endParaRPr lang="ru-RU" sz="7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8" name="TextBox 111">
            <a:extLst>
              <a:ext uri="{FF2B5EF4-FFF2-40B4-BE49-F238E27FC236}">
                <a16:creationId xmlns:a16="http://schemas.microsoft.com/office/drawing/2014/main" id="{43401957-CFF3-4A6A-9B41-F9DA995196CF}"/>
              </a:ext>
            </a:extLst>
          </p:cNvPr>
          <p:cNvSpPr txBox="1"/>
          <p:nvPr/>
        </p:nvSpPr>
        <p:spPr>
          <a:xfrm>
            <a:off x="5429490" y="6403616"/>
            <a:ext cx="50002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Cyrl-UZ" sz="10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1,3</a:t>
            </a:r>
            <a:endParaRPr lang="ru-RU" sz="9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12" name="TextBox 111">
            <a:extLst>
              <a:ext uri="{FF2B5EF4-FFF2-40B4-BE49-F238E27FC236}">
                <a16:creationId xmlns:a16="http://schemas.microsoft.com/office/drawing/2014/main" id="{59F99C1E-FD67-4C0B-A322-AA0012FA99AD}"/>
              </a:ext>
            </a:extLst>
          </p:cNvPr>
          <p:cNvSpPr txBox="1"/>
          <p:nvPr/>
        </p:nvSpPr>
        <p:spPr>
          <a:xfrm>
            <a:off x="6771645" y="5949212"/>
            <a:ext cx="102505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ишлаб чиқариш </a:t>
            </a:r>
            <a:r>
              <a:rPr lang="uz-Cyrl-UZ" sz="7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сўм</a:t>
            </a:r>
            <a:r>
              <a:rPr lang="uz-Cyrl-UZ" sz="7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/га)</a:t>
            </a:r>
            <a:endParaRPr lang="ru-RU" sz="7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4" name="TextBox 111">
            <a:extLst>
              <a:ext uri="{FF2B5EF4-FFF2-40B4-BE49-F238E27FC236}">
                <a16:creationId xmlns:a16="http://schemas.microsoft.com/office/drawing/2014/main" id="{D140BC86-FC07-47CC-A587-F16B61B6AD6F}"/>
              </a:ext>
            </a:extLst>
          </p:cNvPr>
          <p:cNvSpPr txBox="1"/>
          <p:nvPr/>
        </p:nvSpPr>
        <p:spPr>
          <a:xfrm>
            <a:off x="7072079" y="6415849"/>
            <a:ext cx="52977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Cyrl-UZ" sz="10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4,8</a:t>
            </a:r>
            <a:endParaRPr lang="ru-RU" sz="9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15" name="TextBox 111">
            <a:extLst>
              <a:ext uri="{FF2B5EF4-FFF2-40B4-BE49-F238E27FC236}">
                <a16:creationId xmlns:a16="http://schemas.microsoft.com/office/drawing/2014/main" id="{3A79B047-A2E1-4F95-91CE-905A241FD1AB}"/>
              </a:ext>
            </a:extLst>
          </p:cNvPr>
          <p:cNvSpPr txBox="1"/>
          <p:nvPr/>
        </p:nvSpPr>
        <p:spPr>
          <a:xfrm>
            <a:off x="8060482" y="5995290"/>
            <a:ext cx="122944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меҳнат унумдорлик </a:t>
            </a:r>
            <a:r>
              <a:rPr lang="uz-Cyrl-UZ" sz="7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сўм</a:t>
            </a:r>
            <a:r>
              <a:rPr lang="uz-Cyrl-UZ" sz="7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/киши)</a:t>
            </a:r>
            <a:endParaRPr lang="ru-RU" sz="7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17" name="TextBox 111">
            <a:extLst>
              <a:ext uri="{FF2B5EF4-FFF2-40B4-BE49-F238E27FC236}">
                <a16:creationId xmlns:a16="http://schemas.microsoft.com/office/drawing/2014/main" id="{1CBE3031-41C8-4406-948F-22C274698EE2}"/>
              </a:ext>
            </a:extLst>
          </p:cNvPr>
          <p:cNvSpPr txBox="1"/>
          <p:nvPr/>
        </p:nvSpPr>
        <p:spPr>
          <a:xfrm>
            <a:off x="8452628" y="6455467"/>
            <a:ext cx="60195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Cyrl-UZ" sz="11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42</a:t>
            </a:r>
            <a:endParaRPr lang="ru-RU" sz="1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4" name="Прямоугольник 543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758237" y="2379514"/>
            <a:ext cx="130672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пахта 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43</a:t>
            </a:r>
            <a:r>
              <a:rPr lang="en-US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,0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000" i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ц/га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45" name="Прямоугольник 544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488277" y="2348509"/>
            <a:ext cx="504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74,9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7" name="Прямоугольник 546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920527" y="2375605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/>
          </a:p>
        </p:txBody>
      </p:sp>
      <p:pic>
        <p:nvPicPr>
          <p:cNvPr id="548" name="Рисунок 547">
            <a:extLst>
              <a:ext uri="{FF2B5EF4-FFF2-40B4-BE49-F238E27FC236}">
                <a16:creationId xmlns:a16="http://schemas.microsoft.com/office/drawing/2014/main" id="{CD781E56-E11C-4C79-6C61-3758E823A646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l="21621" t="16826" r="21621" b="16826"/>
          <a:stretch/>
        </p:blipFill>
        <p:spPr>
          <a:xfrm>
            <a:off x="122339" y="2315799"/>
            <a:ext cx="306286" cy="358039"/>
          </a:xfrm>
          <a:prstGeom prst="rect">
            <a:avLst/>
          </a:prstGeom>
        </p:spPr>
      </p:pic>
      <p:sp>
        <p:nvSpPr>
          <p:cNvPr id="552" name="Прямоугольник 551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480869" y="2592758"/>
            <a:ext cx="600634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Прямоугольник 552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913121" y="2619854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/>
          </a:p>
        </p:txBody>
      </p:sp>
      <p:sp>
        <p:nvSpPr>
          <p:cNvPr id="554" name="Прямоугольник 553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743424" y="2899476"/>
            <a:ext cx="170807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йирик шохли қорамол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58" name="Прямоугольник 557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450272" y="2873024"/>
            <a:ext cx="586162" cy="3082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120,5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9" name="Прямоугольник 558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924377" y="2909451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sp>
        <p:nvSpPr>
          <p:cNvPr id="560" name="Прямоугольник 559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738263" y="3418191"/>
            <a:ext cx="140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мева-сабзавот, полизлар</a:t>
            </a:r>
            <a:r>
              <a:rPr lang="uz-Cyrl-UZ" sz="1000" b="1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uz-Cyrl-UZ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000" i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ц/га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62" name="Прямоугольник 561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477635" y="3455965"/>
            <a:ext cx="540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11,6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8" name="Прямоугольник 567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928546" y="3492392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/>
          </a:p>
        </p:txBody>
      </p:sp>
      <p:sp>
        <p:nvSpPr>
          <p:cNvPr id="569" name="Прямоугольник 568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740188" y="3757346"/>
            <a:ext cx="792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парранда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0" name="Прямоугольник 569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444836" y="3726731"/>
            <a:ext cx="585310" cy="2868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339,9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6" name="Прямоугольник 575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920750" y="3765402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sp>
        <p:nvSpPr>
          <p:cNvPr id="578" name="Прямоугольник 577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748587" y="2612188"/>
            <a:ext cx="10952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дон 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72</a:t>
            </a:r>
            <a:r>
              <a:rPr lang="uz-Cyrl-UZ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000" i="1" kern="1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000" i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ц/га</a:t>
            </a:r>
            <a:r>
              <a:rPr lang="uz-Cyrl-UZ" sz="10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21" name="Прямоугольник: скругленные углы 96">
            <a:extLst>
              <a:ext uri="{FF2B5EF4-FFF2-40B4-BE49-F238E27FC236}">
                <a16:creationId xmlns:a16="http://schemas.microsoft.com/office/drawing/2014/main" id="{67DEC235-4AE8-D73B-114F-B523F49787FB}"/>
              </a:ext>
            </a:extLst>
          </p:cNvPr>
          <p:cNvSpPr/>
          <p:nvPr/>
        </p:nvSpPr>
        <p:spPr>
          <a:xfrm>
            <a:off x="9791570" y="5811692"/>
            <a:ext cx="2075310" cy="252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Уй-жой фонди </a:t>
            </a:r>
            <a:r>
              <a:rPr lang="uz-Cyrl-UZ" sz="1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 киши)</a:t>
            </a:r>
            <a:endParaRPr lang="ru-RU" sz="1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2" name="Прямоугольник: скругленные углы 100">
            <a:extLst>
              <a:ext uri="{FF2B5EF4-FFF2-40B4-BE49-F238E27FC236}">
                <a16:creationId xmlns:a16="http://schemas.microsoft.com/office/drawing/2014/main" id="{B526D773-3F9E-E90D-D360-9D500C02EF51}"/>
              </a:ext>
            </a:extLst>
          </p:cNvPr>
          <p:cNvSpPr/>
          <p:nvPr/>
        </p:nvSpPr>
        <p:spPr>
          <a:xfrm>
            <a:off x="9743441" y="6085840"/>
            <a:ext cx="2357120" cy="721471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23" name="Группа 622">
            <a:extLst>
              <a:ext uri="{FF2B5EF4-FFF2-40B4-BE49-F238E27FC236}">
                <a16:creationId xmlns:a16="http://schemas.microsoft.com/office/drawing/2014/main" id="{2E79AEB1-8A46-363A-43D7-093C2DF46308}"/>
              </a:ext>
            </a:extLst>
          </p:cNvPr>
          <p:cNvGrpSpPr/>
          <p:nvPr/>
        </p:nvGrpSpPr>
        <p:grpSpPr>
          <a:xfrm>
            <a:off x="9516160" y="6050918"/>
            <a:ext cx="1482890" cy="711558"/>
            <a:chOff x="-353385" y="6110439"/>
            <a:chExt cx="1277793" cy="711558"/>
          </a:xfrm>
          <a:noFill/>
        </p:grpSpPr>
        <p:sp>
          <p:nvSpPr>
            <p:cNvPr id="624" name="Прямоугольник 182">
              <a:extLst>
                <a:ext uri="{FF2B5EF4-FFF2-40B4-BE49-F238E27FC236}">
                  <a16:creationId xmlns:a16="http://schemas.microsoft.com/office/drawing/2014/main" id="{B7B871F8-7409-0818-627B-51CFD2AE0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53385" y="6360332"/>
              <a:ext cx="1264078" cy="46166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ru-RU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uz-Cyrl-UZ" altLang="ru-RU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17,9</a:t>
              </a:r>
              <a:endParaRPr lang="uz-Cyrl-UZ" alt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5" name="Прямоугольник 624">
              <a:extLst>
                <a:ext uri="{FF2B5EF4-FFF2-40B4-BE49-F238E27FC236}">
                  <a16:creationId xmlns:a16="http://schemas.microsoft.com/office/drawing/2014/main" id="{6499DDBE-0214-0A73-B627-F9F98B7E5C6C}"/>
                </a:ext>
              </a:extLst>
            </p:cNvPr>
            <p:cNvSpPr/>
            <p:nvPr/>
          </p:nvSpPr>
          <p:spPr>
            <a:xfrm>
              <a:off x="-38718" y="6110439"/>
              <a:ext cx="722890" cy="30777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lvl="0" algn="ctr">
                <a:defRPr/>
              </a:pPr>
              <a:r>
                <a:rPr lang="uz-Cyrl-UZ" altLang="ru-RU" sz="1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Туман</a:t>
              </a:r>
            </a:p>
          </p:txBody>
        </p:sp>
        <p:sp>
          <p:nvSpPr>
            <p:cNvPr id="627" name="Прямоугольник 626">
              <a:extLst>
                <a:ext uri="{FF2B5EF4-FFF2-40B4-BE49-F238E27FC236}">
                  <a16:creationId xmlns:a16="http://schemas.microsoft.com/office/drawing/2014/main" id="{1EB87E19-64D0-55B1-B356-10BFBD883431}"/>
                </a:ext>
              </a:extLst>
            </p:cNvPr>
            <p:cNvSpPr/>
            <p:nvPr/>
          </p:nvSpPr>
          <p:spPr>
            <a:xfrm>
              <a:off x="365881" y="6403150"/>
              <a:ext cx="558527" cy="400110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кв.</a:t>
              </a:r>
              <a:b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метр</a:t>
              </a:r>
              <a:endParaRPr lang="ru-RU" sz="1000" b="1" dirty="0"/>
            </a:p>
          </p:txBody>
        </p:sp>
      </p:grpSp>
      <p:sp>
        <p:nvSpPr>
          <p:cNvPr id="628" name="Прямоугольник 182">
            <a:extLst>
              <a:ext uri="{FF2B5EF4-FFF2-40B4-BE49-F238E27FC236}">
                <a16:creationId xmlns:a16="http://schemas.microsoft.com/office/drawing/2014/main" id="{B7B871F8-7409-0818-627B-51CFD2AE0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6379" y="6300811"/>
            <a:ext cx="1466970" cy="46166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z-Cyrl-UZ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17,7</a:t>
            </a:r>
            <a:endParaRPr lang="uz-Cyrl-UZ" alt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0" name="Прямоугольник 629">
            <a:extLst>
              <a:ext uri="{FF2B5EF4-FFF2-40B4-BE49-F238E27FC236}">
                <a16:creationId xmlns:a16="http://schemas.microsoft.com/office/drawing/2014/main" id="{6499DDBE-0214-0A73-B627-F9F98B7E5C6C}"/>
              </a:ext>
            </a:extLst>
          </p:cNvPr>
          <p:cNvSpPr/>
          <p:nvPr/>
        </p:nvSpPr>
        <p:spPr>
          <a:xfrm>
            <a:off x="10793261" y="6059307"/>
            <a:ext cx="12523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Вилоят</a:t>
            </a:r>
          </a:p>
        </p:txBody>
      </p:sp>
      <p:sp>
        <p:nvSpPr>
          <p:cNvPr id="631" name="Прямоугольник 630">
            <a:extLst>
              <a:ext uri="{FF2B5EF4-FFF2-40B4-BE49-F238E27FC236}">
                <a16:creationId xmlns:a16="http://schemas.microsoft.com/office/drawing/2014/main" id="{1EB87E19-64D0-55B1-B356-10BFBD883431}"/>
              </a:ext>
            </a:extLst>
          </p:cNvPr>
          <p:cNvSpPr/>
          <p:nvPr/>
        </p:nvSpPr>
        <p:spPr>
          <a:xfrm>
            <a:off x="11619090" y="6343629"/>
            <a:ext cx="6481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кв.</a:t>
            </a:r>
            <a:b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метр</a:t>
            </a:r>
            <a:endParaRPr lang="ru-RU" sz="1000" b="1" dirty="0"/>
          </a:p>
        </p:txBody>
      </p:sp>
      <p:sp>
        <p:nvSpPr>
          <p:cNvPr id="433" name="Скругленный прямоугольник 479">
            <a:extLst>
              <a:ext uri="{FF2B5EF4-FFF2-40B4-BE49-F238E27FC236}">
                <a16:creationId xmlns:a16="http://schemas.microsoft.com/office/drawing/2014/main" id="{BEA33C26-3F02-4DD0-9A8B-981F078310EF}"/>
              </a:ext>
            </a:extLst>
          </p:cNvPr>
          <p:cNvSpPr/>
          <p:nvPr/>
        </p:nvSpPr>
        <p:spPr>
          <a:xfrm>
            <a:off x="3427923" y="1376364"/>
            <a:ext cx="4755272" cy="719856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6" name="Скругленный прямоугольник 476">
            <a:extLst>
              <a:ext uri="{FF2B5EF4-FFF2-40B4-BE49-F238E27FC236}">
                <a16:creationId xmlns:a16="http://schemas.microsoft.com/office/drawing/2014/main" id="{0CA0905C-378A-42AF-ABA7-252BFAD09C90}"/>
              </a:ext>
            </a:extLst>
          </p:cNvPr>
          <p:cNvSpPr/>
          <p:nvPr/>
        </p:nvSpPr>
        <p:spPr>
          <a:xfrm>
            <a:off x="3612321" y="1104536"/>
            <a:ext cx="4419160" cy="25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F411F76C-E120-45D1-9AC4-FCD07A98FB37}"/>
              </a:ext>
            </a:extLst>
          </p:cNvPr>
          <p:cNvSpPr txBox="1"/>
          <p:nvPr/>
        </p:nvSpPr>
        <p:spPr>
          <a:xfrm>
            <a:off x="3603351" y="1074435"/>
            <a:ext cx="4401072" cy="31547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50" dirty="0">
                <a:latin typeface="Arial" panose="020B0604020202020204" pitchFamily="34" charset="0"/>
                <a:cs typeface="Arial" panose="020B0604020202020204" pitchFamily="34" charset="0"/>
              </a:rPr>
              <a:t>Ишлаб чиқариш ва хизмат кўрсатиш занжири</a:t>
            </a:r>
            <a:endParaRPr lang="ru-RU" sz="145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9" name="Скругленный прямоугольник 476">
            <a:extLst>
              <a:ext uri="{FF2B5EF4-FFF2-40B4-BE49-F238E27FC236}">
                <a16:creationId xmlns:a16="http://schemas.microsoft.com/office/drawing/2014/main" id="{4254198F-8423-42DA-AB18-1EE283C37C63}"/>
              </a:ext>
            </a:extLst>
          </p:cNvPr>
          <p:cNvSpPr/>
          <p:nvPr/>
        </p:nvSpPr>
        <p:spPr>
          <a:xfrm>
            <a:off x="145221" y="1104536"/>
            <a:ext cx="3078316" cy="25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07F0D492-4FA0-43D4-91A5-9E62BDB7033A}"/>
              </a:ext>
            </a:extLst>
          </p:cNvPr>
          <p:cNvSpPr txBox="1"/>
          <p:nvPr/>
        </p:nvSpPr>
        <p:spPr>
          <a:xfrm>
            <a:off x="136251" y="1069355"/>
            <a:ext cx="3026827" cy="31547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50" dirty="0"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  <a:endParaRPr lang="ru-RU" sz="145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5" name="Скругленный прямоугольник 476">
            <a:extLst>
              <a:ext uri="{FF2B5EF4-FFF2-40B4-BE49-F238E27FC236}">
                <a16:creationId xmlns:a16="http://schemas.microsoft.com/office/drawing/2014/main" id="{3DFCFE3E-A24E-4BF4-802A-EEC3D89D4A0F}"/>
              </a:ext>
            </a:extLst>
          </p:cNvPr>
          <p:cNvSpPr/>
          <p:nvPr/>
        </p:nvSpPr>
        <p:spPr>
          <a:xfrm>
            <a:off x="8307318" y="1098309"/>
            <a:ext cx="3759178" cy="25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C2EE26F8-9516-4E89-8A28-1D3BBFBC316B}"/>
              </a:ext>
            </a:extLst>
          </p:cNvPr>
          <p:cNvSpPr txBox="1"/>
          <p:nvPr/>
        </p:nvSpPr>
        <p:spPr>
          <a:xfrm>
            <a:off x="8371800" y="1052514"/>
            <a:ext cx="3740108" cy="31547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50" dirty="0">
                <a:latin typeface="Arial" panose="020B0604020202020204" pitchFamily="34" charset="0"/>
                <a:cs typeface="Arial" panose="020B0604020202020204" pitchFamily="34" charset="0"/>
              </a:rPr>
              <a:t>Талаб қондирилиши</a:t>
            </a:r>
            <a:endParaRPr lang="ru-RU" sz="145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7" name="Прямоугольник 486">
            <a:extLst>
              <a:ext uri="{FF2B5EF4-FFF2-40B4-BE49-F238E27FC236}">
                <a16:creationId xmlns:a16="http://schemas.microsoft.com/office/drawing/2014/main" id="{4A34E98C-31AE-4F08-9856-EE31935951FE}"/>
              </a:ext>
            </a:extLst>
          </p:cNvPr>
          <p:cNvSpPr/>
          <p:nvPr/>
        </p:nvSpPr>
        <p:spPr>
          <a:xfrm>
            <a:off x="3496804" y="1397334"/>
            <a:ext cx="1692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1" name="Прямоугольник 490">
            <a:extLst>
              <a:ext uri="{FF2B5EF4-FFF2-40B4-BE49-F238E27FC236}">
                <a16:creationId xmlns:a16="http://schemas.microsoft.com/office/drawing/2014/main" id="{B33848E6-058C-4C6B-85F4-7760A757D938}"/>
              </a:ext>
            </a:extLst>
          </p:cNvPr>
          <p:cNvSpPr/>
          <p:nvPr/>
        </p:nvSpPr>
        <p:spPr>
          <a:xfrm>
            <a:off x="4715524" y="1363798"/>
            <a:ext cx="54859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16,6</a:t>
            </a:r>
          </a:p>
        </p:txBody>
      </p:sp>
      <p:sp>
        <p:nvSpPr>
          <p:cNvPr id="502" name="Прямоугольник 501">
            <a:extLst>
              <a:ext uri="{FF2B5EF4-FFF2-40B4-BE49-F238E27FC236}">
                <a16:creationId xmlns:a16="http://schemas.microsoft.com/office/drawing/2014/main" id="{0C69F578-D6BB-4A0C-8322-E2E1E494AB35}"/>
              </a:ext>
            </a:extLst>
          </p:cNvPr>
          <p:cNvSpPr/>
          <p:nvPr/>
        </p:nvSpPr>
        <p:spPr>
          <a:xfrm>
            <a:off x="3424191" y="1380487"/>
            <a:ext cx="100713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ток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03" name="Прямоугольник 502">
            <a:extLst>
              <a:ext uri="{FF2B5EF4-FFF2-40B4-BE49-F238E27FC236}">
                <a16:creationId xmlns:a16="http://schemas.microsoft.com/office/drawing/2014/main" id="{B9ED54EE-B993-4272-BC35-36FA04586FEE}"/>
              </a:ext>
            </a:extLst>
          </p:cNvPr>
          <p:cNvSpPr/>
          <p:nvPr/>
        </p:nvSpPr>
        <p:spPr>
          <a:xfrm>
            <a:off x="3819839" y="1390105"/>
            <a:ext cx="89568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кВт соат</a:t>
            </a:r>
          </a:p>
        </p:txBody>
      </p:sp>
      <p:sp>
        <p:nvSpPr>
          <p:cNvPr id="525" name="Прямоугольник 524">
            <a:extLst>
              <a:ext uri="{FF2B5EF4-FFF2-40B4-BE49-F238E27FC236}">
                <a16:creationId xmlns:a16="http://schemas.microsoft.com/office/drawing/2014/main" id="{A7DAADE2-9F4E-4D57-80C6-E492B1F36FA6}"/>
              </a:ext>
            </a:extLst>
          </p:cNvPr>
          <p:cNvSpPr/>
          <p:nvPr/>
        </p:nvSpPr>
        <p:spPr>
          <a:xfrm>
            <a:off x="7822297" y="1474285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849" name="Прямоугольник 848">
            <a:extLst>
              <a:ext uri="{FF2B5EF4-FFF2-40B4-BE49-F238E27FC236}">
                <a16:creationId xmlns:a16="http://schemas.microsoft.com/office/drawing/2014/main" id="{8253F022-54C0-4430-ADD8-60A7EE2E56C0}"/>
              </a:ext>
            </a:extLst>
          </p:cNvPr>
          <p:cNvSpPr/>
          <p:nvPr/>
        </p:nvSpPr>
        <p:spPr>
          <a:xfrm>
            <a:off x="5575055" y="2209024"/>
            <a:ext cx="122871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11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1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фасад безаги</a:t>
            </a:r>
            <a:endParaRPr lang="uz-Cyrl-UZ" sz="11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50" name="Прямоугольник 849">
            <a:extLst>
              <a:ext uri="{FF2B5EF4-FFF2-40B4-BE49-F238E27FC236}">
                <a16:creationId xmlns:a16="http://schemas.microsoft.com/office/drawing/2014/main" id="{A2220DA4-98A9-4280-9025-12F304B07487}"/>
              </a:ext>
            </a:extLst>
          </p:cNvPr>
          <p:cNvSpPr/>
          <p:nvPr/>
        </p:nvSpPr>
        <p:spPr>
          <a:xfrm>
            <a:off x="7582210" y="2195591"/>
            <a:ext cx="4395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600</a:t>
            </a:r>
          </a:p>
        </p:txBody>
      </p:sp>
      <p:sp>
        <p:nvSpPr>
          <p:cNvPr id="851" name="Прямоугольник 850">
            <a:extLst>
              <a:ext uri="{FF2B5EF4-FFF2-40B4-BE49-F238E27FC236}">
                <a16:creationId xmlns:a16="http://schemas.microsoft.com/office/drawing/2014/main" id="{1209D8A0-2F13-4020-A506-8E63C8B4E737}"/>
              </a:ext>
            </a:extLst>
          </p:cNvPr>
          <p:cNvSpPr/>
          <p:nvPr/>
        </p:nvSpPr>
        <p:spPr>
          <a:xfrm>
            <a:off x="6859976" y="2233456"/>
            <a:ext cx="7322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900" i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дона</a:t>
            </a:r>
          </a:p>
        </p:txBody>
      </p:sp>
      <p:sp>
        <p:nvSpPr>
          <p:cNvPr id="852" name="Скругленный прямоугольник 479">
            <a:extLst>
              <a:ext uri="{FF2B5EF4-FFF2-40B4-BE49-F238E27FC236}">
                <a16:creationId xmlns:a16="http://schemas.microsoft.com/office/drawing/2014/main" id="{D295C82A-09FB-4EDA-AF89-FE9805A263BB}"/>
              </a:ext>
            </a:extLst>
          </p:cNvPr>
          <p:cNvSpPr/>
          <p:nvPr/>
        </p:nvSpPr>
        <p:spPr>
          <a:xfrm>
            <a:off x="3441423" y="2219325"/>
            <a:ext cx="4755272" cy="1757363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4" name="Прямоугольник 853">
            <a:extLst>
              <a:ext uri="{FF2B5EF4-FFF2-40B4-BE49-F238E27FC236}">
                <a16:creationId xmlns:a16="http://schemas.microsoft.com/office/drawing/2014/main" id="{2117C985-B377-4A04-BB69-82320964C196}"/>
              </a:ext>
            </a:extLst>
          </p:cNvPr>
          <p:cNvSpPr/>
          <p:nvPr/>
        </p:nvSpPr>
        <p:spPr>
          <a:xfrm>
            <a:off x="4470791" y="2324994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855" name="Прямоугольник 854">
            <a:extLst>
              <a:ext uri="{FF2B5EF4-FFF2-40B4-BE49-F238E27FC236}">
                <a16:creationId xmlns:a16="http://schemas.microsoft.com/office/drawing/2014/main" id="{6358A7F1-368E-486F-AA28-817E795C6046}"/>
              </a:ext>
            </a:extLst>
          </p:cNvPr>
          <p:cNvSpPr/>
          <p:nvPr/>
        </p:nvSpPr>
        <p:spPr>
          <a:xfrm>
            <a:off x="3443915" y="2331004"/>
            <a:ext cx="100713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тола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59" name="Прямоугольник 858">
            <a:extLst>
              <a:ext uri="{FF2B5EF4-FFF2-40B4-BE49-F238E27FC236}">
                <a16:creationId xmlns:a16="http://schemas.microsoft.com/office/drawing/2014/main" id="{826B776D-8708-492D-AB7B-9BA2A313D30E}"/>
              </a:ext>
            </a:extLst>
          </p:cNvPr>
          <p:cNvSpPr/>
          <p:nvPr/>
        </p:nvSpPr>
        <p:spPr>
          <a:xfrm>
            <a:off x="5838490" y="2321820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860" name="Прямоугольник 859">
            <a:extLst>
              <a:ext uri="{FF2B5EF4-FFF2-40B4-BE49-F238E27FC236}">
                <a16:creationId xmlns:a16="http://schemas.microsoft.com/office/drawing/2014/main" id="{28356FAE-7736-47E1-9307-636AF8304C25}"/>
              </a:ext>
            </a:extLst>
          </p:cNvPr>
          <p:cNvSpPr/>
          <p:nvPr/>
        </p:nvSpPr>
        <p:spPr>
          <a:xfrm>
            <a:off x="4922485" y="2324272"/>
            <a:ext cx="792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ип калава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62" name="Прямоугольник 861">
            <a:extLst>
              <a:ext uri="{FF2B5EF4-FFF2-40B4-BE49-F238E27FC236}">
                <a16:creationId xmlns:a16="http://schemas.microsoft.com/office/drawing/2014/main" id="{5A5C8831-7606-45E2-A1EE-D7D84C2C4D52}"/>
              </a:ext>
            </a:extLst>
          </p:cNvPr>
          <p:cNvSpPr/>
          <p:nvPr/>
        </p:nvSpPr>
        <p:spPr>
          <a:xfrm>
            <a:off x="6908577" y="2324677"/>
            <a:ext cx="46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63" name="Прямоугольник 862">
            <a:extLst>
              <a:ext uri="{FF2B5EF4-FFF2-40B4-BE49-F238E27FC236}">
                <a16:creationId xmlns:a16="http://schemas.microsoft.com/office/drawing/2014/main" id="{DDC11C78-E754-466D-AB90-0B7AC4A536F0}"/>
              </a:ext>
            </a:extLst>
          </p:cNvPr>
          <p:cNvSpPr/>
          <p:nvPr/>
        </p:nvSpPr>
        <p:spPr>
          <a:xfrm>
            <a:off x="6304175" y="2344347"/>
            <a:ext cx="45753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мато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65" name="Прямоугольник 864">
            <a:extLst>
              <a:ext uri="{FF2B5EF4-FFF2-40B4-BE49-F238E27FC236}">
                <a16:creationId xmlns:a16="http://schemas.microsoft.com/office/drawing/2014/main" id="{FB5CDF82-FABE-4718-BDC1-283C8B223D11}"/>
              </a:ext>
            </a:extLst>
          </p:cNvPr>
          <p:cNvSpPr/>
          <p:nvPr/>
        </p:nvSpPr>
        <p:spPr>
          <a:xfrm>
            <a:off x="3495064" y="2578874"/>
            <a:ext cx="1819886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6" name="Прямоугольник 865">
            <a:extLst>
              <a:ext uri="{FF2B5EF4-FFF2-40B4-BE49-F238E27FC236}">
                <a16:creationId xmlns:a16="http://schemas.microsoft.com/office/drawing/2014/main" id="{9C7E9CAD-2E26-4450-9FF2-8F7B0EC2A44D}"/>
              </a:ext>
            </a:extLst>
          </p:cNvPr>
          <p:cNvSpPr/>
          <p:nvPr/>
        </p:nvSpPr>
        <p:spPr>
          <a:xfrm>
            <a:off x="5005713" y="2543317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67" name="Прямоугольник 866">
            <a:extLst>
              <a:ext uri="{FF2B5EF4-FFF2-40B4-BE49-F238E27FC236}">
                <a16:creationId xmlns:a16="http://schemas.microsoft.com/office/drawing/2014/main" id="{F342A4FD-3550-4B52-8B91-F2DFF8962566}"/>
              </a:ext>
            </a:extLst>
          </p:cNvPr>
          <p:cNvSpPr/>
          <p:nvPr/>
        </p:nvSpPr>
        <p:spPr>
          <a:xfrm>
            <a:off x="3437689" y="2562027"/>
            <a:ext cx="1692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ун маҳсулоти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68" name="Прямоугольник 867">
            <a:extLst>
              <a:ext uri="{FF2B5EF4-FFF2-40B4-BE49-F238E27FC236}">
                <a16:creationId xmlns:a16="http://schemas.microsoft.com/office/drawing/2014/main" id="{D722DA06-72D7-42D6-B3DC-D84E47D3F07B}"/>
              </a:ext>
            </a:extLst>
          </p:cNvPr>
          <p:cNvSpPr/>
          <p:nvPr/>
        </p:nvSpPr>
        <p:spPr>
          <a:xfrm>
            <a:off x="4359565" y="2569934"/>
            <a:ext cx="7885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870" name="Прямоугольник 869">
            <a:extLst>
              <a:ext uri="{FF2B5EF4-FFF2-40B4-BE49-F238E27FC236}">
                <a16:creationId xmlns:a16="http://schemas.microsoft.com/office/drawing/2014/main" id="{8F6C2BF2-C746-4738-A8CC-90B601007E1E}"/>
              </a:ext>
            </a:extLst>
          </p:cNvPr>
          <p:cNvSpPr/>
          <p:nvPr/>
        </p:nvSpPr>
        <p:spPr>
          <a:xfrm>
            <a:off x="5481638" y="2577955"/>
            <a:ext cx="2657624" cy="201381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75" name="Прямоугольник 874">
            <a:extLst>
              <a:ext uri="{FF2B5EF4-FFF2-40B4-BE49-F238E27FC236}">
                <a16:creationId xmlns:a16="http://schemas.microsoft.com/office/drawing/2014/main" id="{740F448C-4C79-4129-B53C-D61E70C60277}"/>
              </a:ext>
            </a:extLst>
          </p:cNvPr>
          <p:cNvSpPr/>
          <p:nvPr/>
        </p:nvSpPr>
        <p:spPr>
          <a:xfrm>
            <a:off x="5416947" y="2548403"/>
            <a:ext cx="154454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нон ва нон маҳсулоти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76" name="Прямоугольник 875">
            <a:extLst>
              <a:ext uri="{FF2B5EF4-FFF2-40B4-BE49-F238E27FC236}">
                <a16:creationId xmlns:a16="http://schemas.microsoft.com/office/drawing/2014/main" id="{DC538A54-77E0-4BB7-983E-0C73B60551D3}"/>
              </a:ext>
            </a:extLst>
          </p:cNvPr>
          <p:cNvSpPr/>
          <p:nvPr/>
        </p:nvSpPr>
        <p:spPr>
          <a:xfrm>
            <a:off x="6984192" y="2575331"/>
            <a:ext cx="900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877" name="Прямоугольник 876">
            <a:extLst>
              <a:ext uri="{FF2B5EF4-FFF2-40B4-BE49-F238E27FC236}">
                <a16:creationId xmlns:a16="http://schemas.microsoft.com/office/drawing/2014/main" id="{F40F58A4-D2B2-4FDD-B2DA-642D039E1327}"/>
              </a:ext>
            </a:extLst>
          </p:cNvPr>
          <p:cNvSpPr/>
          <p:nvPr/>
        </p:nvSpPr>
        <p:spPr>
          <a:xfrm>
            <a:off x="3493773" y="2814378"/>
            <a:ext cx="1260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8" name="Прямоугольник 877">
            <a:extLst>
              <a:ext uri="{FF2B5EF4-FFF2-40B4-BE49-F238E27FC236}">
                <a16:creationId xmlns:a16="http://schemas.microsoft.com/office/drawing/2014/main" id="{D37C48B9-6FB4-455E-AA90-361267B9121B}"/>
              </a:ext>
            </a:extLst>
          </p:cNvPr>
          <p:cNvSpPr/>
          <p:nvPr/>
        </p:nvSpPr>
        <p:spPr>
          <a:xfrm>
            <a:off x="4237731" y="2778813"/>
            <a:ext cx="6005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</a:t>
            </a: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,8</a:t>
            </a:r>
          </a:p>
        </p:txBody>
      </p:sp>
      <p:sp>
        <p:nvSpPr>
          <p:cNvPr id="879" name="Прямоугольник 878">
            <a:extLst>
              <a:ext uri="{FF2B5EF4-FFF2-40B4-BE49-F238E27FC236}">
                <a16:creationId xmlns:a16="http://schemas.microsoft.com/office/drawing/2014/main" id="{A4F51AC3-CD87-428A-AAE5-9DC88383CC6B}"/>
              </a:ext>
            </a:extLst>
          </p:cNvPr>
          <p:cNvSpPr/>
          <p:nvPr/>
        </p:nvSpPr>
        <p:spPr>
          <a:xfrm>
            <a:off x="3418752" y="2797523"/>
            <a:ext cx="100713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сут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80" name="Прямоугольник 879">
            <a:extLst>
              <a:ext uri="{FF2B5EF4-FFF2-40B4-BE49-F238E27FC236}">
                <a16:creationId xmlns:a16="http://schemas.microsoft.com/office/drawing/2014/main" id="{1BE39D20-34AD-4D56-AA80-C68A35AC30DB}"/>
              </a:ext>
            </a:extLst>
          </p:cNvPr>
          <p:cNvSpPr/>
          <p:nvPr/>
        </p:nvSpPr>
        <p:spPr>
          <a:xfrm>
            <a:off x="3663252" y="2817005"/>
            <a:ext cx="7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881" name="Прямоугольник 880">
            <a:extLst>
              <a:ext uri="{FF2B5EF4-FFF2-40B4-BE49-F238E27FC236}">
                <a16:creationId xmlns:a16="http://schemas.microsoft.com/office/drawing/2014/main" id="{CC382E9E-F180-454D-9C44-D09AFC668B95}"/>
              </a:ext>
            </a:extLst>
          </p:cNvPr>
          <p:cNvSpPr/>
          <p:nvPr/>
        </p:nvSpPr>
        <p:spPr>
          <a:xfrm>
            <a:off x="4910138" y="2816298"/>
            <a:ext cx="1136855" cy="21259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83" name="Прямоугольник 882">
            <a:extLst>
              <a:ext uri="{FF2B5EF4-FFF2-40B4-BE49-F238E27FC236}">
                <a16:creationId xmlns:a16="http://schemas.microsoft.com/office/drawing/2014/main" id="{FA650D6B-E126-4AFB-AAAD-88928692CCBB}"/>
              </a:ext>
            </a:extLst>
          </p:cNvPr>
          <p:cNvSpPr/>
          <p:nvPr/>
        </p:nvSpPr>
        <p:spPr>
          <a:xfrm>
            <a:off x="5691808" y="2791347"/>
            <a:ext cx="404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4,2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84" name="Прямоугольник 883">
            <a:extLst>
              <a:ext uri="{FF2B5EF4-FFF2-40B4-BE49-F238E27FC236}">
                <a16:creationId xmlns:a16="http://schemas.microsoft.com/office/drawing/2014/main" id="{3FE2B2DB-21EF-412E-827E-41B90D71C8DB}"/>
              </a:ext>
            </a:extLst>
          </p:cNvPr>
          <p:cNvSpPr/>
          <p:nvPr/>
        </p:nvSpPr>
        <p:spPr>
          <a:xfrm>
            <a:off x="4898624" y="2797523"/>
            <a:ext cx="5935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кефир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85" name="Прямоугольник 884">
            <a:extLst>
              <a:ext uri="{FF2B5EF4-FFF2-40B4-BE49-F238E27FC236}">
                <a16:creationId xmlns:a16="http://schemas.microsoft.com/office/drawing/2014/main" id="{80583479-6E27-44B1-8D17-0C53E12CF8AC}"/>
              </a:ext>
            </a:extLst>
          </p:cNvPr>
          <p:cNvSpPr/>
          <p:nvPr/>
        </p:nvSpPr>
        <p:spPr>
          <a:xfrm>
            <a:off x="5353751" y="2736315"/>
            <a:ext cx="79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  тонна</a:t>
            </a:r>
          </a:p>
        </p:txBody>
      </p:sp>
      <p:sp>
        <p:nvSpPr>
          <p:cNvPr id="889" name="Прямоугольник 888">
            <a:extLst>
              <a:ext uri="{FF2B5EF4-FFF2-40B4-BE49-F238E27FC236}">
                <a16:creationId xmlns:a16="http://schemas.microsoft.com/office/drawing/2014/main" id="{61D69D6C-A4F1-43C5-968A-E6457B01606A}"/>
              </a:ext>
            </a:extLst>
          </p:cNvPr>
          <p:cNvSpPr/>
          <p:nvPr/>
        </p:nvSpPr>
        <p:spPr>
          <a:xfrm>
            <a:off x="3495676" y="3045499"/>
            <a:ext cx="1477029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0" name="Прямоугольник 889">
            <a:extLst>
              <a:ext uri="{FF2B5EF4-FFF2-40B4-BE49-F238E27FC236}">
                <a16:creationId xmlns:a16="http://schemas.microsoft.com/office/drawing/2014/main" id="{00C6DDEA-1A8C-456E-A4A7-02D29258142C}"/>
              </a:ext>
            </a:extLst>
          </p:cNvPr>
          <p:cNvSpPr/>
          <p:nvPr/>
        </p:nvSpPr>
        <p:spPr>
          <a:xfrm>
            <a:off x="4558925" y="3009942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</a:t>
            </a: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1" name="Прямоугольник 890">
            <a:extLst>
              <a:ext uri="{FF2B5EF4-FFF2-40B4-BE49-F238E27FC236}">
                <a16:creationId xmlns:a16="http://schemas.microsoft.com/office/drawing/2014/main" id="{913C6279-E488-4FF4-8EE2-34100EBEBA66}"/>
              </a:ext>
            </a:extLst>
          </p:cNvPr>
          <p:cNvSpPr/>
          <p:nvPr/>
        </p:nvSpPr>
        <p:spPr>
          <a:xfrm>
            <a:off x="3434570" y="3028652"/>
            <a:ext cx="504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гўшт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2" name="Прямоугольник 891">
            <a:extLst>
              <a:ext uri="{FF2B5EF4-FFF2-40B4-BE49-F238E27FC236}">
                <a16:creationId xmlns:a16="http://schemas.microsoft.com/office/drawing/2014/main" id="{DFD9A62D-1D3A-4B3B-934D-9A7D8854398B}"/>
              </a:ext>
            </a:extLst>
          </p:cNvPr>
          <p:cNvSpPr/>
          <p:nvPr/>
        </p:nvSpPr>
        <p:spPr>
          <a:xfrm>
            <a:off x="3870098" y="3041131"/>
            <a:ext cx="7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898" name="Прямоугольник 897">
            <a:extLst>
              <a:ext uri="{FF2B5EF4-FFF2-40B4-BE49-F238E27FC236}">
                <a16:creationId xmlns:a16="http://schemas.microsoft.com/office/drawing/2014/main" id="{CF5B9BB0-72B5-4F4A-B706-80976E360719}"/>
              </a:ext>
            </a:extLst>
          </p:cNvPr>
          <p:cNvSpPr/>
          <p:nvPr/>
        </p:nvSpPr>
        <p:spPr>
          <a:xfrm>
            <a:off x="7848225" y="4588243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901" name="Прямоугольник 900">
            <a:extLst>
              <a:ext uri="{FF2B5EF4-FFF2-40B4-BE49-F238E27FC236}">
                <a16:creationId xmlns:a16="http://schemas.microsoft.com/office/drawing/2014/main" id="{9F8CDE6E-FD78-45D1-B018-5BA731BF7C56}"/>
              </a:ext>
            </a:extLst>
          </p:cNvPr>
          <p:cNvSpPr/>
          <p:nvPr/>
        </p:nvSpPr>
        <p:spPr>
          <a:xfrm>
            <a:off x="3495049" y="3279506"/>
            <a:ext cx="1272450" cy="22180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2" name="Прямоугольник 901">
            <a:extLst>
              <a:ext uri="{FF2B5EF4-FFF2-40B4-BE49-F238E27FC236}">
                <a16:creationId xmlns:a16="http://schemas.microsoft.com/office/drawing/2014/main" id="{FA235C40-7E17-48BB-805E-91051B26E2FC}"/>
              </a:ext>
            </a:extLst>
          </p:cNvPr>
          <p:cNvSpPr/>
          <p:nvPr/>
        </p:nvSpPr>
        <p:spPr>
          <a:xfrm>
            <a:off x="4376611" y="3251570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3,3</a:t>
            </a:r>
          </a:p>
        </p:txBody>
      </p:sp>
      <p:sp>
        <p:nvSpPr>
          <p:cNvPr id="903" name="Прямоугольник 902">
            <a:extLst>
              <a:ext uri="{FF2B5EF4-FFF2-40B4-BE49-F238E27FC236}">
                <a16:creationId xmlns:a16="http://schemas.microsoft.com/office/drawing/2014/main" id="{97CF4A5E-4E48-4E5F-A676-4806040BBB95}"/>
              </a:ext>
            </a:extLst>
          </p:cNvPr>
          <p:cNvSpPr/>
          <p:nvPr/>
        </p:nvSpPr>
        <p:spPr>
          <a:xfrm>
            <a:off x="3437675" y="3262660"/>
            <a:ext cx="53343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тери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4" name="Прямоугольник 903">
            <a:extLst>
              <a:ext uri="{FF2B5EF4-FFF2-40B4-BE49-F238E27FC236}">
                <a16:creationId xmlns:a16="http://schemas.microsoft.com/office/drawing/2014/main" id="{0609B060-120E-4490-BC9B-0B8AAB177542}"/>
              </a:ext>
            </a:extLst>
          </p:cNvPr>
          <p:cNvSpPr/>
          <p:nvPr/>
        </p:nvSpPr>
        <p:spPr>
          <a:xfrm>
            <a:off x="3861012" y="3262947"/>
            <a:ext cx="49525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sp>
        <p:nvSpPr>
          <p:cNvPr id="910" name="Прямоугольник 909">
            <a:extLst>
              <a:ext uri="{FF2B5EF4-FFF2-40B4-BE49-F238E27FC236}">
                <a16:creationId xmlns:a16="http://schemas.microsoft.com/office/drawing/2014/main" id="{C0E92CE5-DA57-419F-9078-5F898FDCB338}"/>
              </a:ext>
            </a:extLst>
          </p:cNvPr>
          <p:cNvSpPr/>
          <p:nvPr/>
        </p:nvSpPr>
        <p:spPr>
          <a:xfrm>
            <a:off x="7873521" y="4861942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</a:t>
            </a:r>
          </a:p>
        </p:txBody>
      </p:sp>
      <p:sp>
        <p:nvSpPr>
          <p:cNvPr id="925" name="Прямоугольник 924">
            <a:extLst>
              <a:ext uri="{FF2B5EF4-FFF2-40B4-BE49-F238E27FC236}">
                <a16:creationId xmlns:a16="http://schemas.microsoft.com/office/drawing/2014/main" id="{706A1210-34EB-4194-9FAA-93543BA9DBB8}"/>
              </a:ext>
            </a:extLst>
          </p:cNvPr>
          <p:cNvSpPr/>
          <p:nvPr/>
        </p:nvSpPr>
        <p:spPr>
          <a:xfrm>
            <a:off x="3501455" y="3755467"/>
            <a:ext cx="1872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6" name="Прямоугольник 925">
            <a:extLst>
              <a:ext uri="{FF2B5EF4-FFF2-40B4-BE49-F238E27FC236}">
                <a16:creationId xmlns:a16="http://schemas.microsoft.com/office/drawing/2014/main" id="{3A8CF6FE-946F-48E2-95B4-FBE477667C8F}"/>
              </a:ext>
            </a:extLst>
          </p:cNvPr>
          <p:cNvSpPr/>
          <p:nvPr/>
        </p:nvSpPr>
        <p:spPr>
          <a:xfrm>
            <a:off x="4932151" y="3734199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8,4</a:t>
            </a:r>
          </a:p>
        </p:txBody>
      </p:sp>
      <p:sp>
        <p:nvSpPr>
          <p:cNvPr id="927" name="Прямоугольник 926">
            <a:extLst>
              <a:ext uri="{FF2B5EF4-FFF2-40B4-BE49-F238E27FC236}">
                <a16:creationId xmlns:a16="http://schemas.microsoft.com/office/drawing/2014/main" id="{3E801A8C-8C79-4DDB-9472-EA515F36F672}"/>
              </a:ext>
            </a:extLst>
          </p:cNvPr>
          <p:cNvSpPr/>
          <p:nvPr/>
        </p:nvSpPr>
        <p:spPr>
          <a:xfrm>
            <a:off x="3434556" y="3752909"/>
            <a:ext cx="100713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тухум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28" name="Прямоугольник 927">
            <a:extLst>
              <a:ext uri="{FF2B5EF4-FFF2-40B4-BE49-F238E27FC236}">
                <a16:creationId xmlns:a16="http://schemas.microsoft.com/office/drawing/2014/main" id="{AEAA6B5F-1170-4908-893D-26C8103D2E13}"/>
              </a:ext>
            </a:extLst>
          </p:cNvPr>
          <p:cNvSpPr/>
          <p:nvPr/>
        </p:nvSpPr>
        <p:spPr>
          <a:xfrm>
            <a:off x="4144645" y="3762527"/>
            <a:ext cx="648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дона</a:t>
            </a:r>
          </a:p>
        </p:txBody>
      </p:sp>
      <p:cxnSp>
        <p:nvCxnSpPr>
          <p:cNvPr id="956" name="Google Shape;89;p4">
            <a:extLst>
              <a:ext uri="{FF2B5EF4-FFF2-40B4-BE49-F238E27FC236}">
                <a16:creationId xmlns:a16="http://schemas.microsoft.com/office/drawing/2014/main" id="{A5BAC8C4-9483-4902-82A8-F725F1434333}"/>
              </a:ext>
            </a:extLst>
          </p:cNvPr>
          <p:cNvCxnSpPr>
            <a:cxnSpLocks/>
          </p:cNvCxnSpPr>
          <p:nvPr/>
        </p:nvCxnSpPr>
        <p:spPr>
          <a:xfrm flipH="1" flipV="1">
            <a:off x="5311769" y="2689366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sp>
        <p:nvSpPr>
          <p:cNvPr id="965" name="Прямоугольник 964">
            <a:extLst>
              <a:ext uri="{FF2B5EF4-FFF2-40B4-BE49-F238E27FC236}">
                <a16:creationId xmlns:a16="http://schemas.microsoft.com/office/drawing/2014/main" id="{C30D3CA2-7647-433B-B430-9CECD1C1DF65}"/>
              </a:ext>
            </a:extLst>
          </p:cNvPr>
          <p:cNvSpPr/>
          <p:nvPr/>
        </p:nvSpPr>
        <p:spPr>
          <a:xfrm>
            <a:off x="9552045" y="1425962"/>
            <a:ext cx="14855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solidFill>
                  <a:srgbClr val="4472C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ишлаб чиқариш</a:t>
            </a:r>
          </a:p>
        </p:txBody>
      </p:sp>
      <p:sp>
        <p:nvSpPr>
          <p:cNvPr id="966" name="Прямоугольник 965">
            <a:extLst>
              <a:ext uri="{FF2B5EF4-FFF2-40B4-BE49-F238E27FC236}">
                <a16:creationId xmlns:a16="http://schemas.microsoft.com/office/drawing/2014/main" id="{7F5F4A44-E349-4ECB-8305-C14874434F9E}"/>
              </a:ext>
            </a:extLst>
          </p:cNvPr>
          <p:cNvSpPr/>
          <p:nvPr/>
        </p:nvSpPr>
        <p:spPr>
          <a:xfrm>
            <a:off x="11212681" y="1425962"/>
            <a:ext cx="684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000" b="1" kern="1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талаб</a:t>
            </a:r>
          </a:p>
        </p:txBody>
      </p:sp>
      <p:sp>
        <p:nvSpPr>
          <p:cNvPr id="1002" name="Прямоугольник 1001">
            <a:extLst>
              <a:ext uri="{FF2B5EF4-FFF2-40B4-BE49-F238E27FC236}">
                <a16:creationId xmlns:a16="http://schemas.microsoft.com/office/drawing/2014/main" id="{AC365A9C-0293-4D8A-8E44-694CEE06A9E8}"/>
              </a:ext>
            </a:extLst>
          </p:cNvPr>
          <p:cNvSpPr/>
          <p:nvPr/>
        </p:nvSpPr>
        <p:spPr>
          <a:xfrm>
            <a:off x="10231944" y="3020709"/>
            <a:ext cx="75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56,3%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32" name="Прямоугольник 1031">
            <a:extLst>
              <a:ext uri="{FF2B5EF4-FFF2-40B4-BE49-F238E27FC236}">
                <a16:creationId xmlns:a16="http://schemas.microsoft.com/office/drawing/2014/main" id="{B40679C2-10A9-41AF-BF9B-303C5F0E2D84}"/>
              </a:ext>
            </a:extLst>
          </p:cNvPr>
          <p:cNvSpPr/>
          <p:nvPr/>
        </p:nvSpPr>
        <p:spPr>
          <a:xfrm>
            <a:off x="9902067" y="4407871"/>
            <a:ext cx="2216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100%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36" name="Скругленный прямоугольник 476">
            <a:extLst>
              <a:ext uri="{FF2B5EF4-FFF2-40B4-BE49-F238E27FC236}">
                <a16:creationId xmlns:a16="http://schemas.microsoft.com/office/drawing/2014/main" id="{43D0C665-5B0D-4A5A-9388-9CD583368218}"/>
              </a:ext>
            </a:extLst>
          </p:cNvPr>
          <p:cNvSpPr/>
          <p:nvPr/>
        </p:nvSpPr>
        <p:spPr>
          <a:xfrm>
            <a:off x="157656" y="2179705"/>
            <a:ext cx="3096000" cy="216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7" name="TextBox 1036">
            <a:extLst>
              <a:ext uri="{FF2B5EF4-FFF2-40B4-BE49-F238E27FC236}">
                <a16:creationId xmlns:a16="http://schemas.microsoft.com/office/drawing/2014/main" id="{22ABCB99-BE48-4E77-9ED6-7118B85528FA}"/>
              </a:ext>
            </a:extLst>
          </p:cNvPr>
          <p:cNvSpPr txBox="1"/>
          <p:nvPr/>
        </p:nvSpPr>
        <p:spPr>
          <a:xfrm>
            <a:off x="214002" y="2124206"/>
            <a:ext cx="3033021" cy="31547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Қишлоқ хўжалиги</a:t>
            </a:r>
            <a:endParaRPr lang="ru-RU" sz="1450" b="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9" name="Скругленный прямоугольник 476">
            <a:extLst>
              <a:ext uri="{FF2B5EF4-FFF2-40B4-BE49-F238E27FC236}">
                <a16:creationId xmlns:a16="http://schemas.microsoft.com/office/drawing/2014/main" id="{E25408A6-490D-4BCC-9EA2-E93DAF6C6CB9}"/>
              </a:ext>
            </a:extLst>
          </p:cNvPr>
          <p:cNvSpPr/>
          <p:nvPr/>
        </p:nvSpPr>
        <p:spPr>
          <a:xfrm>
            <a:off x="178349" y="4194915"/>
            <a:ext cx="3078316" cy="216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0" name="TextBox 1039">
            <a:extLst>
              <a:ext uri="{FF2B5EF4-FFF2-40B4-BE49-F238E27FC236}">
                <a16:creationId xmlns:a16="http://schemas.microsoft.com/office/drawing/2014/main" id="{A1B88C51-015F-4FD2-BFA0-0D182F390590}"/>
              </a:ext>
            </a:extLst>
          </p:cNvPr>
          <p:cNvSpPr txBox="1"/>
          <p:nvPr/>
        </p:nvSpPr>
        <p:spPr>
          <a:xfrm>
            <a:off x="191433" y="4132142"/>
            <a:ext cx="3024000" cy="32400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 кўрсатиш</a:t>
            </a:r>
            <a:endParaRPr lang="ru-RU" sz="145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6" name="Прямоугольник 455">
            <a:extLst>
              <a:ext uri="{FF2B5EF4-FFF2-40B4-BE49-F238E27FC236}">
                <a16:creationId xmlns:a16="http://schemas.microsoft.com/office/drawing/2014/main" id="{D5F3B126-A84F-4B8A-ADFC-3B2DCA85A1AA}"/>
              </a:ext>
            </a:extLst>
          </p:cNvPr>
          <p:cNvSpPr/>
          <p:nvPr/>
        </p:nvSpPr>
        <p:spPr>
          <a:xfrm>
            <a:off x="1731065" y="3234035"/>
            <a:ext cx="16706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майда шохли қорамол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62" name="Прямоугольник 461">
            <a:extLst>
              <a:ext uri="{FF2B5EF4-FFF2-40B4-BE49-F238E27FC236}">
                <a16:creationId xmlns:a16="http://schemas.microsoft.com/office/drawing/2014/main" id="{222297DE-E66A-4712-B396-1C841092F40A}"/>
              </a:ext>
            </a:extLst>
          </p:cNvPr>
          <p:cNvSpPr/>
          <p:nvPr/>
        </p:nvSpPr>
        <p:spPr>
          <a:xfrm>
            <a:off x="452201" y="3200024"/>
            <a:ext cx="586162" cy="3082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325,9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3" name="Прямоугольник 462">
            <a:extLst>
              <a:ext uri="{FF2B5EF4-FFF2-40B4-BE49-F238E27FC236}">
                <a16:creationId xmlns:a16="http://schemas.microsoft.com/office/drawing/2014/main" id="{181A858C-C165-49F6-9EA8-6791441DB49B}"/>
              </a:ext>
            </a:extLst>
          </p:cNvPr>
          <p:cNvSpPr/>
          <p:nvPr/>
        </p:nvSpPr>
        <p:spPr>
          <a:xfrm>
            <a:off x="926306" y="3236451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pic>
        <p:nvPicPr>
          <p:cNvPr id="464" name="Picture 6" descr="Black sheep - Free animals icons">
            <a:extLst>
              <a:ext uri="{FF2B5EF4-FFF2-40B4-BE49-F238E27FC236}">
                <a16:creationId xmlns:a16="http://schemas.microsoft.com/office/drawing/2014/main" id="{D407E75A-CAA6-41DA-8E0E-30BD80743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92" y="3149952"/>
            <a:ext cx="256754" cy="302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7" name="Прямоугольник 466">
            <a:extLst>
              <a:ext uri="{FF2B5EF4-FFF2-40B4-BE49-F238E27FC236}">
                <a16:creationId xmlns:a16="http://schemas.microsoft.com/office/drawing/2014/main" id="{9798BEB1-E311-425D-A1A2-79266250811A}"/>
              </a:ext>
            </a:extLst>
          </p:cNvPr>
          <p:cNvSpPr/>
          <p:nvPr/>
        </p:nvSpPr>
        <p:spPr>
          <a:xfrm>
            <a:off x="7807737" y="2324677"/>
            <a:ext cx="46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3</a:t>
            </a:r>
          </a:p>
        </p:txBody>
      </p:sp>
      <p:sp>
        <p:nvSpPr>
          <p:cNvPr id="471" name="Прямоугольник 470">
            <a:extLst>
              <a:ext uri="{FF2B5EF4-FFF2-40B4-BE49-F238E27FC236}">
                <a16:creationId xmlns:a16="http://schemas.microsoft.com/office/drawing/2014/main" id="{4647E999-75D8-45C0-A8C1-CAEE8F408DEC}"/>
              </a:ext>
            </a:extLst>
          </p:cNvPr>
          <p:cNvSpPr/>
          <p:nvPr/>
        </p:nvSpPr>
        <p:spPr>
          <a:xfrm>
            <a:off x="7804215" y="2538554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80" name="Прямоугольник 479">
            <a:extLst>
              <a:ext uri="{FF2B5EF4-FFF2-40B4-BE49-F238E27FC236}">
                <a16:creationId xmlns:a16="http://schemas.microsoft.com/office/drawing/2014/main" id="{C729F97B-8FEA-4517-BEFF-E475D2296E39}"/>
              </a:ext>
            </a:extLst>
          </p:cNvPr>
          <p:cNvSpPr/>
          <p:nvPr/>
        </p:nvSpPr>
        <p:spPr>
          <a:xfrm>
            <a:off x="6879345" y="2778821"/>
            <a:ext cx="404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84" name="Прямоугольник 483">
            <a:extLst>
              <a:ext uri="{FF2B5EF4-FFF2-40B4-BE49-F238E27FC236}">
                <a16:creationId xmlns:a16="http://schemas.microsoft.com/office/drawing/2014/main" id="{D56C556A-3D3D-41CB-9876-D58F10710B1E}"/>
              </a:ext>
            </a:extLst>
          </p:cNvPr>
          <p:cNvSpPr/>
          <p:nvPr/>
        </p:nvSpPr>
        <p:spPr>
          <a:xfrm>
            <a:off x="7930905" y="2778821"/>
            <a:ext cx="404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93" name="Скругленный прямоугольник 479">
            <a:extLst>
              <a:ext uri="{FF2B5EF4-FFF2-40B4-BE49-F238E27FC236}">
                <a16:creationId xmlns:a16="http://schemas.microsoft.com/office/drawing/2014/main" id="{E4196A5D-8D03-4C5F-9C82-532AB8F6EEAF}"/>
              </a:ext>
            </a:extLst>
          </p:cNvPr>
          <p:cNvSpPr/>
          <p:nvPr/>
        </p:nvSpPr>
        <p:spPr>
          <a:xfrm>
            <a:off x="3429849" y="4210050"/>
            <a:ext cx="4755272" cy="1471614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7" name="Прямоугольник 526">
            <a:extLst>
              <a:ext uri="{FF2B5EF4-FFF2-40B4-BE49-F238E27FC236}">
                <a16:creationId xmlns:a16="http://schemas.microsoft.com/office/drawing/2014/main" id="{99A4FB10-2C04-46C7-A860-2829E8285D79}"/>
              </a:ext>
            </a:extLst>
          </p:cNvPr>
          <p:cNvSpPr/>
          <p:nvPr/>
        </p:nvSpPr>
        <p:spPr>
          <a:xfrm>
            <a:off x="1795877" y="5170383"/>
            <a:ext cx="120273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МТТ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8" name="Прямоугольник 527">
            <a:extLst>
              <a:ext uri="{FF2B5EF4-FFF2-40B4-BE49-F238E27FC236}">
                <a16:creationId xmlns:a16="http://schemas.microsoft.com/office/drawing/2014/main" id="{0C560066-7FA5-483D-9EFA-1EDE2C42648C}"/>
              </a:ext>
            </a:extLst>
          </p:cNvPr>
          <p:cNvSpPr/>
          <p:nvPr/>
        </p:nvSpPr>
        <p:spPr>
          <a:xfrm>
            <a:off x="472596" y="5173471"/>
            <a:ext cx="504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9" name="Прямоугольник 528">
            <a:extLst>
              <a:ext uri="{FF2B5EF4-FFF2-40B4-BE49-F238E27FC236}">
                <a16:creationId xmlns:a16="http://schemas.microsoft.com/office/drawing/2014/main" id="{C2F64407-312E-43DD-872B-DC73202ED43F}"/>
              </a:ext>
            </a:extLst>
          </p:cNvPr>
          <p:cNvSpPr/>
          <p:nvPr/>
        </p:nvSpPr>
        <p:spPr>
          <a:xfrm>
            <a:off x="923508" y="5200567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000" b="1" dirty="0"/>
          </a:p>
        </p:txBody>
      </p:sp>
      <p:sp>
        <p:nvSpPr>
          <p:cNvPr id="530" name="Прямоугольник 529">
            <a:extLst>
              <a:ext uri="{FF2B5EF4-FFF2-40B4-BE49-F238E27FC236}">
                <a16:creationId xmlns:a16="http://schemas.microsoft.com/office/drawing/2014/main" id="{584CA232-FC6C-4E95-B0AB-A2FA3E487B6D}"/>
              </a:ext>
            </a:extLst>
          </p:cNvPr>
          <p:cNvSpPr/>
          <p:nvPr/>
        </p:nvSpPr>
        <p:spPr>
          <a:xfrm>
            <a:off x="1711090" y="5441914"/>
            <a:ext cx="14382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кўп қаватли </a:t>
            </a:r>
            <a:b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уй-жойлар қуриш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31" name="Прямоугольник 530">
            <a:extLst>
              <a:ext uri="{FF2B5EF4-FFF2-40B4-BE49-F238E27FC236}">
                <a16:creationId xmlns:a16="http://schemas.microsoft.com/office/drawing/2014/main" id="{38B524CE-BC28-48CB-BD8B-224FDBBF17E7}"/>
              </a:ext>
            </a:extLst>
          </p:cNvPr>
          <p:cNvSpPr/>
          <p:nvPr/>
        </p:nvSpPr>
        <p:spPr>
          <a:xfrm>
            <a:off x="493185" y="5504921"/>
            <a:ext cx="504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" name="Прямоугольник 531">
            <a:extLst>
              <a:ext uri="{FF2B5EF4-FFF2-40B4-BE49-F238E27FC236}">
                <a16:creationId xmlns:a16="http://schemas.microsoft.com/office/drawing/2014/main" id="{A9D14EAE-777F-4C0C-9632-5F21E5DE2953}"/>
              </a:ext>
            </a:extLst>
          </p:cNvPr>
          <p:cNvSpPr/>
          <p:nvPr/>
        </p:nvSpPr>
        <p:spPr>
          <a:xfrm>
            <a:off x="925435" y="5532017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000" b="1" dirty="0"/>
          </a:p>
        </p:txBody>
      </p:sp>
      <p:sp>
        <p:nvSpPr>
          <p:cNvPr id="533" name="Прямоугольник 532">
            <a:extLst>
              <a:ext uri="{FF2B5EF4-FFF2-40B4-BE49-F238E27FC236}">
                <a16:creationId xmlns:a16="http://schemas.microsoft.com/office/drawing/2014/main" id="{C5E766B4-705B-4185-807A-42D1EBE296FF}"/>
              </a:ext>
            </a:extLst>
          </p:cNvPr>
          <p:cNvSpPr/>
          <p:nvPr/>
        </p:nvSpPr>
        <p:spPr>
          <a:xfrm>
            <a:off x="1702598" y="4468750"/>
            <a:ext cx="1836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бўш турган бино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34" name="Прямоугольник 533">
            <a:extLst>
              <a:ext uri="{FF2B5EF4-FFF2-40B4-BE49-F238E27FC236}">
                <a16:creationId xmlns:a16="http://schemas.microsoft.com/office/drawing/2014/main" id="{41BC5618-82F9-4B1E-90F8-1F6AFC305C96}"/>
              </a:ext>
            </a:extLst>
          </p:cNvPr>
          <p:cNvSpPr/>
          <p:nvPr/>
        </p:nvSpPr>
        <p:spPr>
          <a:xfrm>
            <a:off x="474760" y="4517271"/>
            <a:ext cx="504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1" name="Прямоугольник 540">
            <a:extLst>
              <a:ext uri="{FF2B5EF4-FFF2-40B4-BE49-F238E27FC236}">
                <a16:creationId xmlns:a16="http://schemas.microsoft.com/office/drawing/2014/main" id="{733AF6BF-70D3-44A5-A257-BB55930174A5}"/>
              </a:ext>
            </a:extLst>
          </p:cNvPr>
          <p:cNvSpPr/>
          <p:nvPr/>
        </p:nvSpPr>
        <p:spPr>
          <a:xfrm>
            <a:off x="907010" y="4544367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000" b="1" dirty="0"/>
          </a:p>
        </p:txBody>
      </p:sp>
      <p:sp>
        <p:nvSpPr>
          <p:cNvPr id="542" name="Прямоугольник 541">
            <a:extLst>
              <a:ext uri="{FF2B5EF4-FFF2-40B4-BE49-F238E27FC236}">
                <a16:creationId xmlns:a16="http://schemas.microsoft.com/office/drawing/2014/main" id="{F5A0785F-CCB4-4AEF-B111-BE292B3AD9CA}"/>
              </a:ext>
            </a:extLst>
          </p:cNvPr>
          <p:cNvSpPr/>
          <p:nvPr/>
        </p:nvSpPr>
        <p:spPr>
          <a:xfrm>
            <a:off x="1678803" y="4779342"/>
            <a:ext cx="1836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хусусий мактаб</a:t>
            </a:r>
            <a:endParaRPr lang="uz-Cyrl-UZ" sz="1000" i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Прямоугольник 545">
            <a:extLst>
              <a:ext uri="{FF2B5EF4-FFF2-40B4-BE49-F238E27FC236}">
                <a16:creationId xmlns:a16="http://schemas.microsoft.com/office/drawing/2014/main" id="{BFF80878-1389-401D-88C4-6EC9BE7D6B39}"/>
              </a:ext>
            </a:extLst>
          </p:cNvPr>
          <p:cNvSpPr/>
          <p:nvPr/>
        </p:nvSpPr>
        <p:spPr>
          <a:xfrm>
            <a:off x="476689" y="4790901"/>
            <a:ext cx="504000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5" name="Прямоугольник 554">
            <a:extLst>
              <a:ext uri="{FF2B5EF4-FFF2-40B4-BE49-F238E27FC236}">
                <a16:creationId xmlns:a16="http://schemas.microsoft.com/office/drawing/2014/main" id="{209A32FE-C1D6-410C-86CB-E1252A47462A}"/>
              </a:ext>
            </a:extLst>
          </p:cNvPr>
          <p:cNvSpPr/>
          <p:nvPr/>
        </p:nvSpPr>
        <p:spPr>
          <a:xfrm>
            <a:off x="908939" y="4817997"/>
            <a:ext cx="107275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000" b="1" dirty="0"/>
          </a:p>
        </p:txBody>
      </p:sp>
      <p:sp>
        <p:nvSpPr>
          <p:cNvPr id="563" name="Прямоугольник 562">
            <a:extLst>
              <a:ext uri="{FF2B5EF4-FFF2-40B4-BE49-F238E27FC236}">
                <a16:creationId xmlns:a16="http://schemas.microsoft.com/office/drawing/2014/main" id="{657141EA-7D1F-432E-9308-8217B0774110}"/>
              </a:ext>
            </a:extLst>
          </p:cNvPr>
          <p:cNvSpPr/>
          <p:nvPr/>
        </p:nvSpPr>
        <p:spPr>
          <a:xfrm>
            <a:off x="111816" y="1538180"/>
            <a:ext cx="1041929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7,6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4" name="Прямоугольник 563">
            <a:extLst>
              <a:ext uri="{FF2B5EF4-FFF2-40B4-BE49-F238E27FC236}">
                <a16:creationId xmlns:a16="http://schemas.microsoft.com/office/drawing/2014/main" id="{AF86C3BF-7225-4BEC-B3BF-C348652B2404}"/>
              </a:ext>
            </a:extLst>
          </p:cNvPr>
          <p:cNvSpPr/>
          <p:nvPr/>
        </p:nvSpPr>
        <p:spPr>
          <a:xfrm>
            <a:off x="869463" y="1586964"/>
            <a:ext cx="10685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кВт соат</a:t>
            </a:r>
            <a:endParaRPr lang="ru-RU" sz="1000" b="1" dirty="0"/>
          </a:p>
          <a:p>
            <a:endParaRPr lang="ru-RU" sz="1000" b="1" dirty="0"/>
          </a:p>
        </p:txBody>
      </p:sp>
      <p:sp>
        <p:nvSpPr>
          <p:cNvPr id="583" name="Прямоугольник 582">
            <a:extLst>
              <a:ext uri="{FF2B5EF4-FFF2-40B4-BE49-F238E27FC236}">
                <a16:creationId xmlns:a16="http://schemas.microsoft.com/office/drawing/2014/main" id="{720F8AD2-41DF-49B1-84A0-D4FD7B6E216F}"/>
              </a:ext>
            </a:extLst>
          </p:cNvPr>
          <p:cNvSpPr/>
          <p:nvPr/>
        </p:nvSpPr>
        <p:spPr>
          <a:xfrm>
            <a:off x="7650046" y="1618408"/>
            <a:ext cx="4994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39,3</a:t>
            </a:r>
          </a:p>
        </p:txBody>
      </p:sp>
      <p:pic>
        <p:nvPicPr>
          <p:cNvPr id="591" name="Picture 6" descr="https://avatars.mds.yandex.net/i?id=c4b72a84313fb06c6310f311d3e97877bd26f343-5823103-images-thumbs&amp;n=13">
            <a:extLst>
              <a:ext uri="{FF2B5EF4-FFF2-40B4-BE49-F238E27FC236}">
                <a16:creationId xmlns:a16="http://schemas.microsoft.com/office/drawing/2014/main" id="{D43670D0-03E0-43CE-85FC-D657B1F6C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37192" y="4822980"/>
            <a:ext cx="280915" cy="253598"/>
          </a:xfrm>
          <a:prstGeom prst="rect">
            <a:avLst/>
          </a:prstGeom>
          <a:noFill/>
        </p:spPr>
      </p:pic>
      <p:sp>
        <p:nvSpPr>
          <p:cNvPr id="594" name="Прямоугольник 593">
            <a:extLst>
              <a:ext uri="{FF2B5EF4-FFF2-40B4-BE49-F238E27FC236}">
                <a16:creationId xmlns:a16="http://schemas.microsoft.com/office/drawing/2014/main" id="{D2530622-59B3-44B4-A2E2-46CB3356AA6E}"/>
              </a:ext>
            </a:extLst>
          </p:cNvPr>
          <p:cNvSpPr/>
          <p:nvPr/>
        </p:nvSpPr>
        <p:spPr>
          <a:xfrm>
            <a:off x="3490884" y="4498217"/>
            <a:ext cx="2023824" cy="27657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6" name="Прямоугольник 595">
            <a:extLst>
              <a:ext uri="{FF2B5EF4-FFF2-40B4-BE49-F238E27FC236}">
                <a16:creationId xmlns:a16="http://schemas.microsoft.com/office/drawing/2014/main" id="{DFCFDD6D-902E-4FE1-B615-A5DF1149DFDA}"/>
              </a:ext>
            </a:extLst>
          </p:cNvPr>
          <p:cNvSpPr/>
          <p:nvPr/>
        </p:nvSpPr>
        <p:spPr>
          <a:xfrm>
            <a:off x="3493991" y="4827904"/>
            <a:ext cx="3191299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8" name="Прямоугольник 597">
            <a:extLst>
              <a:ext uri="{FF2B5EF4-FFF2-40B4-BE49-F238E27FC236}">
                <a16:creationId xmlns:a16="http://schemas.microsoft.com/office/drawing/2014/main" id="{880F1912-4A58-48E1-8C5A-3C5F5B2F0CB4}"/>
              </a:ext>
            </a:extLst>
          </p:cNvPr>
          <p:cNvSpPr/>
          <p:nvPr/>
        </p:nvSpPr>
        <p:spPr>
          <a:xfrm>
            <a:off x="5266145" y="4200433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99" name="Прямоугольник 598">
            <a:extLst>
              <a:ext uri="{FF2B5EF4-FFF2-40B4-BE49-F238E27FC236}">
                <a16:creationId xmlns:a16="http://schemas.microsoft.com/office/drawing/2014/main" id="{65C0E77C-66DD-43E6-AC7A-4703DB945ED6}"/>
              </a:ext>
            </a:extLst>
          </p:cNvPr>
          <p:cNvSpPr/>
          <p:nvPr/>
        </p:nvSpPr>
        <p:spPr>
          <a:xfrm>
            <a:off x="3431449" y="4220854"/>
            <a:ext cx="170578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жойлаштириш воситаси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1" name="Прямоугольник 600">
            <a:extLst>
              <a:ext uri="{FF2B5EF4-FFF2-40B4-BE49-F238E27FC236}">
                <a16:creationId xmlns:a16="http://schemas.microsoft.com/office/drawing/2014/main" id="{D2983EF2-0E70-44EE-A667-60BCB195BE18}"/>
              </a:ext>
            </a:extLst>
          </p:cNvPr>
          <p:cNvSpPr/>
          <p:nvPr/>
        </p:nvSpPr>
        <p:spPr>
          <a:xfrm>
            <a:off x="5819765" y="5061456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1,9</a:t>
            </a:r>
          </a:p>
        </p:txBody>
      </p:sp>
      <p:sp>
        <p:nvSpPr>
          <p:cNvPr id="602" name="Прямоугольник 601">
            <a:extLst>
              <a:ext uri="{FF2B5EF4-FFF2-40B4-BE49-F238E27FC236}">
                <a16:creationId xmlns:a16="http://schemas.microsoft.com/office/drawing/2014/main" id="{3EEB52D6-833A-469C-B745-6F77620AC7E5}"/>
              </a:ext>
            </a:extLst>
          </p:cNvPr>
          <p:cNvSpPr/>
          <p:nvPr/>
        </p:nvSpPr>
        <p:spPr>
          <a:xfrm>
            <a:off x="3443883" y="5072546"/>
            <a:ext cx="179477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маҳаллада хизмат объекти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7" name="Прямоугольник 606">
            <a:extLst>
              <a:ext uri="{FF2B5EF4-FFF2-40B4-BE49-F238E27FC236}">
                <a16:creationId xmlns:a16="http://schemas.microsoft.com/office/drawing/2014/main" id="{002382E7-CB6B-4829-85EF-F7D625CBB2D0}"/>
              </a:ext>
            </a:extLst>
          </p:cNvPr>
          <p:cNvSpPr/>
          <p:nvPr/>
        </p:nvSpPr>
        <p:spPr>
          <a:xfrm>
            <a:off x="3446991" y="4818571"/>
            <a:ext cx="3437116" cy="23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янги хусусий мактаб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8" name="Прямоугольник 607">
            <a:extLst>
              <a:ext uri="{FF2B5EF4-FFF2-40B4-BE49-F238E27FC236}">
                <a16:creationId xmlns:a16="http://schemas.microsoft.com/office/drawing/2014/main" id="{970C0EE5-2A93-485F-BE45-9F2F8B5CFDD9}"/>
              </a:ext>
            </a:extLst>
          </p:cNvPr>
          <p:cNvSpPr/>
          <p:nvPr/>
        </p:nvSpPr>
        <p:spPr>
          <a:xfrm>
            <a:off x="5077144" y="4828192"/>
            <a:ext cx="7415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ўрин сони</a:t>
            </a:r>
          </a:p>
        </p:txBody>
      </p:sp>
      <p:sp>
        <p:nvSpPr>
          <p:cNvPr id="609" name="Прямоугольник 608">
            <a:extLst>
              <a:ext uri="{FF2B5EF4-FFF2-40B4-BE49-F238E27FC236}">
                <a16:creationId xmlns:a16="http://schemas.microsoft.com/office/drawing/2014/main" id="{5D54ED18-682B-410C-9A7C-AE64065C2C39}"/>
              </a:ext>
            </a:extLst>
          </p:cNvPr>
          <p:cNvSpPr/>
          <p:nvPr/>
        </p:nvSpPr>
        <p:spPr>
          <a:xfrm>
            <a:off x="6289411" y="4788823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380</a:t>
            </a:r>
          </a:p>
        </p:txBody>
      </p:sp>
      <p:sp>
        <p:nvSpPr>
          <p:cNvPr id="615" name="Прямоугольник 614">
            <a:extLst>
              <a:ext uri="{FF2B5EF4-FFF2-40B4-BE49-F238E27FC236}">
                <a16:creationId xmlns:a16="http://schemas.microsoft.com/office/drawing/2014/main" id="{07E7CAC3-01A5-40EE-ABC9-FA67EAA0BDCF}"/>
              </a:ext>
            </a:extLst>
          </p:cNvPr>
          <p:cNvSpPr/>
          <p:nvPr/>
        </p:nvSpPr>
        <p:spPr>
          <a:xfrm>
            <a:off x="5118976" y="4505790"/>
            <a:ext cx="598871" cy="278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16" name="Прямоугольник 615">
            <a:extLst>
              <a:ext uri="{FF2B5EF4-FFF2-40B4-BE49-F238E27FC236}">
                <a16:creationId xmlns:a16="http://schemas.microsoft.com/office/drawing/2014/main" id="{42AEA017-54A9-4D3C-BD21-38C9444B3D44}"/>
              </a:ext>
            </a:extLst>
          </p:cNvPr>
          <p:cNvSpPr/>
          <p:nvPr/>
        </p:nvSpPr>
        <p:spPr>
          <a:xfrm>
            <a:off x="3471877" y="4460894"/>
            <a:ext cx="17057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бўш бинода янги тадбиркорлик субъекти</a:t>
            </a:r>
            <a:endParaRPr lang="uz-Cyrl-UZ" sz="8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6" name="Прямоугольник 625">
            <a:extLst>
              <a:ext uri="{FF2B5EF4-FFF2-40B4-BE49-F238E27FC236}">
                <a16:creationId xmlns:a16="http://schemas.microsoft.com/office/drawing/2014/main" id="{F7542B3D-CEA4-456E-A4FC-6BA2A6D0B8DF}"/>
              </a:ext>
            </a:extLst>
          </p:cNvPr>
          <p:cNvSpPr/>
          <p:nvPr/>
        </p:nvSpPr>
        <p:spPr>
          <a:xfrm>
            <a:off x="4597655" y="4536001"/>
            <a:ext cx="7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</a:t>
            </a:r>
          </a:p>
        </p:txBody>
      </p:sp>
      <p:sp>
        <p:nvSpPr>
          <p:cNvPr id="638" name="TextBox 106">
            <a:extLst>
              <a:ext uri="{FF2B5EF4-FFF2-40B4-BE49-F238E27FC236}">
                <a16:creationId xmlns:a16="http://schemas.microsoft.com/office/drawing/2014/main" id="{1F8757A4-2082-463E-986D-418E84B9EA9A}"/>
              </a:ext>
            </a:extLst>
          </p:cNvPr>
          <p:cNvSpPr txBox="1"/>
          <p:nvPr/>
        </p:nvSpPr>
        <p:spPr>
          <a:xfrm>
            <a:off x="3441356" y="6201182"/>
            <a:ext cx="46371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0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uz-Cyrl-UZ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9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0" name="Прямоугольник: скругленные углы 335">
            <a:extLst>
              <a:ext uri="{FF2B5EF4-FFF2-40B4-BE49-F238E27FC236}">
                <a16:creationId xmlns:a16="http://schemas.microsoft.com/office/drawing/2014/main" id="{38FEDEC3-3590-49EB-BDAF-086DFEF0D7D9}"/>
              </a:ext>
            </a:extLst>
          </p:cNvPr>
          <p:cNvSpPr/>
          <p:nvPr/>
        </p:nvSpPr>
        <p:spPr>
          <a:xfrm>
            <a:off x="3832804" y="6252596"/>
            <a:ext cx="520786" cy="1757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КСЗ</a:t>
            </a:r>
            <a:endParaRPr lang="ru-RU" sz="1200" i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1" name="TextBox 111">
            <a:extLst>
              <a:ext uri="{FF2B5EF4-FFF2-40B4-BE49-F238E27FC236}">
                <a16:creationId xmlns:a16="http://schemas.microsoft.com/office/drawing/2014/main" id="{DB2F8A5D-81D8-4E7E-9850-24CB99FB77B5}"/>
              </a:ext>
            </a:extLst>
          </p:cNvPr>
          <p:cNvSpPr txBox="1"/>
          <p:nvPr/>
        </p:nvSpPr>
        <p:spPr>
          <a:xfrm>
            <a:off x="5459743" y="6221506"/>
            <a:ext cx="45355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Cyrl-UZ" sz="10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2,2</a:t>
            </a:r>
            <a:endParaRPr lang="ru-RU" sz="9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43" name="TextBox 111">
            <a:extLst>
              <a:ext uri="{FF2B5EF4-FFF2-40B4-BE49-F238E27FC236}">
                <a16:creationId xmlns:a16="http://schemas.microsoft.com/office/drawing/2014/main" id="{4E8AA765-ED0B-49EB-99D2-A91DB63EC852}"/>
              </a:ext>
            </a:extLst>
          </p:cNvPr>
          <p:cNvSpPr txBox="1"/>
          <p:nvPr/>
        </p:nvSpPr>
        <p:spPr>
          <a:xfrm>
            <a:off x="7063541" y="6233739"/>
            <a:ext cx="647973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z-Cyrl-UZ" sz="11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12,3</a:t>
            </a:r>
            <a:endParaRPr lang="ru-RU" sz="1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44" name="TextBox 111">
            <a:extLst>
              <a:ext uri="{FF2B5EF4-FFF2-40B4-BE49-F238E27FC236}">
                <a16:creationId xmlns:a16="http://schemas.microsoft.com/office/drawing/2014/main" id="{3966AA2A-A660-43CB-A0FA-65BC8CC8937E}"/>
              </a:ext>
            </a:extLst>
          </p:cNvPr>
          <p:cNvSpPr txBox="1"/>
          <p:nvPr/>
        </p:nvSpPr>
        <p:spPr>
          <a:xfrm>
            <a:off x="8375386" y="6256178"/>
            <a:ext cx="48976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1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62</a:t>
            </a:r>
            <a:endParaRPr lang="ru-RU" sz="1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49" name="TextBox 648">
            <a:extLst>
              <a:ext uri="{FF2B5EF4-FFF2-40B4-BE49-F238E27FC236}">
                <a16:creationId xmlns:a16="http://schemas.microsoft.com/office/drawing/2014/main" id="{1D7B4801-69FD-4B32-999A-B75E2A526F0F}"/>
              </a:ext>
            </a:extLst>
          </p:cNvPr>
          <p:cNvSpPr txBox="1"/>
          <p:nvPr/>
        </p:nvSpPr>
        <p:spPr>
          <a:xfrm>
            <a:off x="5723883" y="6222824"/>
            <a:ext cx="6568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2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3,5</a:t>
            </a:r>
            <a:br>
              <a:rPr lang="uz-Cyrl-UZ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Cyrl-UZ" sz="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сўм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0" name="Прямоугольник: скругленные углы 649">
            <a:extLst>
              <a:ext uri="{FF2B5EF4-FFF2-40B4-BE49-F238E27FC236}">
                <a16:creationId xmlns:a16="http://schemas.microsoft.com/office/drawing/2014/main" id="{C4E4F04B-A28B-4459-A200-53DF9695E7D3}"/>
              </a:ext>
            </a:extLst>
          </p:cNvPr>
          <p:cNvSpPr/>
          <p:nvPr/>
        </p:nvSpPr>
        <p:spPr>
          <a:xfrm>
            <a:off x="5803887" y="6216917"/>
            <a:ext cx="587344" cy="4593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9" name="Picture 22" descr="https://avatars.mds.yandex.net/i?id=ec227beec5a2013f77a08b8ddb0f5bab7f043111-3770350-images-thumbs&amp;n=1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158466" y="5518961"/>
            <a:ext cx="262887" cy="262887"/>
          </a:xfrm>
          <a:prstGeom prst="rect">
            <a:avLst/>
          </a:prstGeom>
          <a:noFill/>
        </p:spPr>
      </p:pic>
      <p:pic>
        <p:nvPicPr>
          <p:cNvPr id="2052" name="Picture 4" descr="https://avatars.mds.yandex.net/i?id=3273dac25ecea896ee37315089d04d14136c60c01581249e-10696341-images-thumbs&amp;n=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58790" y="5212577"/>
            <a:ext cx="279720" cy="279720"/>
          </a:xfrm>
          <a:prstGeom prst="rect">
            <a:avLst/>
          </a:prstGeom>
          <a:noFill/>
        </p:spPr>
      </p:pic>
      <p:cxnSp>
        <p:nvCxnSpPr>
          <p:cNvPr id="344" name="Прямая соединительная линия 343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877308" y="2505450"/>
            <a:ext cx="612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Прямая соединительная линия 344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769752" y="2704540"/>
            <a:ext cx="720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Google Shape;89;p4">
            <a:extLst>
              <a:ext uri="{FF2B5EF4-FFF2-40B4-BE49-F238E27FC236}">
                <a16:creationId xmlns:a16="http://schemas.microsoft.com/office/drawing/2014/main" id="{C2A1877D-789B-4D9C-B9A2-67EBE82AABE1}"/>
              </a:ext>
            </a:extLst>
          </p:cNvPr>
          <p:cNvCxnSpPr>
            <a:cxnSpLocks/>
          </p:cNvCxnSpPr>
          <p:nvPr/>
        </p:nvCxnSpPr>
        <p:spPr>
          <a:xfrm flipH="1" flipV="1">
            <a:off x="4748900" y="2937139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cxnSp>
        <p:nvCxnSpPr>
          <p:cNvPr id="348" name="Соединительная линия уступом 347"/>
          <p:cNvCxnSpPr>
            <a:cxnSpLocks/>
          </p:cNvCxnSpPr>
          <p:nvPr/>
        </p:nvCxnSpPr>
        <p:spPr>
          <a:xfrm rot="10800000" flipV="1">
            <a:off x="3247774" y="2935518"/>
            <a:ext cx="252000" cy="108000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Соединительная линия уступом 348"/>
          <p:cNvCxnSpPr>
            <a:cxnSpLocks/>
          </p:cNvCxnSpPr>
          <p:nvPr/>
        </p:nvCxnSpPr>
        <p:spPr>
          <a:xfrm rot="10800000">
            <a:off x="3247025" y="3043518"/>
            <a:ext cx="252000" cy="148906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Прямая соединительная линия 349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3250816" y="3364542"/>
            <a:ext cx="252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Прямая соединительная линия 352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476484" y="3866200"/>
            <a:ext cx="1008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Прямоугольник 353">
            <a:extLst>
              <a:ext uri="{FF2B5EF4-FFF2-40B4-BE49-F238E27FC236}">
                <a16:creationId xmlns:a16="http://schemas.microsoft.com/office/drawing/2014/main" id="{9F8CDE6E-FD78-45D1-B018-5BA731BF7C56}"/>
              </a:ext>
            </a:extLst>
          </p:cNvPr>
          <p:cNvSpPr/>
          <p:nvPr/>
        </p:nvSpPr>
        <p:spPr>
          <a:xfrm>
            <a:off x="3499796" y="3516053"/>
            <a:ext cx="1272450" cy="22180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5" name="Прямоугольник 354">
            <a:extLst>
              <a:ext uri="{FF2B5EF4-FFF2-40B4-BE49-F238E27FC236}">
                <a16:creationId xmlns:a16="http://schemas.microsoft.com/office/drawing/2014/main" id="{FA235C40-7E17-48BB-805E-91051B26E2FC}"/>
              </a:ext>
            </a:extLst>
          </p:cNvPr>
          <p:cNvSpPr/>
          <p:nvPr/>
        </p:nvSpPr>
        <p:spPr>
          <a:xfrm>
            <a:off x="4367069" y="3497643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17,3</a:t>
            </a:r>
          </a:p>
        </p:txBody>
      </p:sp>
      <p:sp>
        <p:nvSpPr>
          <p:cNvPr id="356" name="Прямоугольник 355">
            <a:extLst>
              <a:ext uri="{FF2B5EF4-FFF2-40B4-BE49-F238E27FC236}">
                <a16:creationId xmlns:a16="http://schemas.microsoft.com/office/drawing/2014/main" id="{97CF4A5E-4E48-4E5F-A676-4806040BBB95}"/>
              </a:ext>
            </a:extLst>
          </p:cNvPr>
          <p:cNvSpPr/>
          <p:nvPr/>
        </p:nvSpPr>
        <p:spPr>
          <a:xfrm>
            <a:off x="3442423" y="3508733"/>
            <a:ext cx="56760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узум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7" name="Прямоугольник 356">
            <a:extLst>
              <a:ext uri="{FF2B5EF4-FFF2-40B4-BE49-F238E27FC236}">
                <a16:creationId xmlns:a16="http://schemas.microsoft.com/office/drawing/2014/main" id="{0609B060-120E-4490-BC9B-0B8AAB177542}"/>
              </a:ext>
            </a:extLst>
          </p:cNvPr>
          <p:cNvSpPr/>
          <p:nvPr/>
        </p:nvSpPr>
        <p:spPr>
          <a:xfrm>
            <a:off x="3865759" y="3456627"/>
            <a:ext cx="4952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мингтонна</a:t>
            </a:r>
          </a:p>
        </p:txBody>
      </p:sp>
      <p:cxnSp>
        <p:nvCxnSpPr>
          <p:cNvPr id="382" name="Прямая соединительная линия 381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3286968" y="1476309"/>
            <a:ext cx="216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Прямоугольник 429">
            <a:extLst>
              <a:ext uri="{FF2B5EF4-FFF2-40B4-BE49-F238E27FC236}">
                <a16:creationId xmlns:a16="http://schemas.microsoft.com/office/drawing/2014/main" id="{50CA9432-F7D7-93DA-2ECA-F3C11336BC33}"/>
              </a:ext>
            </a:extLst>
          </p:cNvPr>
          <p:cNvSpPr/>
          <p:nvPr/>
        </p:nvSpPr>
        <p:spPr>
          <a:xfrm>
            <a:off x="1687367" y="1793045"/>
            <a:ext cx="16081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Дезил, нафта, красин, пропан</a:t>
            </a:r>
          </a:p>
        </p:txBody>
      </p:sp>
      <p:sp>
        <p:nvSpPr>
          <p:cNvPr id="431" name="Прямоугольник 430">
            <a:extLst>
              <a:ext uri="{FF2B5EF4-FFF2-40B4-BE49-F238E27FC236}">
                <a16:creationId xmlns:a16="http://schemas.microsoft.com/office/drawing/2014/main" id="{0D404077-9539-9A32-EBDB-18C5ED491A74}"/>
              </a:ext>
            </a:extLst>
          </p:cNvPr>
          <p:cNvSpPr/>
          <p:nvPr/>
        </p:nvSpPr>
        <p:spPr>
          <a:xfrm>
            <a:off x="79977" y="1824210"/>
            <a:ext cx="1113969" cy="2875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</a:t>
            </a:r>
            <a:endParaRPr lang="ru-RU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2" name="Прямоугольник 431">
            <a:extLst>
              <a:ext uri="{FF2B5EF4-FFF2-40B4-BE49-F238E27FC236}">
                <a16:creationId xmlns:a16="http://schemas.microsoft.com/office/drawing/2014/main" id="{CE74FC1C-0284-57AE-57DA-1ECE73031866}"/>
              </a:ext>
            </a:extLst>
          </p:cNvPr>
          <p:cNvSpPr/>
          <p:nvPr/>
        </p:nvSpPr>
        <p:spPr>
          <a:xfrm>
            <a:off x="875658" y="1850764"/>
            <a:ext cx="85577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 тонна</a:t>
            </a:r>
            <a:endParaRPr lang="ru-RU" sz="1000" b="1" dirty="0"/>
          </a:p>
        </p:txBody>
      </p:sp>
      <p:sp>
        <p:nvSpPr>
          <p:cNvPr id="440" name="Прямоугольник 439">
            <a:extLst>
              <a:ext uri="{FF2B5EF4-FFF2-40B4-BE49-F238E27FC236}">
                <a16:creationId xmlns:a16="http://schemas.microsoft.com/office/drawing/2014/main" id="{F6FC59E2-BE8D-47BA-883D-9B5A9539E3F4}"/>
              </a:ext>
            </a:extLst>
          </p:cNvPr>
          <p:cNvSpPr/>
          <p:nvPr/>
        </p:nvSpPr>
        <p:spPr>
          <a:xfrm>
            <a:off x="3491689" y="1866845"/>
            <a:ext cx="2604311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2" name="Прямоугольник 441">
            <a:extLst>
              <a:ext uri="{FF2B5EF4-FFF2-40B4-BE49-F238E27FC236}">
                <a16:creationId xmlns:a16="http://schemas.microsoft.com/office/drawing/2014/main" id="{07C8C8A8-656F-424C-B16E-82F511A0838E}"/>
              </a:ext>
            </a:extLst>
          </p:cNvPr>
          <p:cNvSpPr/>
          <p:nvPr/>
        </p:nvSpPr>
        <p:spPr>
          <a:xfrm>
            <a:off x="3399166" y="1848078"/>
            <a:ext cx="2030324" cy="471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Дезил, нафта, красин, пропан</a:t>
            </a:r>
          </a:p>
          <a:p>
            <a:pPr>
              <a:spcAft>
                <a:spcPts val="800"/>
              </a:spcAft>
            </a:pP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3" name="Прямоугольник 442">
            <a:extLst>
              <a:ext uri="{FF2B5EF4-FFF2-40B4-BE49-F238E27FC236}">
                <a16:creationId xmlns:a16="http://schemas.microsoft.com/office/drawing/2014/main" id="{931C8107-B5F0-4287-AE8C-7BAD290AE7E1}"/>
              </a:ext>
            </a:extLst>
          </p:cNvPr>
          <p:cNvSpPr/>
          <p:nvPr/>
        </p:nvSpPr>
        <p:spPr>
          <a:xfrm>
            <a:off x="5227887" y="1810287"/>
            <a:ext cx="576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7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тонна</a:t>
            </a:r>
          </a:p>
        </p:txBody>
      </p:sp>
      <p:sp>
        <p:nvSpPr>
          <p:cNvPr id="444" name="Прямоугольник 443">
            <a:extLst>
              <a:ext uri="{FF2B5EF4-FFF2-40B4-BE49-F238E27FC236}">
                <a16:creationId xmlns:a16="http://schemas.microsoft.com/office/drawing/2014/main" id="{E11E7F8A-8EA1-41DD-A2A1-211A9F0B066F}"/>
              </a:ext>
            </a:extLst>
          </p:cNvPr>
          <p:cNvSpPr/>
          <p:nvPr/>
        </p:nvSpPr>
        <p:spPr>
          <a:xfrm>
            <a:off x="6433992" y="1829368"/>
            <a:ext cx="3715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</a:p>
        </p:txBody>
      </p:sp>
      <p:sp>
        <p:nvSpPr>
          <p:cNvPr id="449" name="Прямоугольник 448">
            <a:extLst>
              <a:ext uri="{FF2B5EF4-FFF2-40B4-BE49-F238E27FC236}">
                <a16:creationId xmlns:a16="http://schemas.microsoft.com/office/drawing/2014/main" id="{E11E7F8A-8EA1-41DD-A2A1-211A9F0B066F}"/>
              </a:ext>
            </a:extLst>
          </p:cNvPr>
          <p:cNvSpPr/>
          <p:nvPr/>
        </p:nvSpPr>
        <p:spPr>
          <a:xfrm>
            <a:off x="5729485" y="1828895"/>
            <a:ext cx="4000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1,5</a:t>
            </a:r>
          </a:p>
        </p:txBody>
      </p:sp>
      <p:cxnSp>
        <p:nvCxnSpPr>
          <p:cNvPr id="508" name="Прямая соединительная линия 507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825466" y="5267571"/>
            <a:ext cx="468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" name="Прямая соединительная линия 508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825450" y="5620017"/>
            <a:ext cx="468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Прямая соединительная линия 509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rot="5400000">
            <a:off x="3116981" y="5442785"/>
            <a:ext cx="360000" cy="12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Соединительная линия уступом 511"/>
          <p:cNvCxnSpPr>
            <a:cxnSpLocks/>
          </p:cNvCxnSpPr>
          <p:nvPr/>
        </p:nvCxnSpPr>
        <p:spPr>
          <a:xfrm rot="10800000" flipV="1">
            <a:off x="3296689" y="5295915"/>
            <a:ext cx="252000" cy="108000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s://avatars.mds.yandex.net/i?id=1493853898473208acc291e6ea5bbdc5080c4830-3111739-images-thumbs&amp;n=1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36528" y="4533897"/>
            <a:ext cx="268291" cy="268291"/>
          </a:xfrm>
          <a:prstGeom prst="rect">
            <a:avLst/>
          </a:prstGeom>
          <a:noFill/>
        </p:spPr>
      </p:pic>
      <p:cxnSp>
        <p:nvCxnSpPr>
          <p:cNvPr id="514" name="Прямая соединительная линия 513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847982" y="4628264"/>
            <a:ext cx="648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Прямая соединительная линия 514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871781" y="4880687"/>
            <a:ext cx="648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" name="Скругленный прямоугольник 516"/>
          <p:cNvSpPr/>
          <p:nvPr/>
        </p:nvSpPr>
        <p:spPr>
          <a:xfrm>
            <a:off x="8278776" y="4704976"/>
            <a:ext cx="3747527" cy="23688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8" name="TextBox 517">
            <a:extLst>
              <a:ext uri="{FF2B5EF4-FFF2-40B4-BE49-F238E27FC236}">
                <a16:creationId xmlns:a16="http://schemas.microsoft.com/office/drawing/2014/main" id="{58F7FF5E-2BB2-44B5-A39F-F15E41D73652}"/>
              </a:ext>
            </a:extLst>
          </p:cNvPr>
          <p:cNvSpPr txBox="1"/>
          <p:nvPr/>
        </p:nvSpPr>
        <p:spPr>
          <a:xfrm>
            <a:off x="8621143" y="4667250"/>
            <a:ext cx="3137912" cy="307777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Йирик лойиҳалар</a:t>
            </a:r>
            <a:endParaRPr lang="ru-RU" sz="14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" name="Прямоугольник 185">
            <a:extLst>
              <a:ext uri="{FF2B5EF4-FFF2-40B4-BE49-F238E27FC236}">
                <a16:creationId xmlns:a16="http://schemas.microsoft.com/office/drawing/2014/main" id="{2AD5C6BF-F639-4494-8C0A-151B1ED1E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6956" y="5028702"/>
            <a:ext cx="126699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қиймати</a:t>
            </a:r>
          </a:p>
        </p:txBody>
      </p:sp>
      <p:sp>
        <p:nvSpPr>
          <p:cNvPr id="535" name="Прямоугольник 182">
            <a:extLst>
              <a:ext uri="{FF2B5EF4-FFF2-40B4-BE49-F238E27FC236}">
                <a16:creationId xmlns:a16="http://schemas.microsoft.com/office/drawing/2014/main" id="{98F55AD4-9053-442F-925E-E5542677C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81082" y="5216683"/>
            <a:ext cx="9811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endParaRPr kumimoji="0" lang="uz-Cyrl-UZ" alt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6" name="Прямоугольник 182">
            <a:extLst>
              <a:ext uri="{FF2B5EF4-FFF2-40B4-BE49-F238E27FC236}">
                <a16:creationId xmlns:a16="http://schemas.microsoft.com/office/drawing/2014/main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8011" y="5234049"/>
            <a:ext cx="12640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uz-Cyrl-UZ" alt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</a:p>
        </p:txBody>
      </p:sp>
      <p:sp>
        <p:nvSpPr>
          <p:cNvPr id="537" name="Прямоугольник 185">
            <a:extLst>
              <a:ext uri="{FF2B5EF4-FFF2-40B4-BE49-F238E27FC236}">
                <a16:creationId xmlns:a16="http://schemas.microsoft.com/office/drawing/2014/main" id="{16CD97EE-7A9A-4710-BB39-AFD812913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8370" y="5099845"/>
            <a:ext cx="170082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иш ўрни</a:t>
            </a:r>
          </a:p>
        </p:txBody>
      </p:sp>
      <p:sp>
        <p:nvSpPr>
          <p:cNvPr id="538" name="Прямоугольник 182">
            <a:extLst>
              <a:ext uri="{FF2B5EF4-FFF2-40B4-BE49-F238E27FC236}">
                <a16:creationId xmlns:a16="http://schemas.microsoft.com/office/drawing/2014/main" id="{A3EED7EF-8235-4741-A079-B772AE7CB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7317" y="5221508"/>
            <a:ext cx="120742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z-Cyrl-UZ" alt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27,2 </a:t>
            </a:r>
            <a:r>
              <a:rPr lang="uz-Cyrl-UZ" alt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млн.долл</a:t>
            </a:r>
          </a:p>
        </p:txBody>
      </p:sp>
      <p:pic>
        <p:nvPicPr>
          <p:cNvPr id="539" name="Picture 2">
            <a:extLst>
              <a:ext uri="{FF2B5EF4-FFF2-40B4-BE49-F238E27FC236}">
                <a16:creationId xmlns:a16="http://schemas.microsoft.com/office/drawing/2014/main" id="{E81B0FF9-830E-49A7-9088-A6713F0D2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43974" y="5206349"/>
            <a:ext cx="227694" cy="26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0" name="Picture 10" descr="Picture background">
            <a:extLst>
              <a:ext uri="{FF2B5EF4-FFF2-40B4-BE49-F238E27FC236}">
                <a16:creationId xmlns:a16="http://schemas.microsoft.com/office/drawing/2014/main" id="{0DA4FB7D-581D-4D51-8199-139E4A8EA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299" y="5037433"/>
            <a:ext cx="648000" cy="62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3" name="Picture 2" descr="Picture background">
            <a:extLst>
              <a:ext uri="{FF2B5EF4-FFF2-40B4-BE49-F238E27FC236}">
                <a16:creationId xmlns:a16="http://schemas.microsoft.com/office/drawing/2014/main" id="{A59C9EC3-B522-404D-8561-122E66C01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0267" y="5177779"/>
            <a:ext cx="360000" cy="33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18" name="Прямая соединительная линия 617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>
            <a:off x="3264596" y="1988548"/>
            <a:ext cx="21827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Прямая соединительная линия 394">
            <a:extLst>
              <a:ext uri="{FF2B5EF4-FFF2-40B4-BE49-F238E27FC236}">
                <a16:creationId xmlns:a16="http://schemas.microsoft.com/office/drawing/2014/main" id="{94B89F50-ABEF-4003-955C-1B7476CDACFB}"/>
              </a:ext>
            </a:extLst>
          </p:cNvPr>
          <p:cNvCxnSpPr>
            <a:cxnSpLocks/>
          </p:cNvCxnSpPr>
          <p:nvPr/>
        </p:nvCxnSpPr>
        <p:spPr>
          <a:xfrm flipV="1">
            <a:off x="2774566" y="3586792"/>
            <a:ext cx="720000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Прямоугольник 417">
            <a:extLst>
              <a:ext uri="{FF2B5EF4-FFF2-40B4-BE49-F238E27FC236}">
                <a16:creationId xmlns:a16="http://schemas.microsoft.com/office/drawing/2014/main" id="{D473520D-7FDE-4354-B837-DFA43BC08304}"/>
              </a:ext>
            </a:extLst>
          </p:cNvPr>
          <p:cNvSpPr/>
          <p:nvPr/>
        </p:nvSpPr>
        <p:spPr>
          <a:xfrm>
            <a:off x="5686701" y="4491991"/>
            <a:ext cx="2023824" cy="27434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9" name="Прямоугольник 418">
            <a:extLst>
              <a:ext uri="{FF2B5EF4-FFF2-40B4-BE49-F238E27FC236}">
                <a16:creationId xmlns:a16="http://schemas.microsoft.com/office/drawing/2014/main" id="{9D255C16-87E6-43CE-8958-8FCBE5034FF4}"/>
              </a:ext>
            </a:extLst>
          </p:cNvPr>
          <p:cNvSpPr/>
          <p:nvPr/>
        </p:nvSpPr>
        <p:spPr>
          <a:xfrm>
            <a:off x="7333455" y="4490232"/>
            <a:ext cx="598871" cy="278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n-US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2" name="Прямоугольник 421">
            <a:extLst>
              <a:ext uri="{FF2B5EF4-FFF2-40B4-BE49-F238E27FC236}">
                <a16:creationId xmlns:a16="http://schemas.microsoft.com/office/drawing/2014/main" id="{2EA8E105-9BFC-410D-B211-009FE5ADB930}"/>
              </a:ext>
            </a:extLst>
          </p:cNvPr>
          <p:cNvSpPr/>
          <p:nvPr/>
        </p:nvSpPr>
        <p:spPr>
          <a:xfrm>
            <a:off x="5593046" y="4510652"/>
            <a:ext cx="786021" cy="23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иш ўрни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3" name="Прямоугольник 422">
            <a:extLst>
              <a:ext uri="{FF2B5EF4-FFF2-40B4-BE49-F238E27FC236}">
                <a16:creationId xmlns:a16="http://schemas.microsoft.com/office/drawing/2014/main" id="{D37E0780-8FEF-45BF-B2E5-D712825763A4}"/>
              </a:ext>
            </a:extLst>
          </p:cNvPr>
          <p:cNvSpPr/>
          <p:nvPr/>
        </p:nvSpPr>
        <p:spPr>
          <a:xfrm>
            <a:off x="6582206" y="4507565"/>
            <a:ext cx="7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 </a:t>
            </a:r>
          </a:p>
        </p:txBody>
      </p:sp>
      <p:cxnSp>
        <p:nvCxnSpPr>
          <p:cNvPr id="424" name="Google Shape;89;p4">
            <a:extLst>
              <a:ext uri="{FF2B5EF4-FFF2-40B4-BE49-F238E27FC236}">
                <a16:creationId xmlns:a16="http://schemas.microsoft.com/office/drawing/2014/main" id="{F000924E-3A4B-4521-8DFE-F8CC21644BFE}"/>
              </a:ext>
            </a:extLst>
          </p:cNvPr>
          <p:cNvCxnSpPr>
            <a:cxnSpLocks/>
          </p:cNvCxnSpPr>
          <p:nvPr/>
        </p:nvCxnSpPr>
        <p:spPr>
          <a:xfrm flipH="1" flipV="1">
            <a:off x="5509321" y="4639142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sp>
        <p:nvSpPr>
          <p:cNvPr id="427" name="Прямоугольник 426">
            <a:extLst>
              <a:ext uri="{FF2B5EF4-FFF2-40B4-BE49-F238E27FC236}">
                <a16:creationId xmlns:a16="http://schemas.microsoft.com/office/drawing/2014/main" id="{8FF490AF-AC29-48DD-8B00-2DB23EF7991C}"/>
              </a:ext>
            </a:extLst>
          </p:cNvPr>
          <p:cNvSpPr/>
          <p:nvPr/>
        </p:nvSpPr>
        <p:spPr>
          <a:xfrm>
            <a:off x="4451081" y="5184056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1,9</a:t>
            </a:r>
          </a:p>
        </p:txBody>
      </p:sp>
      <p:sp>
        <p:nvSpPr>
          <p:cNvPr id="428" name="Прямоугольник 427">
            <a:extLst>
              <a:ext uri="{FF2B5EF4-FFF2-40B4-BE49-F238E27FC236}">
                <a16:creationId xmlns:a16="http://schemas.microsoft.com/office/drawing/2014/main" id="{7629279F-E9B9-4E8B-9C40-FBACF6784F58}"/>
              </a:ext>
            </a:extLst>
          </p:cNvPr>
          <p:cNvSpPr/>
          <p:nvPr/>
        </p:nvSpPr>
        <p:spPr>
          <a:xfrm>
            <a:off x="3442455" y="5167153"/>
            <a:ext cx="10551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7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вертикал</a:t>
            </a:r>
            <a:br>
              <a:rPr lang="uz-Cyrl-UZ" sz="7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7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ривожлантириш</a:t>
            </a:r>
            <a:endParaRPr lang="uz-Cyrl-UZ" sz="7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5" name="Прямоугольник 434">
            <a:extLst>
              <a:ext uri="{FF2B5EF4-FFF2-40B4-BE49-F238E27FC236}">
                <a16:creationId xmlns:a16="http://schemas.microsoft.com/office/drawing/2014/main" id="{CD4E2A64-1B19-4628-B70C-E0EA79A2FB88}"/>
              </a:ext>
            </a:extLst>
          </p:cNvPr>
          <p:cNvSpPr/>
          <p:nvPr/>
        </p:nvSpPr>
        <p:spPr>
          <a:xfrm>
            <a:off x="3498872" y="5345618"/>
            <a:ext cx="1272450" cy="27232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9" name="Прямоугольник 438">
            <a:extLst>
              <a:ext uri="{FF2B5EF4-FFF2-40B4-BE49-F238E27FC236}">
                <a16:creationId xmlns:a16="http://schemas.microsoft.com/office/drawing/2014/main" id="{8964CDD2-9D1B-4CB8-8F23-1D07DDA41BAF}"/>
              </a:ext>
            </a:extLst>
          </p:cNvPr>
          <p:cNvSpPr/>
          <p:nvPr/>
        </p:nvSpPr>
        <p:spPr>
          <a:xfrm>
            <a:off x="3464736" y="5300404"/>
            <a:ext cx="93945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кўп қаватли </a:t>
            </a:r>
            <a:b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8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уй 1-5 қавати</a:t>
            </a:r>
            <a:endParaRPr lang="uz-Cyrl-UZ" sz="8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9" name="Прямоугольник 488">
            <a:extLst>
              <a:ext uri="{FF2B5EF4-FFF2-40B4-BE49-F238E27FC236}">
                <a16:creationId xmlns:a16="http://schemas.microsoft.com/office/drawing/2014/main" id="{E3FA62ED-EF4D-4242-BF2D-CD81160CD6E6}"/>
              </a:ext>
            </a:extLst>
          </p:cNvPr>
          <p:cNvSpPr/>
          <p:nvPr/>
        </p:nvSpPr>
        <p:spPr>
          <a:xfrm>
            <a:off x="4442145" y="5341319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90" name="Прямоугольник 489">
            <a:extLst>
              <a:ext uri="{FF2B5EF4-FFF2-40B4-BE49-F238E27FC236}">
                <a16:creationId xmlns:a16="http://schemas.microsoft.com/office/drawing/2014/main" id="{EEFADD78-B869-4279-916D-988D9B9E011E}"/>
              </a:ext>
            </a:extLst>
          </p:cNvPr>
          <p:cNvSpPr/>
          <p:nvPr/>
        </p:nvSpPr>
        <p:spPr>
          <a:xfrm>
            <a:off x="4182515" y="5339303"/>
            <a:ext cx="495253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7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sp>
        <p:nvSpPr>
          <p:cNvPr id="492" name="Прямоугольник 491">
            <a:extLst>
              <a:ext uri="{FF2B5EF4-FFF2-40B4-BE49-F238E27FC236}">
                <a16:creationId xmlns:a16="http://schemas.microsoft.com/office/drawing/2014/main" id="{1A51C887-2537-4CDC-AE1C-1B554D38E67D}"/>
              </a:ext>
            </a:extLst>
          </p:cNvPr>
          <p:cNvSpPr/>
          <p:nvPr/>
        </p:nvSpPr>
        <p:spPr>
          <a:xfrm>
            <a:off x="7288472" y="5179590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1,1</a:t>
            </a:r>
          </a:p>
        </p:txBody>
      </p:sp>
      <p:sp>
        <p:nvSpPr>
          <p:cNvPr id="495" name="Прямоугольник 494">
            <a:extLst>
              <a:ext uri="{FF2B5EF4-FFF2-40B4-BE49-F238E27FC236}">
                <a16:creationId xmlns:a16="http://schemas.microsoft.com/office/drawing/2014/main" id="{39BAA5B1-26CC-47CA-BD6A-547E16C59C17}"/>
              </a:ext>
            </a:extLst>
          </p:cNvPr>
          <p:cNvSpPr/>
          <p:nvPr/>
        </p:nvSpPr>
        <p:spPr>
          <a:xfrm>
            <a:off x="6835066" y="4816758"/>
            <a:ext cx="1249648" cy="23246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6" name="Прямоугольник 495">
            <a:extLst>
              <a:ext uri="{FF2B5EF4-FFF2-40B4-BE49-F238E27FC236}">
                <a16:creationId xmlns:a16="http://schemas.microsoft.com/office/drawing/2014/main" id="{8DADF0FE-0E16-4AC0-940E-FEBB2CBD6ADC}"/>
              </a:ext>
            </a:extLst>
          </p:cNvPr>
          <p:cNvSpPr/>
          <p:nvPr/>
        </p:nvSpPr>
        <p:spPr>
          <a:xfrm>
            <a:off x="6775597" y="4801952"/>
            <a:ext cx="786021" cy="23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иш ўрни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97" name="Прямоугольник 496">
            <a:extLst>
              <a:ext uri="{FF2B5EF4-FFF2-40B4-BE49-F238E27FC236}">
                <a16:creationId xmlns:a16="http://schemas.microsoft.com/office/drawing/2014/main" id="{F0983493-942D-4B14-BDBF-FD4CD876E43C}"/>
              </a:ext>
            </a:extLst>
          </p:cNvPr>
          <p:cNvSpPr/>
          <p:nvPr/>
        </p:nvSpPr>
        <p:spPr>
          <a:xfrm>
            <a:off x="7452256" y="4810440"/>
            <a:ext cx="5024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sp>
        <p:nvSpPr>
          <p:cNvPr id="498" name="Прямоугольник 497">
            <a:extLst>
              <a:ext uri="{FF2B5EF4-FFF2-40B4-BE49-F238E27FC236}">
                <a16:creationId xmlns:a16="http://schemas.microsoft.com/office/drawing/2014/main" id="{6D3E9C3D-39CA-4435-98E4-76D0E3B94362}"/>
              </a:ext>
            </a:extLst>
          </p:cNvPr>
          <p:cNvSpPr/>
          <p:nvPr/>
        </p:nvSpPr>
        <p:spPr>
          <a:xfrm>
            <a:off x="7705780" y="4804682"/>
            <a:ext cx="5988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</a:t>
            </a:r>
          </a:p>
        </p:txBody>
      </p:sp>
      <p:cxnSp>
        <p:nvCxnSpPr>
          <p:cNvPr id="499" name="Google Shape;89;p4">
            <a:extLst>
              <a:ext uri="{FF2B5EF4-FFF2-40B4-BE49-F238E27FC236}">
                <a16:creationId xmlns:a16="http://schemas.microsoft.com/office/drawing/2014/main" id="{99EBC661-FB81-47B2-A551-E9931CF8974F}"/>
              </a:ext>
            </a:extLst>
          </p:cNvPr>
          <p:cNvCxnSpPr>
            <a:cxnSpLocks/>
          </p:cNvCxnSpPr>
          <p:nvPr/>
        </p:nvCxnSpPr>
        <p:spPr>
          <a:xfrm flipH="1" flipV="1">
            <a:off x="6691870" y="4930442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5473382-8810-059D-1C86-E50F6158932F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94" y="70582"/>
            <a:ext cx="1251211" cy="9668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322B182-0377-7F58-9DF9-DC75A3FFFB73}"/>
              </a:ext>
            </a:extLst>
          </p:cNvPr>
          <p:cNvSpPr/>
          <p:nvPr/>
        </p:nvSpPr>
        <p:spPr>
          <a:xfrm>
            <a:off x="3477568" y="5080973"/>
            <a:ext cx="3191299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Google Shape;89;p4">
            <a:extLst>
              <a:ext uri="{FF2B5EF4-FFF2-40B4-BE49-F238E27FC236}">
                <a16:creationId xmlns:a16="http://schemas.microsoft.com/office/drawing/2014/main" id="{C618EC7B-44B5-98D9-98B6-6FCA699A6B73}"/>
              </a:ext>
            </a:extLst>
          </p:cNvPr>
          <p:cNvCxnSpPr>
            <a:cxnSpLocks/>
          </p:cNvCxnSpPr>
          <p:nvPr/>
        </p:nvCxnSpPr>
        <p:spPr>
          <a:xfrm flipH="1" flipV="1">
            <a:off x="6678662" y="5187345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E3ED20A-57ED-9E63-8722-A9E083F759EA}"/>
              </a:ext>
            </a:extLst>
          </p:cNvPr>
          <p:cNvSpPr/>
          <p:nvPr/>
        </p:nvSpPr>
        <p:spPr>
          <a:xfrm>
            <a:off x="6852446" y="5064873"/>
            <a:ext cx="1249648" cy="23246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57EF50A-061A-9DC5-938D-EF1056D53FCF}"/>
              </a:ext>
            </a:extLst>
          </p:cNvPr>
          <p:cNvSpPr/>
          <p:nvPr/>
        </p:nvSpPr>
        <p:spPr>
          <a:xfrm>
            <a:off x="6789045" y="5043371"/>
            <a:ext cx="786021" cy="232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иш ўрни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36175AD6-C078-D2DC-733A-D5B5EBC4B346}"/>
              </a:ext>
            </a:extLst>
          </p:cNvPr>
          <p:cNvSpPr/>
          <p:nvPr/>
        </p:nvSpPr>
        <p:spPr>
          <a:xfrm>
            <a:off x="7465704" y="5051859"/>
            <a:ext cx="5024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9304EF7-0D68-CB5C-36C3-85967121A9FF}"/>
              </a:ext>
            </a:extLst>
          </p:cNvPr>
          <p:cNvSpPr/>
          <p:nvPr/>
        </p:nvSpPr>
        <p:spPr>
          <a:xfrm>
            <a:off x="7720046" y="5053382"/>
            <a:ext cx="5988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38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326BDE0-701A-21A2-11F3-A07647B99959}"/>
              </a:ext>
            </a:extLst>
          </p:cNvPr>
          <p:cNvSpPr/>
          <p:nvPr/>
        </p:nvSpPr>
        <p:spPr>
          <a:xfrm>
            <a:off x="3436089" y="5055373"/>
            <a:ext cx="3437116" cy="23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янги хусусий мактаб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9715CE-B675-A05F-E525-DD33269F55DA}"/>
              </a:ext>
            </a:extLst>
          </p:cNvPr>
          <p:cNvSpPr/>
          <p:nvPr/>
        </p:nvSpPr>
        <p:spPr>
          <a:xfrm>
            <a:off x="5066242" y="5064994"/>
            <a:ext cx="741594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ўрин сони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A6577FA-5C29-C3D9-DC15-2AFD9E9EE929}"/>
              </a:ext>
            </a:extLst>
          </p:cNvPr>
          <p:cNvSpPr/>
          <p:nvPr/>
        </p:nvSpPr>
        <p:spPr>
          <a:xfrm>
            <a:off x="6278509" y="5025625"/>
            <a:ext cx="49525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450</a:t>
            </a:r>
          </a:p>
        </p:txBody>
      </p:sp>
      <p:pic>
        <p:nvPicPr>
          <p:cNvPr id="26" name="Рисунок 25" descr="Высокое напряжение">
            <a:extLst>
              <a:ext uri="{FF2B5EF4-FFF2-40B4-BE49-F238E27FC236}">
                <a16:creationId xmlns:a16="http://schemas.microsoft.com/office/drawing/2014/main" id="{42F8004D-2826-AB49-FAD9-E877BF8F53A7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57701" y="1407690"/>
            <a:ext cx="315471" cy="315471"/>
          </a:xfrm>
          <a:prstGeom prst="rect">
            <a:avLst/>
          </a:prstGeom>
        </p:spPr>
      </p:pic>
      <p:pic>
        <p:nvPicPr>
          <p:cNvPr id="29" name="Рисунок 28" descr="Взрыв">
            <a:extLst>
              <a:ext uri="{FF2B5EF4-FFF2-40B4-BE49-F238E27FC236}">
                <a16:creationId xmlns:a16="http://schemas.microsoft.com/office/drawing/2014/main" id="{88F753F9-B38F-0AB9-188D-A707215D12BB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71349" y="1786429"/>
            <a:ext cx="306286" cy="306286"/>
          </a:xfrm>
          <a:prstGeom prst="rect">
            <a:avLst/>
          </a:prstGeom>
        </p:spPr>
      </p:pic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B6126961-6254-63BA-58D0-A2AD6482E25C}"/>
              </a:ext>
            </a:extLst>
          </p:cNvPr>
          <p:cNvSpPr/>
          <p:nvPr/>
        </p:nvSpPr>
        <p:spPr>
          <a:xfrm>
            <a:off x="7921079" y="2739899"/>
            <a:ext cx="204379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Сут ва сут маҳсулотлари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E7EC000A-6B98-578B-9C3F-EAC49E7ED77A}"/>
              </a:ext>
            </a:extLst>
          </p:cNvPr>
          <p:cNvSpPr/>
          <p:nvPr/>
        </p:nvSpPr>
        <p:spPr>
          <a:xfrm>
            <a:off x="8142595" y="3661324"/>
            <a:ext cx="183073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Мева, сабзавот ва полиз 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F25651FB-411D-A932-9B97-FE9DD0943BE2}"/>
              </a:ext>
            </a:extLst>
          </p:cNvPr>
          <p:cNvSpPr/>
          <p:nvPr/>
        </p:nvSpPr>
        <p:spPr>
          <a:xfrm>
            <a:off x="9389604" y="3348767"/>
            <a:ext cx="71750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Тухум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DAD773F9-DC2B-7E7A-9F4C-C7B92F464F44}"/>
              </a:ext>
            </a:extLst>
          </p:cNvPr>
          <p:cNvSpPr/>
          <p:nvPr/>
        </p:nvSpPr>
        <p:spPr>
          <a:xfrm>
            <a:off x="9939269" y="2761932"/>
            <a:ext cx="2164517" cy="259092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B5A49956-EDF4-3095-E1DF-5FAE466457E4}"/>
              </a:ext>
            </a:extLst>
          </p:cNvPr>
          <p:cNvSpPr/>
          <p:nvPr/>
        </p:nvSpPr>
        <p:spPr>
          <a:xfrm>
            <a:off x="9937375" y="3067230"/>
            <a:ext cx="2164518" cy="2590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85C44420-0300-A281-15B5-2A1EEA3D97FD}"/>
              </a:ext>
            </a:extLst>
          </p:cNvPr>
          <p:cNvSpPr/>
          <p:nvPr/>
        </p:nvSpPr>
        <p:spPr>
          <a:xfrm>
            <a:off x="9937374" y="3364940"/>
            <a:ext cx="2163186" cy="2553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8CD42CCD-0EE9-BD1F-DD11-6F27BD6AF82E}"/>
              </a:ext>
            </a:extLst>
          </p:cNvPr>
          <p:cNvSpPr/>
          <p:nvPr/>
        </p:nvSpPr>
        <p:spPr>
          <a:xfrm>
            <a:off x="9934891" y="3669389"/>
            <a:ext cx="2165670" cy="259092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790A3600-6530-2B1E-FF67-A9CE6785C7A6}"/>
              </a:ext>
            </a:extLst>
          </p:cNvPr>
          <p:cNvSpPr/>
          <p:nvPr/>
        </p:nvSpPr>
        <p:spPr>
          <a:xfrm>
            <a:off x="8625784" y="2451554"/>
            <a:ext cx="133310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Кийим-кечак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9816796B-7BC6-7484-C6CC-62723A1298A2}"/>
              </a:ext>
            </a:extLst>
          </p:cNvPr>
          <p:cNvSpPr/>
          <p:nvPr/>
        </p:nvSpPr>
        <p:spPr>
          <a:xfrm>
            <a:off x="9941428" y="2458545"/>
            <a:ext cx="2164518" cy="2590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6F5A6C72-18E2-5AD2-280A-8767431958FF}"/>
              </a:ext>
            </a:extLst>
          </p:cNvPr>
          <p:cNvSpPr/>
          <p:nvPr/>
        </p:nvSpPr>
        <p:spPr>
          <a:xfrm>
            <a:off x="10076444" y="2411870"/>
            <a:ext cx="6245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22%</a:t>
            </a: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9CA11354-15CE-C49C-4F19-DDF8E1E2518B}"/>
              </a:ext>
            </a:extLst>
          </p:cNvPr>
          <p:cNvSpPr/>
          <p:nvPr/>
        </p:nvSpPr>
        <p:spPr>
          <a:xfrm>
            <a:off x="8632269" y="2137566"/>
            <a:ext cx="133310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Мебель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B62C5C91-B809-4B04-567A-5FA97E5CCA44}"/>
              </a:ext>
            </a:extLst>
          </p:cNvPr>
          <p:cNvSpPr/>
          <p:nvPr/>
        </p:nvSpPr>
        <p:spPr>
          <a:xfrm>
            <a:off x="9941428" y="2140940"/>
            <a:ext cx="2164518" cy="2590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3686D5B5-AB28-4FEF-F4C1-23B3B1048C24}"/>
              </a:ext>
            </a:extLst>
          </p:cNvPr>
          <p:cNvSpPr/>
          <p:nvPr/>
        </p:nvSpPr>
        <p:spPr>
          <a:xfrm>
            <a:off x="9931649" y="2140940"/>
            <a:ext cx="1243753" cy="257366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55BAA285-18DA-FC60-BB1D-58BA8AEEB3E9}"/>
              </a:ext>
            </a:extLst>
          </p:cNvPr>
          <p:cNvSpPr/>
          <p:nvPr/>
        </p:nvSpPr>
        <p:spPr>
          <a:xfrm>
            <a:off x="8112972" y="1858240"/>
            <a:ext cx="18524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Қурилиш материаллари</a:t>
            </a: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81F77B67-E82C-91B7-3469-0AE46C0650AF}"/>
              </a:ext>
            </a:extLst>
          </p:cNvPr>
          <p:cNvSpPr/>
          <p:nvPr/>
        </p:nvSpPr>
        <p:spPr>
          <a:xfrm>
            <a:off x="9991020" y="1862167"/>
            <a:ext cx="2164518" cy="25909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7A92BE84-A3C1-70A5-8E16-07467F8460CC}"/>
              </a:ext>
            </a:extLst>
          </p:cNvPr>
          <p:cNvSpPr/>
          <p:nvPr/>
        </p:nvSpPr>
        <p:spPr>
          <a:xfrm>
            <a:off x="9931647" y="1861614"/>
            <a:ext cx="1160144" cy="263716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A040C770-81D5-FCBD-0A70-A1F880E72F3A}"/>
              </a:ext>
            </a:extLst>
          </p:cNvPr>
          <p:cNvSpPr/>
          <p:nvPr/>
        </p:nvSpPr>
        <p:spPr>
          <a:xfrm>
            <a:off x="10361769" y="1822735"/>
            <a:ext cx="6470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52%</a:t>
            </a: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8AE2F40E-8864-B3AD-8868-777F1DAA2E58}"/>
              </a:ext>
            </a:extLst>
          </p:cNvPr>
          <p:cNvSpPr/>
          <p:nvPr/>
        </p:nvSpPr>
        <p:spPr>
          <a:xfrm>
            <a:off x="7889251" y="3051958"/>
            <a:ext cx="20753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800"/>
              </a:spcAft>
            </a:pPr>
            <a:r>
              <a:rPr lang="uz-Cyrl-UZ" sz="9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Гўшт ва гўшт маҳсулотлари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id="{0140A4FA-108C-552B-9047-73D1768B4E0A}"/>
              </a:ext>
            </a:extLst>
          </p:cNvPr>
          <p:cNvSpPr/>
          <p:nvPr/>
        </p:nvSpPr>
        <p:spPr>
          <a:xfrm>
            <a:off x="11372022" y="2726388"/>
            <a:ext cx="6431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115%</a:t>
            </a:r>
          </a:p>
        </p:txBody>
      </p:sp>
      <p:sp>
        <p:nvSpPr>
          <p:cNvPr id="70" name="Прямоугольник 69">
            <a:extLst>
              <a:ext uri="{FF2B5EF4-FFF2-40B4-BE49-F238E27FC236}">
                <a16:creationId xmlns:a16="http://schemas.microsoft.com/office/drawing/2014/main" id="{0B2A6628-7642-C653-E306-6543BFDF4E35}"/>
              </a:ext>
            </a:extLst>
          </p:cNvPr>
          <p:cNvSpPr/>
          <p:nvPr/>
        </p:nvSpPr>
        <p:spPr>
          <a:xfrm>
            <a:off x="11345776" y="3037502"/>
            <a:ext cx="7360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112 %</a:t>
            </a: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uz-Cyrl-UZ" sz="14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70">
            <a:extLst>
              <a:ext uri="{FF2B5EF4-FFF2-40B4-BE49-F238E27FC236}">
                <a16:creationId xmlns:a16="http://schemas.microsoft.com/office/drawing/2014/main" id="{C011D377-181F-54CF-F2A1-626A85122AD3}"/>
              </a:ext>
            </a:extLst>
          </p:cNvPr>
          <p:cNvSpPr/>
          <p:nvPr/>
        </p:nvSpPr>
        <p:spPr>
          <a:xfrm>
            <a:off x="11304209" y="3336929"/>
            <a:ext cx="6431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120%</a:t>
            </a:r>
          </a:p>
        </p:txBody>
      </p:sp>
      <p:sp>
        <p:nvSpPr>
          <p:cNvPr id="72" name="Прямоугольник 71">
            <a:extLst>
              <a:ext uri="{FF2B5EF4-FFF2-40B4-BE49-F238E27FC236}">
                <a16:creationId xmlns:a16="http://schemas.microsoft.com/office/drawing/2014/main" id="{277CBF39-626E-F55F-AE8F-189E6E923D1A}"/>
              </a:ext>
            </a:extLst>
          </p:cNvPr>
          <p:cNvSpPr/>
          <p:nvPr/>
        </p:nvSpPr>
        <p:spPr>
          <a:xfrm>
            <a:off x="11322688" y="3619741"/>
            <a:ext cx="6431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115%</a:t>
            </a:r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0FEC19E7-2058-6663-4973-7C87F7EB6205}"/>
              </a:ext>
            </a:extLst>
          </p:cNvPr>
          <p:cNvSpPr/>
          <p:nvPr/>
        </p:nvSpPr>
        <p:spPr>
          <a:xfrm>
            <a:off x="10045216" y="2095539"/>
            <a:ext cx="5437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55%</a:t>
            </a:r>
          </a:p>
        </p:txBody>
      </p: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id="{9668AB8F-58FB-499B-1156-05A631385F05}"/>
              </a:ext>
            </a:extLst>
          </p:cNvPr>
          <p:cNvGrpSpPr/>
          <p:nvPr/>
        </p:nvGrpSpPr>
        <p:grpSpPr>
          <a:xfrm>
            <a:off x="1183520" y="6028079"/>
            <a:ext cx="1763969" cy="339005"/>
            <a:chOff x="8562006" y="4490073"/>
            <a:chExt cx="1191069" cy="262800"/>
          </a:xfrm>
          <a:solidFill>
            <a:srgbClr val="00B050"/>
          </a:solidFill>
        </p:grpSpPr>
        <p:sp>
          <p:nvSpPr>
            <p:cNvPr id="76" name="Прямоугольник 75">
              <a:extLst>
                <a:ext uri="{FF2B5EF4-FFF2-40B4-BE49-F238E27FC236}">
                  <a16:creationId xmlns:a16="http://schemas.microsoft.com/office/drawing/2014/main" id="{F7A09248-6A5E-4DAC-AFA8-EEE57F1F161A}"/>
                </a:ext>
              </a:extLst>
            </p:cNvPr>
            <p:cNvSpPr/>
            <p:nvPr/>
          </p:nvSpPr>
          <p:spPr>
            <a:xfrm>
              <a:off x="8562006" y="4490073"/>
              <a:ext cx="1191069" cy="26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77" name="Прямоугольник 76">
              <a:extLst>
                <a:ext uri="{FF2B5EF4-FFF2-40B4-BE49-F238E27FC236}">
                  <a16:creationId xmlns:a16="http://schemas.microsoft.com/office/drawing/2014/main" id="{168BD25A-5E2F-B2F2-5FA5-2FD4CCD369F4}"/>
                </a:ext>
              </a:extLst>
            </p:cNvPr>
            <p:cNvSpPr/>
            <p:nvPr/>
          </p:nvSpPr>
          <p:spPr>
            <a:xfrm>
              <a:off x="8893188" y="4515892"/>
              <a:ext cx="560078" cy="190873"/>
            </a:xfrm>
            <a:prstGeom prst="rect">
              <a:avLst/>
            </a:prstGeom>
            <a:grpFill/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Ит-парк</a:t>
              </a:r>
            </a:p>
          </p:txBody>
        </p:sp>
      </p:grpSp>
      <p:sp>
        <p:nvSpPr>
          <p:cNvPr id="78" name="TextBox 77">
            <a:extLst>
              <a:ext uri="{FF2B5EF4-FFF2-40B4-BE49-F238E27FC236}">
                <a16:creationId xmlns:a16="http://schemas.microsoft.com/office/drawing/2014/main" id="{41710C44-E5B4-AED5-9C3B-67E8BC296706}"/>
              </a:ext>
            </a:extLst>
          </p:cNvPr>
          <p:cNvSpPr txBox="1"/>
          <p:nvPr/>
        </p:nvSpPr>
        <p:spPr>
          <a:xfrm>
            <a:off x="1270034" y="6055192"/>
            <a:ext cx="2777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79" name="Группа 78">
            <a:extLst>
              <a:ext uri="{FF2B5EF4-FFF2-40B4-BE49-F238E27FC236}">
                <a16:creationId xmlns:a16="http://schemas.microsoft.com/office/drawing/2014/main" id="{57DF0869-08A2-3CF9-0121-2617472BDF58}"/>
              </a:ext>
            </a:extLst>
          </p:cNvPr>
          <p:cNvGrpSpPr/>
          <p:nvPr/>
        </p:nvGrpSpPr>
        <p:grpSpPr>
          <a:xfrm>
            <a:off x="1183519" y="6433656"/>
            <a:ext cx="1727604" cy="335173"/>
            <a:chOff x="8562006" y="4490073"/>
            <a:chExt cx="1191069" cy="262800"/>
          </a:xfrm>
          <a:solidFill>
            <a:srgbClr val="00B050"/>
          </a:solidFill>
        </p:grpSpPr>
        <p:sp>
          <p:nvSpPr>
            <p:cNvPr id="80" name="Прямоугольник 79">
              <a:extLst>
                <a:ext uri="{FF2B5EF4-FFF2-40B4-BE49-F238E27FC236}">
                  <a16:creationId xmlns:a16="http://schemas.microsoft.com/office/drawing/2014/main" id="{CF121C7C-4272-4248-D9CA-79960384FD04}"/>
                </a:ext>
              </a:extLst>
            </p:cNvPr>
            <p:cNvSpPr/>
            <p:nvPr/>
          </p:nvSpPr>
          <p:spPr>
            <a:xfrm>
              <a:off x="8562006" y="4490073"/>
              <a:ext cx="1191069" cy="26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82" name="Прямоугольник 81">
              <a:extLst>
                <a:ext uri="{FF2B5EF4-FFF2-40B4-BE49-F238E27FC236}">
                  <a16:creationId xmlns:a16="http://schemas.microsoft.com/office/drawing/2014/main" id="{A96E31AC-41F0-28C3-E36D-0AD93F8AACC2}"/>
                </a:ext>
              </a:extLst>
            </p:cNvPr>
            <p:cNvSpPr/>
            <p:nvPr/>
          </p:nvSpPr>
          <p:spPr>
            <a:xfrm>
              <a:off x="8641472" y="4516833"/>
              <a:ext cx="729232" cy="205121"/>
            </a:xfrm>
            <a:prstGeom prst="rect">
              <a:avLst/>
            </a:prstGeom>
            <a:grpFill/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1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Меҳмонхона</a:t>
              </a: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DB86B6DB-C3B8-0844-2CFC-65C958D50596}"/>
              </a:ext>
            </a:extLst>
          </p:cNvPr>
          <p:cNvSpPr txBox="1"/>
          <p:nvPr/>
        </p:nvSpPr>
        <p:spPr>
          <a:xfrm>
            <a:off x="2294523" y="6462751"/>
            <a:ext cx="45670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5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cxnSp>
        <p:nvCxnSpPr>
          <p:cNvPr id="84" name="Прямая со стрелкой 19">
            <a:extLst>
              <a:ext uri="{FF2B5EF4-FFF2-40B4-BE49-F238E27FC236}">
                <a16:creationId xmlns:a16="http://schemas.microsoft.com/office/drawing/2014/main" id="{94483012-756D-9C08-9824-6E3ACC4BBCD8}"/>
              </a:ext>
            </a:extLst>
          </p:cNvPr>
          <p:cNvCxnSpPr>
            <a:cxnSpLocks/>
          </p:cNvCxnSpPr>
          <p:nvPr/>
        </p:nvCxnSpPr>
        <p:spPr>
          <a:xfrm>
            <a:off x="362393" y="5958971"/>
            <a:ext cx="812575" cy="237574"/>
          </a:xfrm>
          <a:prstGeom prst="bentConnector3">
            <a:avLst>
              <a:gd name="adj1" fmla="val 611"/>
            </a:avLst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 стрелкой 19">
            <a:extLst>
              <a:ext uri="{FF2B5EF4-FFF2-40B4-BE49-F238E27FC236}">
                <a16:creationId xmlns:a16="http://schemas.microsoft.com/office/drawing/2014/main" id="{B94A005A-0372-1EE1-900B-022AA46932CD}"/>
              </a:ext>
            </a:extLst>
          </p:cNvPr>
          <p:cNvCxnSpPr>
            <a:cxnSpLocks/>
          </p:cNvCxnSpPr>
          <p:nvPr/>
        </p:nvCxnSpPr>
        <p:spPr>
          <a:xfrm>
            <a:off x="369528" y="5944941"/>
            <a:ext cx="818276" cy="679573"/>
          </a:xfrm>
          <a:prstGeom prst="bentConnector3">
            <a:avLst>
              <a:gd name="adj1" fmla="val -286"/>
            </a:avLst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43AC6C1E-6DEA-E39A-1648-068B22BFEE2C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607491" y="6460107"/>
            <a:ext cx="298178" cy="298178"/>
          </a:xfrm>
          <a:prstGeom prst="rect">
            <a:avLst/>
          </a:prstGeom>
        </p:spPr>
      </p:pic>
      <p:pic>
        <p:nvPicPr>
          <p:cNvPr id="88" name="Рисунок 87">
            <a:extLst>
              <a:ext uri="{FF2B5EF4-FFF2-40B4-BE49-F238E27FC236}">
                <a16:creationId xmlns:a16="http://schemas.microsoft.com/office/drawing/2014/main" id="{3B30B7A3-AB45-83B9-EC61-83C9648AEA9B}"/>
              </a:ext>
            </a:extLst>
          </p:cNvPr>
          <p:cNvPicPr>
            <a:picLocks noChangeAspect="1"/>
          </p:cNvPicPr>
          <p:nvPr/>
        </p:nvPicPr>
        <p:blipFill>
          <a:blip r:embed="rId2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1" y="5915933"/>
            <a:ext cx="474392" cy="47439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BB19E80E-78C4-AF98-2F12-137750BE3568}"/>
              </a:ext>
            </a:extLst>
          </p:cNvPr>
          <p:cNvSpPr txBox="1"/>
          <p:nvPr/>
        </p:nvSpPr>
        <p:spPr>
          <a:xfrm>
            <a:off x="2573297" y="6028530"/>
            <a:ext cx="2777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6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FB06E5D-2665-D72B-E9BC-229013472C31}"/>
              </a:ext>
            </a:extLst>
          </p:cNvPr>
          <p:cNvSpPr txBox="1"/>
          <p:nvPr/>
        </p:nvSpPr>
        <p:spPr>
          <a:xfrm>
            <a:off x="2574028" y="6414068"/>
            <a:ext cx="2777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6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7" name="Google Shape;89;p4">
            <a:extLst>
              <a:ext uri="{FF2B5EF4-FFF2-40B4-BE49-F238E27FC236}">
                <a16:creationId xmlns:a16="http://schemas.microsoft.com/office/drawing/2014/main" id="{8F3206A8-482A-6EEA-6335-110CDECAC954}"/>
              </a:ext>
            </a:extLst>
          </p:cNvPr>
          <p:cNvCxnSpPr>
            <a:cxnSpLocks/>
          </p:cNvCxnSpPr>
          <p:nvPr/>
        </p:nvCxnSpPr>
        <p:spPr>
          <a:xfrm flipH="1" flipV="1">
            <a:off x="4786627" y="5484341"/>
            <a:ext cx="180000" cy="0"/>
          </a:xfrm>
          <a:prstGeom prst="straightConnector1">
            <a:avLst/>
          </a:prstGeom>
          <a:ln w="9525">
            <a:solidFill>
              <a:srgbClr val="A8D08C"/>
            </a:solidFill>
            <a:miter/>
            <a:headEnd type="triangle" w="med" len="med"/>
          </a:ln>
        </p:spPr>
      </p:cxn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0DF7168-033E-4B29-9910-166E1FA8B85E}"/>
              </a:ext>
            </a:extLst>
          </p:cNvPr>
          <p:cNvSpPr/>
          <p:nvPr/>
        </p:nvSpPr>
        <p:spPr>
          <a:xfrm>
            <a:off x="4960411" y="5361869"/>
            <a:ext cx="2520252" cy="23246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E619FB5-4648-E484-D248-39256B82DD92}"/>
              </a:ext>
            </a:extLst>
          </p:cNvPr>
          <p:cNvSpPr/>
          <p:nvPr/>
        </p:nvSpPr>
        <p:spPr>
          <a:xfrm>
            <a:off x="4881261" y="5338940"/>
            <a:ext cx="216247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ташкил этилаётган субъектлар</a:t>
            </a:r>
            <a:endParaRPr lang="uz-Cyrl-UZ" sz="9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47D63C3-8C79-91CD-1629-693079097DDD}"/>
              </a:ext>
            </a:extLst>
          </p:cNvPr>
          <p:cNvSpPr/>
          <p:nvPr/>
        </p:nvSpPr>
        <p:spPr>
          <a:xfrm>
            <a:off x="6820861" y="5346634"/>
            <a:ext cx="5024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76E5BF4-567A-56B6-E122-0CF32DB29A9A}"/>
              </a:ext>
            </a:extLst>
          </p:cNvPr>
          <p:cNvSpPr/>
          <p:nvPr/>
        </p:nvSpPr>
        <p:spPr>
          <a:xfrm>
            <a:off x="7107578" y="5343136"/>
            <a:ext cx="5988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200" b="1" kern="10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</a:t>
            </a:r>
            <a:endParaRPr lang="uz-Cyrl-UZ" sz="12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04726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10784</TotalTime>
  <Words>424</Words>
  <Application>Microsoft Office PowerPoint</Application>
  <PresentationFormat>Широкоэкранный</PresentationFormat>
  <Paragraphs>195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Legion</dc:creator>
  <cp:lastModifiedBy>Пользователь</cp:lastModifiedBy>
  <cp:revision>2206</cp:revision>
  <dcterms:created xsi:type="dcterms:W3CDTF">2021-07-26T06:23:36Z</dcterms:created>
  <dcterms:modified xsi:type="dcterms:W3CDTF">2025-05-07T14:07:51Z</dcterms:modified>
</cp:coreProperties>
</file>