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093" r:id="rId2"/>
  </p:sldIdLst>
  <p:sldSz cx="12192000" cy="6858000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9BCFDEB-EB4D-49CE-A61F-C8465B63ED6B}">
          <p14:sldIdLst>
            <p14:sldId id="50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801"/>
    <a:srgbClr val="203864"/>
    <a:srgbClr val="1F4E79"/>
    <a:srgbClr val="FFFFFF"/>
    <a:srgbClr val="F24389"/>
    <a:srgbClr val="FFAD01"/>
    <a:srgbClr val="FFB800"/>
    <a:srgbClr val="FFBE00"/>
    <a:srgbClr val="FFD100"/>
    <a:srgbClr val="FFD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20" autoAdjust="0"/>
    <p:restoredTop sz="99886" autoAdjust="0"/>
  </p:normalViewPr>
  <p:slideViewPr>
    <p:cSldViewPr snapToGrid="0" showGuides="1">
      <p:cViewPr varScale="1">
        <p:scale>
          <a:sx n="116" d="100"/>
          <a:sy n="116" d="100"/>
        </p:scale>
        <p:origin x="624" y="11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05F93-219D-4DFC-99BA-F2D8E858A0BB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39838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E8C44-B698-4B51-8670-5DBC8C62EA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57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2E8C44-B698-4B51-8670-5DBC8C62EAF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200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AEFD486-4177-4FA7-961B-3A59F38A7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565F926-DD30-4421-89C5-A319746BE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EF73C7D-579D-4705-A6D0-A7AAFE1DD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6057CD6-59DC-473E-8E8F-B4794E2C4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EE2532C-F7B3-4BDA-ABCF-1912BB97D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031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F7D23C-8057-416A-9EB0-D1546AE31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5479FAD-FBB6-4CAA-932C-93EC45311E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380EAA9-E407-48AF-A76C-A75799F24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73CEF2E-D929-4958-91D3-A20956941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0855AA5-CDE2-4437-AAA9-5BCE302EF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472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0115AA2-3D5E-4520-B74C-F0F77B16D9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171DA22-D46B-467A-B543-6413E396B4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6C5FD63-06A6-430D-BB7D-92D5EC7E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7C7157E-A129-4DD7-B35F-317095B6F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F37774C-F959-4F70-AF87-22063765E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816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3E8ABED-B486-4B13-B750-5FDF22A89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1D82F5A-1C71-466B-AA11-D3AC0C90C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210CC67-F21C-4924-9BED-09E6EAC9E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689433F-1765-4773-8B29-5029960E4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3C23668-141D-462E-BC25-B1340CDDC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14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CECBA1-C398-4FA2-B60E-9E4EE421C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B3ABC69E-A590-4190-8DC8-8C5C6D054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FFAAA81-076A-4D93-AC7D-FF328A998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F317C9E-882F-4C01-8EF7-4738BB05F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1517CB4-84DC-41B4-B3E2-6ECD375EF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319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036A1C-E445-435A-A0CC-9AF47D02F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C9801C1-DE95-4191-B97B-5CFDB1543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3BEDADE-F96D-4AF3-8824-5BF34A805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C417D99-EA8D-45AD-8890-FB11F0BDA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8C73D17-BE73-427A-8C3C-2578A24AF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03EB78D-976C-474B-A912-6D3CEA34E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88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48775BF-1653-48DB-86CA-5987F5CD5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30CA8CD-A85C-465E-8C38-A2752F8F8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DE85E6A-6708-4242-B34A-81CDD6AD5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06B79F4-0A0B-4437-BA57-4EAE7F1266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3E516935-5FA5-405E-B41E-ACC51F19D1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38932804-4420-4C52-97E2-602231D06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60D4370B-9652-45DB-9C2B-2D70ABC6C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ECCECA4E-D2DB-409E-977E-6FB019F11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7855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5E5D866-0CA9-4995-988D-E24C29B5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78B48A3-CB2B-4D86-B1AF-B7AED06E5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8D33A7F-5804-466D-BBD4-2664806C8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6EB562A-E9A8-42E6-917B-9FB373E91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008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B54E43CB-E396-4C95-A058-2B11480C1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F6C99C0C-B0D7-4417-87E3-37CE73A86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C60E856-7B5B-465D-AAEC-19E457111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234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DA0196-957C-43E3-86FA-E7E56BD96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8139161-B679-475A-8369-6176E6E10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6F5276B-05A6-4769-A060-E1221A720D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5798EF1C-20B3-43D4-9F63-FCB837E25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297776D-32DF-4B72-819D-0B6DB4F61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50DDADB-6517-44D7-BA28-B19598C00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642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FB179D-3C08-47D4-A72D-522C10C8D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ACF4DEAA-7EBB-45B0-9337-BCE81BDA53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A19738C-9B5D-4DB1-9428-F324D52F0A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95A24B0-D496-4AE0-A09D-85302FE5A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8A2B1-4B25-49EB-971B-29DD54C69602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B09666E-F518-42C1-A83A-07ED665FA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AD69D25-0A33-4361-A0D5-7081409B1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233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37FF8F-EB5C-4E17-A34E-A0D9A155A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6F52470-53B0-4715-9D6F-6F882F3A9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AA120C9-C370-4159-A9E7-F42676C80A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8A2B1-4B25-49EB-971B-29DD54C69602}" type="datetimeFigureOut">
              <a:rPr lang="ru-RU" smtClean="0"/>
              <a:t>08.05.2025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98E1437-D322-4847-9683-C01A76792B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DF9755A-C6C8-41B5-B20C-A4625DD090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512A3-D1E6-496D-8A92-4BF578A0C3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66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3" name="Группа 412"/>
          <p:cNvGrpSpPr/>
          <p:nvPr/>
        </p:nvGrpSpPr>
        <p:grpSpPr>
          <a:xfrm>
            <a:off x="3558215" y="3730906"/>
            <a:ext cx="1451706" cy="395014"/>
            <a:chOff x="3259825" y="4112894"/>
            <a:chExt cx="1247209" cy="369626"/>
          </a:xfrm>
        </p:grpSpPr>
        <p:sp>
          <p:nvSpPr>
            <p:cNvPr id="414" name="Прямоугольник 413"/>
            <p:cNvSpPr/>
            <p:nvPr/>
          </p:nvSpPr>
          <p:spPr>
            <a:xfrm>
              <a:off x="3259825" y="4168560"/>
              <a:ext cx="1173978" cy="2628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416" name="Прямоугольник 415"/>
            <p:cNvSpPr/>
            <p:nvPr/>
          </p:nvSpPr>
          <p:spPr>
            <a:xfrm>
              <a:off x="4132645" y="4112894"/>
              <a:ext cx="374389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55</a:t>
              </a: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</a:t>
              </a:r>
              <a:r>
                <a:rPr lang="en-US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  <a:endPara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7" name="Прямоугольник 416"/>
            <p:cNvSpPr/>
            <p:nvPr/>
          </p:nvSpPr>
          <p:spPr>
            <a:xfrm>
              <a:off x="3872385" y="4143966"/>
              <a:ext cx="624305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тонна</a:t>
              </a:r>
            </a:p>
          </p:txBody>
        </p:sp>
      </p:grpSp>
      <p:grpSp>
        <p:nvGrpSpPr>
          <p:cNvPr id="113" name="Группа 112">
            <a:extLst>
              <a:ext uri="{FF2B5EF4-FFF2-40B4-BE49-F238E27FC236}">
                <a16:creationId xmlns:a16="http://schemas.microsoft.com/office/drawing/2014/main" xmlns="" id="{C95CBAD9-830C-DF1A-2567-76F8BE3D2E8A}"/>
              </a:ext>
            </a:extLst>
          </p:cNvPr>
          <p:cNvGrpSpPr/>
          <p:nvPr/>
        </p:nvGrpSpPr>
        <p:grpSpPr>
          <a:xfrm>
            <a:off x="3493781" y="3734416"/>
            <a:ext cx="1522475" cy="982129"/>
            <a:chOff x="3193438" y="3260619"/>
            <a:chExt cx="1309776" cy="982129"/>
          </a:xfrm>
        </p:grpSpPr>
        <p:sp>
          <p:nvSpPr>
            <p:cNvPr id="114" name="Прямоугольник 113">
              <a:extLst>
                <a:ext uri="{FF2B5EF4-FFF2-40B4-BE49-F238E27FC236}">
                  <a16:creationId xmlns:a16="http://schemas.microsoft.com/office/drawing/2014/main" xmlns="" id="{B975E2C5-0BC6-7B39-EFC8-545B0585C61B}"/>
                </a:ext>
              </a:extLst>
            </p:cNvPr>
            <p:cNvSpPr/>
            <p:nvPr/>
          </p:nvSpPr>
          <p:spPr>
            <a:xfrm>
              <a:off x="3248874" y="3908977"/>
              <a:ext cx="1175339" cy="282245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115" name="Прямоугольник 114">
              <a:extLst>
                <a:ext uri="{FF2B5EF4-FFF2-40B4-BE49-F238E27FC236}">
                  <a16:creationId xmlns:a16="http://schemas.microsoft.com/office/drawing/2014/main" xmlns="" id="{FB3ACF9F-D1A1-89FF-E128-F6FF9BF90ABD}"/>
                </a:ext>
              </a:extLst>
            </p:cNvPr>
            <p:cNvSpPr/>
            <p:nvPr/>
          </p:nvSpPr>
          <p:spPr>
            <a:xfrm>
              <a:off x="3193438" y="3260619"/>
              <a:ext cx="354638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Сут</a:t>
              </a:r>
            </a:p>
          </p:txBody>
        </p:sp>
        <p:sp>
          <p:nvSpPr>
            <p:cNvPr id="116" name="Прямоугольник 115">
              <a:extLst>
                <a:ext uri="{FF2B5EF4-FFF2-40B4-BE49-F238E27FC236}">
                  <a16:creationId xmlns:a16="http://schemas.microsoft.com/office/drawing/2014/main" xmlns="" id="{6BC88DD9-3764-573E-B863-B21FC1DB5484}"/>
                </a:ext>
              </a:extLst>
            </p:cNvPr>
            <p:cNvSpPr/>
            <p:nvPr/>
          </p:nvSpPr>
          <p:spPr>
            <a:xfrm>
              <a:off x="4131973" y="3850194"/>
              <a:ext cx="371241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15,1</a:t>
              </a:r>
              <a:endPara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Прямоугольник 116">
              <a:extLst>
                <a:ext uri="{FF2B5EF4-FFF2-40B4-BE49-F238E27FC236}">
                  <a16:creationId xmlns:a16="http://schemas.microsoft.com/office/drawing/2014/main" xmlns="" id="{8CC1C958-9B33-6215-BDDD-990AE58C61D0}"/>
                </a:ext>
              </a:extLst>
            </p:cNvPr>
            <p:cNvSpPr/>
            <p:nvPr/>
          </p:nvSpPr>
          <p:spPr>
            <a:xfrm>
              <a:off x="3860225" y="3904194"/>
              <a:ext cx="624305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млн</a:t>
              </a:r>
            </a:p>
            <a:p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дона</a:t>
              </a:r>
            </a:p>
          </p:txBody>
        </p:sp>
      </p:grpSp>
      <p:sp>
        <p:nvSpPr>
          <p:cNvPr id="58" name="Прямоугольник 57"/>
          <p:cNvSpPr/>
          <p:nvPr/>
        </p:nvSpPr>
        <p:spPr>
          <a:xfrm>
            <a:off x="1626784" y="181036"/>
            <a:ext cx="2428743" cy="376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43563" y="102733"/>
            <a:ext cx="1441924" cy="1091357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96305" y="1232682"/>
            <a:ext cx="4039682" cy="25632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Прямоугольник: скругленные углы 95">
            <a:extLst>
              <a:ext uri="{FF2B5EF4-FFF2-40B4-BE49-F238E27FC236}">
                <a16:creationId xmlns:a16="http://schemas.microsoft.com/office/drawing/2014/main" xmlns="" id="{9BCDC3AA-F9B9-49D2-83A9-73429DD46A2D}"/>
              </a:ext>
            </a:extLst>
          </p:cNvPr>
          <p:cNvSpPr/>
          <p:nvPr/>
        </p:nvSpPr>
        <p:spPr>
          <a:xfrm>
            <a:off x="3468137" y="5748725"/>
            <a:ext cx="8571895" cy="104943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58F7FF5E-2BB2-44B5-A39F-F15E41D73652}"/>
              </a:ext>
            </a:extLst>
          </p:cNvPr>
          <p:cNvSpPr txBox="1"/>
          <p:nvPr/>
        </p:nvSpPr>
        <p:spPr>
          <a:xfrm>
            <a:off x="1561387" y="170296"/>
            <a:ext cx="2601152" cy="369332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Деҳқонобод</a:t>
            </a:r>
            <a:r>
              <a:rPr lang="ru-RU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тумани</a:t>
            </a:r>
            <a:endParaRPr lang="ru-RU" sz="18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Picture 12" descr="Корова силуэт | Бесплатно значок">
            <a:extLst>
              <a:ext uri="{FF2B5EF4-FFF2-40B4-BE49-F238E27FC236}">
                <a16:creationId xmlns:a16="http://schemas.microsoft.com/office/drawing/2014/main" xmlns="" id="{A21FCFEE-B1B1-48FE-AE41-2E829AB5D4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306" y="3507895"/>
            <a:ext cx="353686" cy="373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" name="Прямоугольник: скругленные углы 100">
            <a:extLst>
              <a:ext uri="{FF2B5EF4-FFF2-40B4-BE49-F238E27FC236}">
                <a16:creationId xmlns:a16="http://schemas.microsoft.com/office/drawing/2014/main" xmlns="" id="{7C10253B-D605-4497-845D-57777E3823FB}"/>
              </a:ext>
            </a:extLst>
          </p:cNvPr>
          <p:cNvSpPr/>
          <p:nvPr/>
        </p:nvSpPr>
        <p:spPr>
          <a:xfrm>
            <a:off x="3468137" y="5747048"/>
            <a:ext cx="8569840" cy="1042798"/>
          </a:xfrm>
          <a:prstGeom prst="roundRect">
            <a:avLst/>
          </a:prstGeom>
          <a:noFill/>
          <a:ln w="6350">
            <a:solidFill>
              <a:srgbClr val="279B7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Прямоугольник: скругленные углы 91">
            <a:extLst>
              <a:ext uri="{FF2B5EF4-FFF2-40B4-BE49-F238E27FC236}">
                <a16:creationId xmlns:a16="http://schemas.microsoft.com/office/drawing/2014/main" xmlns="" id="{FBF6D84F-2DE5-45E7-A201-C00C7D79FBB4}"/>
              </a:ext>
            </a:extLst>
          </p:cNvPr>
          <p:cNvSpPr/>
          <p:nvPr/>
        </p:nvSpPr>
        <p:spPr>
          <a:xfrm>
            <a:off x="44149" y="2867388"/>
            <a:ext cx="2997286" cy="27477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xmlns="" id="{58F7FF5E-2BB2-44B5-A39F-F15E41D73652}"/>
              </a:ext>
            </a:extLst>
          </p:cNvPr>
          <p:cNvSpPr txBox="1"/>
          <p:nvPr/>
        </p:nvSpPr>
        <p:spPr>
          <a:xfrm>
            <a:off x="1688100" y="490397"/>
            <a:ext cx="1745138" cy="369332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l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Аҳоли сони </a:t>
            </a:r>
            <a:endParaRPr lang="ru-RU" sz="18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Прямоугольник 86">
            <a:extLst>
              <a:ext uri="{FF2B5EF4-FFF2-40B4-BE49-F238E27FC236}">
                <a16:creationId xmlns:a16="http://schemas.microsoft.com/office/drawing/2014/main" xmlns="" id="{FBE9D770-181A-4569-AA00-6001CA01A8A7}"/>
              </a:ext>
            </a:extLst>
          </p:cNvPr>
          <p:cNvSpPr/>
          <p:nvPr/>
        </p:nvSpPr>
        <p:spPr>
          <a:xfrm>
            <a:off x="1621336" y="822869"/>
            <a:ext cx="866211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162,7 </a:t>
            </a:r>
            <a:endParaRPr lang="ru-RU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54357" y="835214"/>
            <a:ext cx="8230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минг</a:t>
            </a:r>
            <a:endParaRPr lang="ru-RU" b="1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xmlns="" id="{58F7FF5E-2BB2-44B5-A39F-F15E41D73652}"/>
              </a:ext>
            </a:extLst>
          </p:cNvPr>
          <p:cNvSpPr txBox="1"/>
          <p:nvPr/>
        </p:nvSpPr>
        <p:spPr>
          <a:xfrm>
            <a:off x="3900268" y="1195159"/>
            <a:ext cx="3517836" cy="369332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Ишлаб чиқариш занжири</a:t>
            </a:r>
            <a:endParaRPr lang="ru-RU" sz="18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8" name="Прямоугольник 217"/>
          <p:cNvSpPr/>
          <p:nvPr/>
        </p:nvSpPr>
        <p:spPr>
          <a:xfrm>
            <a:off x="1446370" y="3522515"/>
            <a:ext cx="1514177" cy="40011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йирик шохли </a:t>
            </a:r>
            <a:b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қорамол</a:t>
            </a:r>
          </a:p>
        </p:txBody>
      </p:sp>
      <p:sp>
        <p:nvSpPr>
          <p:cNvPr id="219" name="Прямоугольник 218">
            <a:extLst>
              <a:ext uri="{FF2B5EF4-FFF2-40B4-BE49-F238E27FC236}">
                <a16:creationId xmlns:a16="http://schemas.microsoft.com/office/drawing/2014/main" xmlns="" id="{FBE9D770-181A-4569-AA00-6001CA01A8A7}"/>
              </a:ext>
            </a:extLst>
          </p:cNvPr>
          <p:cNvSpPr/>
          <p:nvPr/>
        </p:nvSpPr>
        <p:spPr>
          <a:xfrm>
            <a:off x="356517" y="3546639"/>
            <a:ext cx="866211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91,5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Прямоугольник 219"/>
          <p:cNvSpPr/>
          <p:nvPr/>
        </p:nvSpPr>
        <p:spPr>
          <a:xfrm>
            <a:off x="1009929" y="3503915"/>
            <a:ext cx="5805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бош</a:t>
            </a:r>
            <a:endParaRPr lang="ru-RU" sz="1000" b="1" dirty="0"/>
          </a:p>
        </p:txBody>
      </p:sp>
      <p:grpSp>
        <p:nvGrpSpPr>
          <p:cNvPr id="43" name="Группа 42"/>
          <p:cNvGrpSpPr/>
          <p:nvPr/>
        </p:nvGrpSpPr>
        <p:grpSpPr>
          <a:xfrm>
            <a:off x="3496000" y="4013155"/>
            <a:ext cx="1506140" cy="413031"/>
            <a:chOff x="3203844" y="4101776"/>
            <a:chExt cx="1296609" cy="384540"/>
          </a:xfrm>
        </p:grpSpPr>
        <p:sp>
          <p:nvSpPr>
            <p:cNvPr id="262" name="Прямоугольник 261"/>
            <p:cNvSpPr/>
            <p:nvPr/>
          </p:nvSpPr>
          <p:spPr>
            <a:xfrm>
              <a:off x="3257586" y="4168560"/>
              <a:ext cx="1176217" cy="265068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263" name="Прямоугольник 262"/>
            <p:cNvSpPr/>
            <p:nvPr/>
          </p:nvSpPr>
          <p:spPr>
            <a:xfrm>
              <a:off x="3203844" y="4104841"/>
              <a:ext cx="388296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Жун</a:t>
              </a:r>
            </a:p>
          </p:txBody>
        </p:sp>
        <p:sp>
          <p:nvSpPr>
            <p:cNvPr id="264" name="Прямоугольник 263"/>
            <p:cNvSpPr/>
            <p:nvPr/>
          </p:nvSpPr>
          <p:spPr>
            <a:xfrm>
              <a:off x="4187257" y="4101776"/>
              <a:ext cx="313196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1,2</a:t>
              </a:r>
            </a:p>
          </p:txBody>
        </p:sp>
        <p:sp>
          <p:nvSpPr>
            <p:cNvPr id="265" name="Прямоугольник 264"/>
            <p:cNvSpPr/>
            <p:nvPr/>
          </p:nvSpPr>
          <p:spPr>
            <a:xfrm>
              <a:off x="3871846" y="4147762"/>
              <a:ext cx="624305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тонна</a:t>
              </a:r>
            </a:p>
          </p:txBody>
        </p:sp>
      </p:grpSp>
      <p:sp>
        <p:nvSpPr>
          <p:cNvPr id="266" name="Прямоугольник 265">
            <a:extLst>
              <a:ext uri="{FF2B5EF4-FFF2-40B4-BE49-F238E27FC236}">
                <a16:creationId xmlns:a16="http://schemas.microsoft.com/office/drawing/2014/main" xmlns="" id="{FBE9D770-181A-4569-AA00-6001CA01A8A7}"/>
              </a:ext>
            </a:extLst>
          </p:cNvPr>
          <p:cNvSpPr/>
          <p:nvPr/>
        </p:nvSpPr>
        <p:spPr>
          <a:xfrm>
            <a:off x="342208" y="4282893"/>
            <a:ext cx="883392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186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Прямоугольник 266"/>
          <p:cNvSpPr/>
          <p:nvPr/>
        </p:nvSpPr>
        <p:spPr>
          <a:xfrm>
            <a:off x="1005348" y="4255338"/>
            <a:ext cx="7342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бош</a:t>
            </a:r>
            <a:endParaRPr lang="ru-RU" sz="1000" b="1" dirty="0"/>
          </a:p>
        </p:txBody>
      </p:sp>
      <p:sp>
        <p:nvSpPr>
          <p:cNvPr id="268" name="Прямоугольник 267"/>
          <p:cNvSpPr/>
          <p:nvPr/>
        </p:nvSpPr>
        <p:spPr>
          <a:xfrm>
            <a:off x="1439713" y="4264091"/>
            <a:ext cx="82747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ru-RU" sz="1000" b="1" kern="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парранда</a:t>
            </a:r>
            <a:r>
              <a:rPr lang="ru-RU" sz="11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88" name="Picture 6" descr="Hen - Chicken icon png on Transparent Background 19879203 PNG">
            <a:extLst>
              <a:ext uri="{FF2B5EF4-FFF2-40B4-BE49-F238E27FC236}">
                <a16:creationId xmlns:a16="http://schemas.microsoft.com/office/drawing/2014/main" xmlns="" id="{0B58D228-9A25-D2C1-3790-75171BF5C4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30" r="18645"/>
          <a:stretch/>
        </p:blipFill>
        <p:spPr bwMode="auto">
          <a:xfrm>
            <a:off x="133499" y="4278156"/>
            <a:ext cx="328046" cy="329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" name="TextBox 377">
            <a:extLst>
              <a:ext uri="{FF2B5EF4-FFF2-40B4-BE49-F238E27FC236}">
                <a16:creationId xmlns:a16="http://schemas.microsoft.com/office/drawing/2014/main" xmlns="" id="{58F7FF5E-2BB2-44B5-A39F-F15E41D73652}"/>
              </a:ext>
            </a:extLst>
          </p:cNvPr>
          <p:cNvSpPr txBox="1"/>
          <p:nvPr/>
        </p:nvSpPr>
        <p:spPr>
          <a:xfrm>
            <a:off x="3969243" y="498786"/>
            <a:ext cx="1745138" cy="369332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l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Ишсизлар</a:t>
            </a:r>
            <a:endParaRPr lang="ru-RU" sz="18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9" name="Прямоугольник 378">
            <a:extLst>
              <a:ext uri="{FF2B5EF4-FFF2-40B4-BE49-F238E27FC236}">
                <a16:creationId xmlns:a16="http://schemas.microsoft.com/office/drawing/2014/main" xmlns="" id="{FBE9D770-181A-4569-AA00-6001CA01A8A7}"/>
              </a:ext>
            </a:extLst>
          </p:cNvPr>
          <p:cNvSpPr/>
          <p:nvPr/>
        </p:nvSpPr>
        <p:spPr>
          <a:xfrm>
            <a:off x="3526590" y="829219"/>
            <a:ext cx="866211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3,9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0" name="Прямоугольник 379"/>
          <p:cNvSpPr/>
          <p:nvPr/>
        </p:nvSpPr>
        <p:spPr>
          <a:xfrm>
            <a:off x="4185626" y="844641"/>
            <a:ext cx="734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минг </a:t>
            </a:r>
            <a:endParaRPr lang="ru-RU" b="1" dirty="0"/>
          </a:p>
        </p:txBody>
      </p:sp>
      <p:sp>
        <p:nvSpPr>
          <p:cNvPr id="381" name="Прямоугольник 380">
            <a:extLst>
              <a:ext uri="{FF2B5EF4-FFF2-40B4-BE49-F238E27FC236}">
                <a16:creationId xmlns:a16="http://schemas.microsoft.com/office/drawing/2014/main" xmlns="" id="{FBE9D770-181A-4569-AA00-6001CA01A8A7}"/>
              </a:ext>
            </a:extLst>
          </p:cNvPr>
          <p:cNvSpPr/>
          <p:nvPr/>
        </p:nvSpPr>
        <p:spPr>
          <a:xfrm>
            <a:off x="4630717" y="827413"/>
            <a:ext cx="1376124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6,2 </a:t>
            </a:r>
            <a:r>
              <a:rPr lang="ru-RU" sz="24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400" dirty="0">
              <a:solidFill>
                <a:srgbClr val="2E75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3" name="TextBox 382">
            <a:extLst>
              <a:ext uri="{FF2B5EF4-FFF2-40B4-BE49-F238E27FC236}">
                <a16:creationId xmlns:a16="http://schemas.microsoft.com/office/drawing/2014/main" xmlns="" id="{58F7FF5E-2BB2-44B5-A39F-F15E41D73652}"/>
              </a:ext>
            </a:extLst>
          </p:cNvPr>
          <p:cNvSpPr txBox="1"/>
          <p:nvPr/>
        </p:nvSpPr>
        <p:spPr>
          <a:xfrm>
            <a:off x="6476226" y="482008"/>
            <a:ext cx="1745138" cy="338554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саноат</a:t>
            </a:r>
          </a:p>
        </p:txBody>
      </p:sp>
      <p:sp>
        <p:nvSpPr>
          <p:cNvPr id="384" name="Прямоугольник 383">
            <a:extLst>
              <a:ext uri="{FF2B5EF4-FFF2-40B4-BE49-F238E27FC236}">
                <a16:creationId xmlns:a16="http://schemas.microsoft.com/office/drawing/2014/main" xmlns="" id="{FBE9D770-181A-4569-AA00-6001CA01A8A7}"/>
              </a:ext>
            </a:extLst>
          </p:cNvPr>
          <p:cNvSpPr/>
          <p:nvPr/>
        </p:nvSpPr>
        <p:spPr>
          <a:xfrm>
            <a:off x="6753012" y="772535"/>
            <a:ext cx="1376124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2,6 </a:t>
            </a:r>
            <a:r>
              <a:rPr lang="ru-RU" sz="24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400" dirty="0">
              <a:solidFill>
                <a:srgbClr val="2E75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5" name="TextBox 384">
            <a:extLst>
              <a:ext uri="{FF2B5EF4-FFF2-40B4-BE49-F238E27FC236}">
                <a16:creationId xmlns:a16="http://schemas.microsoft.com/office/drawing/2014/main" xmlns="" id="{58F7FF5E-2BB2-44B5-A39F-F15E41D73652}"/>
              </a:ext>
            </a:extLst>
          </p:cNvPr>
          <p:cNvSpPr txBox="1"/>
          <p:nvPr/>
        </p:nvSpPr>
        <p:spPr>
          <a:xfrm>
            <a:off x="8033366" y="474462"/>
            <a:ext cx="1985725" cy="338554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қишлоқ хўжалиги</a:t>
            </a:r>
          </a:p>
        </p:txBody>
      </p:sp>
      <p:sp>
        <p:nvSpPr>
          <p:cNvPr id="386" name="Прямоугольник 385">
            <a:extLst>
              <a:ext uri="{FF2B5EF4-FFF2-40B4-BE49-F238E27FC236}">
                <a16:creationId xmlns:a16="http://schemas.microsoft.com/office/drawing/2014/main" xmlns="" id="{FBE9D770-181A-4569-AA00-6001CA01A8A7}"/>
              </a:ext>
            </a:extLst>
          </p:cNvPr>
          <p:cNvSpPr/>
          <p:nvPr/>
        </p:nvSpPr>
        <p:spPr>
          <a:xfrm>
            <a:off x="8436782" y="772535"/>
            <a:ext cx="1376124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4,1 </a:t>
            </a:r>
            <a:r>
              <a:rPr lang="ru-RU" sz="24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400" dirty="0">
              <a:solidFill>
                <a:srgbClr val="2E75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7" name="TextBox 386">
            <a:extLst>
              <a:ext uri="{FF2B5EF4-FFF2-40B4-BE49-F238E27FC236}">
                <a16:creationId xmlns:a16="http://schemas.microsoft.com/office/drawing/2014/main" xmlns="" id="{58F7FF5E-2BB2-44B5-A39F-F15E41D73652}"/>
              </a:ext>
            </a:extLst>
          </p:cNvPr>
          <p:cNvSpPr txBox="1"/>
          <p:nvPr/>
        </p:nvSpPr>
        <p:spPr>
          <a:xfrm>
            <a:off x="9717709" y="490397"/>
            <a:ext cx="1745138" cy="338554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хизмат</a:t>
            </a:r>
            <a:r>
              <a:rPr lang="uz-Cyrl-UZ" sz="1600" dirty="0">
                <a:latin typeface="Arial" panose="020B0604020202020204" pitchFamily="34" charset="0"/>
                <a:cs typeface="Arial" panose="020B0604020202020204" pitchFamily="34" charset="0"/>
              </a:rPr>
              <a:t>лар</a:t>
            </a: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8" name="Прямоугольник 387">
            <a:extLst>
              <a:ext uri="{FF2B5EF4-FFF2-40B4-BE49-F238E27FC236}">
                <a16:creationId xmlns:a16="http://schemas.microsoft.com/office/drawing/2014/main" xmlns="" id="{FBE9D770-181A-4569-AA00-6001CA01A8A7}"/>
              </a:ext>
            </a:extLst>
          </p:cNvPr>
          <p:cNvSpPr/>
          <p:nvPr/>
        </p:nvSpPr>
        <p:spPr>
          <a:xfrm>
            <a:off x="10146078" y="772535"/>
            <a:ext cx="1376124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1,9 </a:t>
            </a:r>
            <a:r>
              <a:rPr lang="ru-RU" sz="2400" b="1" dirty="0">
                <a:solidFill>
                  <a:srgbClr val="2E75B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2400" dirty="0">
              <a:solidFill>
                <a:srgbClr val="2E75B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935694" y="204974"/>
            <a:ext cx="4469062" cy="29098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6" name="Прямоугольник 155">
            <a:extLst>
              <a:ext uri="{FF2B5EF4-FFF2-40B4-BE49-F238E27FC236}">
                <a16:creationId xmlns:a16="http://schemas.microsoft.com/office/drawing/2014/main" xmlns="" id="{977E0B9A-FEDE-432D-9537-7DBDBBFD453A}"/>
              </a:ext>
            </a:extLst>
          </p:cNvPr>
          <p:cNvSpPr/>
          <p:nvPr/>
        </p:nvSpPr>
        <p:spPr>
          <a:xfrm>
            <a:off x="7706449" y="208602"/>
            <a:ext cx="2882506" cy="2255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Ҳудуддаги улуши</a:t>
            </a:r>
          </a:p>
        </p:txBody>
      </p:sp>
      <p:cxnSp>
        <p:nvCxnSpPr>
          <p:cNvPr id="389" name="Прямая соединительная линия 388"/>
          <p:cNvCxnSpPr>
            <a:cxnSpLocks/>
          </p:cNvCxnSpPr>
          <p:nvPr/>
        </p:nvCxnSpPr>
        <p:spPr>
          <a:xfrm>
            <a:off x="6092669" y="290190"/>
            <a:ext cx="4157" cy="707902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Соединительная линия уступом 76"/>
          <p:cNvCxnSpPr>
            <a:cxnSpLocks/>
          </p:cNvCxnSpPr>
          <p:nvPr/>
        </p:nvCxnSpPr>
        <p:spPr>
          <a:xfrm rot="10800000">
            <a:off x="2494081" y="4023544"/>
            <a:ext cx="858304" cy="204143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2" name="Прямоугольник 451"/>
          <p:cNvSpPr/>
          <p:nvPr/>
        </p:nvSpPr>
        <p:spPr>
          <a:xfrm>
            <a:off x="4184615" y="183600"/>
            <a:ext cx="123033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uz-Cyrl-UZ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5-тоифа</a:t>
            </a:r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6" name="Прямоугольник 185">
            <a:extLst>
              <a:ext uri="{FF2B5EF4-FFF2-40B4-BE49-F238E27FC236}">
                <a16:creationId xmlns:a16="http://schemas.microsoft.com/office/drawing/2014/main" xmlns="" id="{2AD5C6BF-F639-4494-8C0A-151B1ED1E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95981" y="4203181"/>
            <a:ext cx="83616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uz-Cyrl-UZ" alt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қиймати</a:t>
            </a:r>
          </a:p>
        </p:txBody>
      </p:sp>
      <p:sp>
        <p:nvSpPr>
          <p:cNvPr id="507" name="Прямоугольник 185">
            <a:extLst>
              <a:ext uri="{FF2B5EF4-FFF2-40B4-BE49-F238E27FC236}">
                <a16:creationId xmlns:a16="http://schemas.microsoft.com/office/drawing/2014/main" xmlns="" id="{4FE254D2-511E-44EB-AE0A-904CBF22A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51904" y="4167099"/>
            <a:ext cx="71065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uz-Cyrl-UZ" alt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сони</a:t>
            </a:r>
          </a:p>
        </p:txBody>
      </p:sp>
      <p:sp>
        <p:nvSpPr>
          <p:cNvPr id="508" name="Прямоугольник 182">
            <a:extLst>
              <a:ext uri="{FF2B5EF4-FFF2-40B4-BE49-F238E27FC236}">
                <a16:creationId xmlns:a16="http://schemas.microsoft.com/office/drawing/2014/main" xmlns="" id="{98F55AD4-9053-442F-925E-E5542677C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3910" y="4339464"/>
            <a:ext cx="98114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alt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</a:t>
            </a:r>
            <a:endParaRPr kumimoji="0" lang="uz-Cyrl-UZ" altLang="ru-RU" sz="11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9" name="Прямоугольник 182">
            <a:extLst>
              <a:ext uri="{FF2B5EF4-FFF2-40B4-BE49-F238E27FC236}">
                <a16:creationId xmlns:a16="http://schemas.microsoft.com/office/drawing/2014/main" xmlns="" id="{749E8BE8-2A35-428E-B7B7-90AE5E6E7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4735" y="4385107"/>
            <a:ext cx="126407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z-Cyrl-UZ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531</a:t>
            </a:r>
            <a:r>
              <a:rPr lang="en-US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altLang="ru-RU" sz="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нафар</a:t>
            </a:r>
          </a:p>
        </p:txBody>
      </p:sp>
      <p:sp>
        <p:nvSpPr>
          <p:cNvPr id="510" name="Прямоугольник 185">
            <a:extLst>
              <a:ext uri="{FF2B5EF4-FFF2-40B4-BE49-F238E27FC236}">
                <a16:creationId xmlns:a16="http://schemas.microsoft.com/office/drawing/2014/main" xmlns="" id="{16CD97EE-7A9A-4710-BB39-AFD812913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55147" y="4160392"/>
            <a:ext cx="86675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uz-Cyrl-UZ" alt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иш ўрни</a:t>
            </a:r>
          </a:p>
        </p:txBody>
      </p:sp>
      <p:sp>
        <p:nvSpPr>
          <p:cNvPr id="511" name="Прямоугольник 182">
            <a:extLst>
              <a:ext uri="{FF2B5EF4-FFF2-40B4-BE49-F238E27FC236}">
                <a16:creationId xmlns:a16="http://schemas.microsoft.com/office/drawing/2014/main" xmlns="" id="{A3EED7EF-8235-4741-A079-B772AE7CB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0021" y="4365049"/>
            <a:ext cx="12074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uz-Cyrl-UZ" alt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55,5</a:t>
            </a:r>
            <a:endParaRPr lang="uz-Cyrl-UZ" altLang="ru-RU" sz="1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" name="Picture 2">
            <a:extLst>
              <a:ext uri="{FF2B5EF4-FFF2-40B4-BE49-F238E27FC236}">
                <a16:creationId xmlns:a16="http://schemas.microsoft.com/office/drawing/2014/main" xmlns="" id="{E81B0FF9-830E-49A7-9088-A6713F0D22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00398" y="4290830"/>
            <a:ext cx="292051" cy="34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" name="Picture 10" descr="Picture background">
            <a:extLst>
              <a:ext uri="{FF2B5EF4-FFF2-40B4-BE49-F238E27FC236}">
                <a16:creationId xmlns:a16="http://schemas.microsoft.com/office/drawing/2014/main" xmlns="" id="{0DA4FB7D-581D-4D51-8199-139E4A8EA9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26255" y="4281850"/>
            <a:ext cx="534360" cy="511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" name="Picture 2" descr="Picture background">
            <a:extLst>
              <a:ext uri="{FF2B5EF4-FFF2-40B4-BE49-F238E27FC236}">
                <a16:creationId xmlns:a16="http://schemas.microsoft.com/office/drawing/2014/main" xmlns="" id="{A59C9EC3-B522-404D-8561-122E66C015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2906" y="4385412"/>
            <a:ext cx="313438" cy="295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" name="Прямоугольник: скругленные углы 100">
            <a:extLst>
              <a:ext uri="{FF2B5EF4-FFF2-40B4-BE49-F238E27FC236}">
                <a16:creationId xmlns:a16="http://schemas.microsoft.com/office/drawing/2014/main" xmlns="" id="{7C10253B-D605-4497-845D-57777E3823FB}"/>
              </a:ext>
            </a:extLst>
          </p:cNvPr>
          <p:cNvSpPr/>
          <p:nvPr/>
        </p:nvSpPr>
        <p:spPr>
          <a:xfrm>
            <a:off x="1784" y="5740553"/>
            <a:ext cx="3439332" cy="1062957"/>
          </a:xfrm>
          <a:prstGeom prst="roundRect">
            <a:avLst/>
          </a:prstGeom>
          <a:noFill/>
          <a:ln w="6350">
            <a:solidFill>
              <a:srgbClr val="279B7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8" name="Прямоугольник 182">
            <a:extLst>
              <a:ext uri="{FF2B5EF4-FFF2-40B4-BE49-F238E27FC236}">
                <a16:creationId xmlns:a16="http://schemas.microsoft.com/office/drawing/2014/main" xmlns="" id="{749E8BE8-2A35-428E-B7B7-90AE5E6E7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6882" y="6071105"/>
            <a:ext cx="98131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183,6</a:t>
            </a:r>
            <a:endParaRPr lang="uz-Cyrl-UZ" alt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152758" y="5883497"/>
            <a:ext cx="9718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uz-Cyrl-UZ" alt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Даромад</a:t>
            </a:r>
          </a:p>
        </p:txBody>
      </p:sp>
      <p:sp>
        <p:nvSpPr>
          <p:cNvPr id="330" name="Прямоугольник: скругленные углы 96">
            <a:extLst>
              <a:ext uri="{FF2B5EF4-FFF2-40B4-BE49-F238E27FC236}">
                <a16:creationId xmlns:a16="http://schemas.microsoft.com/office/drawing/2014/main" xmlns="" id="{72AD3423-B8BF-4175-A097-8343B0EF53CD}"/>
              </a:ext>
            </a:extLst>
          </p:cNvPr>
          <p:cNvSpPr/>
          <p:nvPr/>
        </p:nvSpPr>
        <p:spPr>
          <a:xfrm>
            <a:off x="18582" y="5552647"/>
            <a:ext cx="2720946" cy="189093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Маҳаллий бюджет</a:t>
            </a:r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2024</a:t>
            </a:r>
            <a:r>
              <a:rPr lang="uz-Cyrl-UZ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1" name="Прямоугольник 330"/>
          <p:cNvSpPr/>
          <p:nvPr/>
        </p:nvSpPr>
        <p:spPr>
          <a:xfrm>
            <a:off x="373138" y="6452145"/>
            <a:ext cx="734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</a:t>
            </a:r>
            <a:b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сўм</a:t>
            </a:r>
            <a:endParaRPr lang="ru-RU" sz="900" b="1" dirty="0"/>
          </a:p>
        </p:txBody>
      </p:sp>
      <p:sp>
        <p:nvSpPr>
          <p:cNvPr id="332" name="Прямоугольник 182">
            <a:extLst>
              <a:ext uri="{FF2B5EF4-FFF2-40B4-BE49-F238E27FC236}">
                <a16:creationId xmlns:a16="http://schemas.microsoft.com/office/drawing/2014/main" xmlns="" id="{749E8BE8-2A35-428E-B7B7-90AE5E6E7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887" y="6071651"/>
            <a:ext cx="971689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145,5</a:t>
            </a:r>
            <a:endParaRPr lang="uz-Cyrl-UZ" alt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3" name="Прямоугольник 332"/>
          <p:cNvSpPr/>
          <p:nvPr/>
        </p:nvSpPr>
        <p:spPr>
          <a:xfrm>
            <a:off x="1191089" y="5880537"/>
            <a:ext cx="9290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defRPr/>
            </a:pPr>
            <a:r>
              <a:rPr lang="uz-Cyrl-UZ" alt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Харажат</a:t>
            </a:r>
          </a:p>
        </p:txBody>
      </p:sp>
      <p:sp>
        <p:nvSpPr>
          <p:cNvPr id="334" name="Прямоугольник 333"/>
          <p:cNvSpPr/>
          <p:nvPr/>
        </p:nvSpPr>
        <p:spPr>
          <a:xfrm>
            <a:off x="1435475" y="6411667"/>
            <a:ext cx="7342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</a:t>
            </a:r>
            <a:b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сўм</a:t>
            </a:r>
            <a:endParaRPr lang="ru-RU" sz="900" b="1" dirty="0"/>
          </a:p>
        </p:txBody>
      </p:sp>
      <p:sp>
        <p:nvSpPr>
          <p:cNvPr id="335" name="Прямоугольник 182">
            <a:extLst>
              <a:ext uri="{FF2B5EF4-FFF2-40B4-BE49-F238E27FC236}">
                <a16:creationId xmlns:a16="http://schemas.microsoft.com/office/drawing/2014/main" xmlns="" id="{749E8BE8-2A35-428E-B7B7-90AE5E6E78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67939" y="6071105"/>
            <a:ext cx="1040865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uz-Cyrl-UZ" alt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Прямоугольник 335"/>
          <p:cNvSpPr/>
          <p:nvPr/>
        </p:nvSpPr>
        <p:spPr>
          <a:xfrm>
            <a:off x="2099839" y="5884739"/>
            <a:ext cx="11700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uz-Cyrl-UZ" alt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Трансферт</a:t>
            </a:r>
          </a:p>
        </p:txBody>
      </p:sp>
      <p:sp>
        <p:nvSpPr>
          <p:cNvPr id="337" name="Прямоугольник 336"/>
          <p:cNvSpPr/>
          <p:nvPr/>
        </p:nvSpPr>
        <p:spPr>
          <a:xfrm>
            <a:off x="2469407" y="6434178"/>
            <a:ext cx="8835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</a:t>
            </a:r>
            <a:b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9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сўм</a:t>
            </a:r>
            <a:endParaRPr lang="ru-RU" sz="900" b="1" dirty="0"/>
          </a:p>
        </p:txBody>
      </p:sp>
      <p:sp>
        <p:nvSpPr>
          <p:cNvPr id="342" name="Прямоугольник 341"/>
          <p:cNvSpPr/>
          <p:nvPr/>
        </p:nvSpPr>
        <p:spPr>
          <a:xfrm>
            <a:off x="10835576" y="6362635"/>
            <a:ext cx="546813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кв.м</a:t>
            </a:r>
          </a:p>
        </p:txBody>
      </p:sp>
      <p:sp>
        <p:nvSpPr>
          <p:cNvPr id="344" name="Прямоугольник 343">
            <a:extLst>
              <a:ext uri="{FF2B5EF4-FFF2-40B4-BE49-F238E27FC236}">
                <a16:creationId xmlns:a16="http://schemas.microsoft.com/office/drawing/2014/main" xmlns="" id="{00227454-F0A9-4B59-9139-5D69948E6590}"/>
              </a:ext>
            </a:extLst>
          </p:cNvPr>
          <p:cNvSpPr/>
          <p:nvPr/>
        </p:nvSpPr>
        <p:spPr>
          <a:xfrm>
            <a:off x="10716248" y="5788827"/>
            <a:ext cx="1443322" cy="405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" indent="-22860">
              <a:lnSpc>
                <a:spcPct val="107000"/>
              </a:lnSpc>
            </a:pPr>
            <a:r>
              <a:rPr lang="uz-Cyrl-UZ" sz="11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Уй-жой фонди </a:t>
            </a:r>
            <a:endParaRPr lang="en-US" sz="11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2860" indent="-22860">
              <a:lnSpc>
                <a:spcPct val="107000"/>
              </a:lnSpc>
            </a:pPr>
            <a:r>
              <a:rPr lang="uz-Cyrl-UZ" sz="8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 кишига)</a:t>
            </a:r>
            <a:endParaRPr lang="ru-RU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10761209" y="6150052"/>
            <a:ext cx="74631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  <a:r>
              <a:rPr lang="uz-Cyrl-UZ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uz-Cyrl-UZ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dirty="0"/>
          </a:p>
        </p:txBody>
      </p:sp>
      <p:sp>
        <p:nvSpPr>
          <p:cNvPr id="345" name="Прямоугольник 344"/>
          <p:cNvSpPr/>
          <p:nvPr/>
        </p:nvSpPr>
        <p:spPr>
          <a:xfrm>
            <a:off x="11468467" y="6321340"/>
            <a:ext cx="49913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50" b="1" kern="100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кв.м</a:t>
            </a:r>
          </a:p>
        </p:txBody>
      </p:sp>
      <p:sp>
        <p:nvSpPr>
          <p:cNvPr id="346" name="Прямоугольник 345"/>
          <p:cNvSpPr/>
          <p:nvPr/>
        </p:nvSpPr>
        <p:spPr>
          <a:xfrm>
            <a:off x="11384445" y="6058850"/>
            <a:ext cx="7301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uz-Cyrl-UZ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</a:t>
            </a:r>
            <a:r>
              <a:rPr lang="uz-Cyrl-U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2000" dirty="0"/>
          </a:p>
        </p:txBody>
      </p:sp>
      <p:sp>
        <p:nvSpPr>
          <p:cNvPr id="347" name="Прямоугольник 346">
            <a:extLst>
              <a:ext uri="{FF2B5EF4-FFF2-40B4-BE49-F238E27FC236}">
                <a16:creationId xmlns:a16="http://schemas.microsoft.com/office/drawing/2014/main" xmlns="" id="{00227454-F0A9-4B59-9139-5D69948E6590}"/>
              </a:ext>
            </a:extLst>
          </p:cNvPr>
          <p:cNvSpPr/>
          <p:nvPr/>
        </p:nvSpPr>
        <p:spPr>
          <a:xfrm>
            <a:off x="11382707" y="6467837"/>
            <a:ext cx="742255" cy="256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" indent="-22860">
              <a:lnSpc>
                <a:spcPct val="107000"/>
              </a:lnSpc>
              <a:spcAft>
                <a:spcPts val="800"/>
              </a:spcAft>
            </a:pPr>
            <a:r>
              <a:rPr lang="uz-Cyrl-UZ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Вил.</a:t>
            </a:r>
            <a:r>
              <a:rPr lang="uz-Cyrl-UZ" sz="1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да</a:t>
            </a:r>
            <a:endParaRPr lang="ru-RU" sz="1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utoShape 4" descr="Solar panel  repair icon vector 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AutoShape 6" descr="Solar panel  repair icon vector 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6" name="TextBox 235">
            <a:extLst>
              <a:ext uri="{FF2B5EF4-FFF2-40B4-BE49-F238E27FC236}">
                <a16:creationId xmlns:a16="http://schemas.microsoft.com/office/drawing/2014/main" xmlns="" id="{27B47358-D5CA-4CFA-8A1C-73E6BFD21CD7}"/>
              </a:ext>
            </a:extLst>
          </p:cNvPr>
          <p:cNvSpPr txBox="1"/>
          <p:nvPr/>
        </p:nvSpPr>
        <p:spPr>
          <a:xfrm>
            <a:off x="6395624" y="3503993"/>
            <a:ext cx="4818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2,3</a:t>
            </a:r>
            <a:endParaRPr lang="uz-Cyrl-UZ" sz="1000" b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57" name="Рисунок 456">
            <a:extLst>
              <a:ext uri="{FF2B5EF4-FFF2-40B4-BE49-F238E27FC236}">
                <a16:creationId xmlns:a16="http://schemas.microsoft.com/office/drawing/2014/main" xmlns="" id="{810524D4-71B7-BA56-1542-2B0E435DF992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27912" y="4627830"/>
            <a:ext cx="364943" cy="384971"/>
          </a:xfrm>
          <a:prstGeom prst="rect">
            <a:avLst/>
          </a:prstGeom>
        </p:spPr>
      </p:pic>
      <p:sp>
        <p:nvSpPr>
          <p:cNvPr id="458" name="Прямоугольник 457">
            <a:extLst>
              <a:ext uri="{FF2B5EF4-FFF2-40B4-BE49-F238E27FC236}">
                <a16:creationId xmlns:a16="http://schemas.microsoft.com/office/drawing/2014/main" xmlns="" id="{CA70F846-66C3-B108-71D0-B21EFD102AB4}"/>
              </a:ext>
            </a:extLst>
          </p:cNvPr>
          <p:cNvSpPr/>
          <p:nvPr/>
        </p:nvSpPr>
        <p:spPr>
          <a:xfrm>
            <a:off x="1442249" y="4633706"/>
            <a:ext cx="168113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мева</a:t>
            </a:r>
            <a:r>
              <a:rPr lang="uz-Cyrl-UZ" sz="11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900" b="1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(+узум)</a:t>
            </a:r>
            <a:r>
              <a:rPr lang="uz-Cyrl-UZ" sz="9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сабзавот</a:t>
            </a:r>
            <a:r>
              <a:rPr lang="uz-Cyrl-UZ" sz="11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900" b="1" i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(+картошка)</a:t>
            </a:r>
          </a:p>
        </p:txBody>
      </p:sp>
      <p:sp>
        <p:nvSpPr>
          <p:cNvPr id="459" name="Прямоугольник 458">
            <a:extLst>
              <a:ext uri="{FF2B5EF4-FFF2-40B4-BE49-F238E27FC236}">
                <a16:creationId xmlns:a16="http://schemas.microsoft.com/office/drawing/2014/main" xmlns="" id="{027F294B-2476-A3F6-2EAD-CD39CEB4BEB7}"/>
              </a:ext>
            </a:extLst>
          </p:cNvPr>
          <p:cNvSpPr/>
          <p:nvPr/>
        </p:nvSpPr>
        <p:spPr>
          <a:xfrm>
            <a:off x="1018577" y="4642913"/>
            <a:ext cx="6847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" name="Прямоугольник 459">
            <a:extLst>
              <a:ext uri="{FF2B5EF4-FFF2-40B4-BE49-F238E27FC236}">
                <a16:creationId xmlns:a16="http://schemas.microsoft.com/office/drawing/2014/main" xmlns="" id="{537F0075-80DA-2156-2004-A786BC90CC79}"/>
              </a:ext>
            </a:extLst>
          </p:cNvPr>
          <p:cNvSpPr/>
          <p:nvPr/>
        </p:nvSpPr>
        <p:spPr>
          <a:xfrm>
            <a:off x="3036038" y="4636651"/>
            <a:ext cx="57807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</a:t>
            </a:r>
            <a:r>
              <a:rPr lang="en-US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га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2" name="Прямоугольник 461">
            <a:extLst>
              <a:ext uri="{FF2B5EF4-FFF2-40B4-BE49-F238E27FC236}">
                <a16:creationId xmlns:a16="http://schemas.microsoft.com/office/drawing/2014/main" xmlns="" id="{28D80877-0D21-8FB0-542E-641333C8C1B2}"/>
              </a:ext>
            </a:extLst>
          </p:cNvPr>
          <p:cNvSpPr/>
          <p:nvPr/>
        </p:nvSpPr>
        <p:spPr>
          <a:xfrm>
            <a:off x="2557067" y="4796589"/>
            <a:ext cx="890622" cy="33850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172</a:t>
            </a:r>
            <a:endParaRPr lang="ru-RU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4" name="Прямоугольник 463">
            <a:extLst>
              <a:ext uri="{FF2B5EF4-FFF2-40B4-BE49-F238E27FC236}">
                <a16:creationId xmlns:a16="http://schemas.microsoft.com/office/drawing/2014/main" xmlns="" id="{5744D95D-EDFE-E5D8-6080-2853973825D7}"/>
              </a:ext>
            </a:extLst>
          </p:cNvPr>
          <p:cNvSpPr/>
          <p:nvPr/>
        </p:nvSpPr>
        <p:spPr>
          <a:xfrm>
            <a:off x="2683587" y="4643029"/>
            <a:ext cx="626498" cy="27699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193</a:t>
            </a:r>
            <a:endParaRPr lang="ru-RU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5" name="Прямоугольник 464">
            <a:extLst>
              <a:ext uri="{FF2B5EF4-FFF2-40B4-BE49-F238E27FC236}">
                <a16:creationId xmlns:a16="http://schemas.microsoft.com/office/drawing/2014/main" xmlns="" id="{6945DE2B-144F-A8D3-19A4-80859790F12F}"/>
              </a:ext>
            </a:extLst>
          </p:cNvPr>
          <p:cNvSpPr/>
          <p:nvPr/>
        </p:nvSpPr>
        <p:spPr>
          <a:xfrm>
            <a:off x="357967" y="4578983"/>
            <a:ext cx="866211" cy="5497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uz-Cyrl-UZ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6" name="Прямоугольник 485">
            <a:extLst>
              <a:ext uri="{FF2B5EF4-FFF2-40B4-BE49-F238E27FC236}">
                <a16:creationId xmlns:a16="http://schemas.microsoft.com/office/drawing/2014/main" xmlns="" id="{C3F0B2FF-8CF9-BC07-7024-F47E9146718E}"/>
              </a:ext>
            </a:extLst>
          </p:cNvPr>
          <p:cNvSpPr/>
          <p:nvPr/>
        </p:nvSpPr>
        <p:spPr>
          <a:xfrm>
            <a:off x="3037168" y="4834395"/>
            <a:ext cx="57807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ц</a:t>
            </a:r>
            <a:r>
              <a:rPr lang="en-US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га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92" name="Группа 491">
            <a:extLst>
              <a:ext uri="{FF2B5EF4-FFF2-40B4-BE49-F238E27FC236}">
                <a16:creationId xmlns:a16="http://schemas.microsoft.com/office/drawing/2014/main" xmlns="" id="{F20F050D-4A15-70AB-BBFA-6D4EFB6826E3}"/>
              </a:ext>
            </a:extLst>
          </p:cNvPr>
          <p:cNvGrpSpPr/>
          <p:nvPr/>
        </p:nvGrpSpPr>
        <p:grpSpPr>
          <a:xfrm>
            <a:off x="3489532" y="4330957"/>
            <a:ext cx="1511678" cy="1008008"/>
            <a:chOff x="3161604" y="3367017"/>
            <a:chExt cx="1517553" cy="1008008"/>
          </a:xfrm>
        </p:grpSpPr>
        <p:sp>
          <p:nvSpPr>
            <p:cNvPr id="493" name="Прямоугольник 492">
              <a:extLst>
                <a:ext uri="{FF2B5EF4-FFF2-40B4-BE49-F238E27FC236}">
                  <a16:creationId xmlns:a16="http://schemas.microsoft.com/office/drawing/2014/main" xmlns="" id="{044F5086-4BDC-9455-5767-DE3D7627644A}"/>
                </a:ext>
              </a:extLst>
            </p:cNvPr>
            <p:cNvSpPr/>
            <p:nvPr/>
          </p:nvSpPr>
          <p:spPr>
            <a:xfrm>
              <a:off x="3226808" y="4031463"/>
              <a:ext cx="1373155" cy="304776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494" name="Прямоугольник 493">
              <a:extLst>
                <a:ext uri="{FF2B5EF4-FFF2-40B4-BE49-F238E27FC236}">
                  <a16:creationId xmlns:a16="http://schemas.microsoft.com/office/drawing/2014/main" xmlns="" id="{3C054F6F-8BB4-B562-FE38-761EED828976}"/>
                </a:ext>
              </a:extLst>
            </p:cNvPr>
            <p:cNvSpPr/>
            <p:nvPr/>
          </p:nvSpPr>
          <p:spPr>
            <a:xfrm>
              <a:off x="3161604" y="3367017"/>
              <a:ext cx="568124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Тухум</a:t>
              </a:r>
            </a:p>
          </p:txBody>
        </p:sp>
        <p:sp>
          <p:nvSpPr>
            <p:cNvPr id="495" name="Прямоугольник 494">
              <a:extLst>
                <a:ext uri="{FF2B5EF4-FFF2-40B4-BE49-F238E27FC236}">
                  <a16:creationId xmlns:a16="http://schemas.microsoft.com/office/drawing/2014/main" xmlns="" id="{BD986CC0-9116-F3C5-A8C1-9D455955F322}"/>
                </a:ext>
              </a:extLst>
            </p:cNvPr>
            <p:cNvSpPr/>
            <p:nvPr/>
          </p:nvSpPr>
          <p:spPr>
            <a:xfrm>
              <a:off x="4316758" y="3975106"/>
              <a:ext cx="362399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1,9</a:t>
              </a:r>
            </a:p>
          </p:txBody>
        </p:sp>
        <p:sp>
          <p:nvSpPr>
            <p:cNvPr id="496" name="Прямоугольник 495">
              <a:extLst>
                <a:ext uri="{FF2B5EF4-FFF2-40B4-BE49-F238E27FC236}">
                  <a16:creationId xmlns:a16="http://schemas.microsoft.com/office/drawing/2014/main" xmlns="" id="{D5FF7163-D0EF-C804-0407-F16D2FCF634E}"/>
                </a:ext>
              </a:extLst>
            </p:cNvPr>
            <p:cNvSpPr/>
            <p:nvPr/>
          </p:nvSpPr>
          <p:spPr>
            <a:xfrm>
              <a:off x="3953602" y="4159581"/>
              <a:ext cx="624305" cy="21544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тонна</a:t>
              </a:r>
            </a:p>
          </p:txBody>
        </p:sp>
      </p:grpSp>
      <p:cxnSp>
        <p:nvCxnSpPr>
          <p:cNvPr id="450" name="Прямая соединительная линия 449">
            <a:extLst>
              <a:ext uri="{FF2B5EF4-FFF2-40B4-BE49-F238E27FC236}">
                <a16:creationId xmlns:a16="http://schemas.microsoft.com/office/drawing/2014/main" xmlns="" id="{00FF765E-FA59-BE76-9ED7-D5AEEE75374B}"/>
              </a:ext>
            </a:extLst>
          </p:cNvPr>
          <p:cNvCxnSpPr>
            <a:cxnSpLocks/>
          </p:cNvCxnSpPr>
          <p:nvPr/>
        </p:nvCxnSpPr>
        <p:spPr>
          <a:xfrm flipH="1">
            <a:off x="4832266" y="5954328"/>
            <a:ext cx="5936" cy="723898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" name="Прямоугольник: скругленные углы 450">
            <a:extLst>
              <a:ext uri="{FF2B5EF4-FFF2-40B4-BE49-F238E27FC236}">
                <a16:creationId xmlns:a16="http://schemas.microsoft.com/office/drawing/2014/main" xmlns="" id="{2B0C531B-458C-CDE4-81FA-D5AAAB4D3751}"/>
              </a:ext>
            </a:extLst>
          </p:cNvPr>
          <p:cNvSpPr/>
          <p:nvPr/>
        </p:nvSpPr>
        <p:spPr>
          <a:xfrm>
            <a:off x="3475512" y="5557166"/>
            <a:ext cx="1486128" cy="274777"/>
          </a:xfrm>
          <a:prstGeom prst="roundRect">
            <a:avLst/>
          </a:prstGeom>
          <a:solidFill>
            <a:srgbClr val="203864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r>
              <a:rPr lang="uz-Cyrl-UZ" sz="1050" b="1" kern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Саноат</a:t>
            </a:r>
            <a:r>
              <a:rPr lang="uz-Cyrl-UZ" sz="1200" b="1" kern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зоналари</a:t>
            </a:r>
            <a:endParaRPr lang="ru-RU" sz="1200" b="1" kern="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5" name="TextBox 454">
            <a:extLst>
              <a:ext uri="{FF2B5EF4-FFF2-40B4-BE49-F238E27FC236}">
                <a16:creationId xmlns:a16="http://schemas.microsoft.com/office/drawing/2014/main" xmlns="" id="{3042960E-94EF-4DB5-34AF-AAF14A3136AC}"/>
              </a:ext>
            </a:extLst>
          </p:cNvPr>
          <p:cNvSpPr txBox="1"/>
          <p:nvPr/>
        </p:nvSpPr>
        <p:spPr>
          <a:xfrm>
            <a:off x="6209471" y="5700076"/>
            <a:ext cx="91231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Ердан фойдаланиш</a:t>
            </a:r>
            <a:endParaRPr lang="uz-Cyrl-UZ" sz="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7" name="TextBox 466">
            <a:extLst>
              <a:ext uri="{FF2B5EF4-FFF2-40B4-BE49-F238E27FC236}">
                <a16:creationId xmlns:a16="http://schemas.microsoft.com/office/drawing/2014/main" xmlns="" id="{F8F8A0F0-ACF1-AE58-95FA-F3BD19A009AE}"/>
              </a:ext>
            </a:extLst>
          </p:cNvPr>
          <p:cNvSpPr txBox="1"/>
          <p:nvPr/>
        </p:nvSpPr>
        <p:spPr>
          <a:xfrm>
            <a:off x="8520706" y="5694912"/>
            <a:ext cx="91843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унумдорлиги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600EFAF3-415C-AEB5-1B26-6C34E83A8871}"/>
              </a:ext>
            </a:extLst>
          </p:cNvPr>
          <p:cNvSpPr txBox="1"/>
          <p:nvPr/>
        </p:nvSpPr>
        <p:spPr>
          <a:xfrm>
            <a:off x="4911132" y="5696706"/>
            <a:ext cx="1320924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1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Инфратузилмага </a:t>
            </a:r>
            <a:r>
              <a:rPr lang="uz-Cyrl-UZ" sz="900" b="1" dirty="0">
                <a:latin typeface="Arial" panose="020B0604020202020204" pitchFamily="34" charset="0"/>
                <a:cs typeface="Arial" panose="020B0604020202020204" pitchFamily="34" charset="0"/>
              </a:rPr>
              <a:t>талаб</a:t>
            </a:r>
            <a:r>
              <a:rPr lang="uz-Cyrl-UZ" sz="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z-Cyrl-UZ" sz="9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xmlns="" id="{C51ED602-96D9-390C-4FA8-1D7AB23073A9}"/>
              </a:ext>
            </a:extLst>
          </p:cNvPr>
          <p:cNvSpPr txBox="1"/>
          <p:nvPr/>
        </p:nvSpPr>
        <p:spPr>
          <a:xfrm>
            <a:off x="4849850" y="6351237"/>
            <a:ext cx="627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,0</a:t>
            </a:r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xmlns="" id="{D732B65A-3107-F0B9-C147-B7087DE5A237}"/>
              </a:ext>
            </a:extLst>
          </p:cNvPr>
          <p:cNvSpPr txBox="1"/>
          <p:nvPr/>
        </p:nvSpPr>
        <p:spPr>
          <a:xfrm>
            <a:off x="4838185" y="5845847"/>
            <a:ext cx="627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uz-Cyrl-UZ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98" name="Прямая соединительная линия 97">
            <a:extLst>
              <a:ext uri="{FF2B5EF4-FFF2-40B4-BE49-F238E27FC236}">
                <a16:creationId xmlns:a16="http://schemas.microsoft.com/office/drawing/2014/main" xmlns="" id="{0B957A7E-BA5A-FF55-0E8B-B5372951EA1B}"/>
              </a:ext>
            </a:extLst>
          </p:cNvPr>
          <p:cNvCxnSpPr>
            <a:cxnSpLocks/>
          </p:cNvCxnSpPr>
          <p:nvPr/>
        </p:nvCxnSpPr>
        <p:spPr>
          <a:xfrm>
            <a:off x="6174149" y="5930096"/>
            <a:ext cx="90" cy="761992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xmlns="" id="{7681299A-C452-48D5-14CF-2BA03B70C04E}"/>
              </a:ext>
            </a:extLst>
          </p:cNvPr>
          <p:cNvSpPr txBox="1"/>
          <p:nvPr/>
        </p:nvSpPr>
        <p:spPr>
          <a:xfrm>
            <a:off x="5354024" y="6275691"/>
            <a:ext cx="76272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сўм</a:t>
            </a:r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xmlns="" id="{9B43189C-21D1-05D8-24B8-F8892C1A127C}"/>
              </a:ext>
            </a:extLst>
          </p:cNvPr>
          <p:cNvSpPr txBox="1"/>
          <p:nvPr/>
        </p:nvSpPr>
        <p:spPr>
          <a:xfrm>
            <a:off x="5401952" y="6006743"/>
            <a:ext cx="5617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20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1,0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8" name="Прямоугольник: скругленные углы 117">
            <a:extLst>
              <a:ext uri="{FF2B5EF4-FFF2-40B4-BE49-F238E27FC236}">
                <a16:creationId xmlns:a16="http://schemas.microsoft.com/office/drawing/2014/main" xmlns="" id="{86653B9B-194D-65E2-A590-2934DEFE6D28}"/>
              </a:ext>
            </a:extLst>
          </p:cNvPr>
          <p:cNvSpPr/>
          <p:nvPr/>
        </p:nvSpPr>
        <p:spPr>
          <a:xfrm>
            <a:off x="5332984" y="6066493"/>
            <a:ext cx="699684" cy="4593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4" name="Прямая соединительная линия 123">
            <a:extLst>
              <a:ext uri="{FF2B5EF4-FFF2-40B4-BE49-F238E27FC236}">
                <a16:creationId xmlns:a16="http://schemas.microsoft.com/office/drawing/2014/main" xmlns="" id="{8C1331D1-51F1-2FB8-29D8-11CB75EB5765}"/>
              </a:ext>
            </a:extLst>
          </p:cNvPr>
          <p:cNvCxnSpPr>
            <a:cxnSpLocks/>
          </p:cNvCxnSpPr>
          <p:nvPr/>
        </p:nvCxnSpPr>
        <p:spPr>
          <a:xfrm>
            <a:off x="10764061" y="5846282"/>
            <a:ext cx="4576" cy="929621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5" name="TextBox 524">
            <a:extLst>
              <a:ext uri="{FF2B5EF4-FFF2-40B4-BE49-F238E27FC236}">
                <a16:creationId xmlns:a16="http://schemas.microsoft.com/office/drawing/2014/main" xmlns="" id="{7399565E-D9C8-D42E-2A89-D0A81405BD28}"/>
              </a:ext>
            </a:extLst>
          </p:cNvPr>
          <p:cNvSpPr txBox="1"/>
          <p:nvPr/>
        </p:nvSpPr>
        <p:spPr>
          <a:xfrm>
            <a:off x="9270926" y="6015815"/>
            <a:ext cx="6274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</a:p>
          <a:p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526" name="Прямая соединительная линия 525">
            <a:extLst>
              <a:ext uri="{FF2B5EF4-FFF2-40B4-BE49-F238E27FC236}">
                <a16:creationId xmlns:a16="http://schemas.microsoft.com/office/drawing/2014/main" xmlns="" id="{C911F421-82B8-A952-CCE7-2198FBF24D98}"/>
              </a:ext>
            </a:extLst>
          </p:cNvPr>
          <p:cNvCxnSpPr>
            <a:cxnSpLocks/>
          </p:cNvCxnSpPr>
          <p:nvPr/>
        </p:nvCxnSpPr>
        <p:spPr>
          <a:xfrm>
            <a:off x="9322941" y="6046600"/>
            <a:ext cx="2953" cy="63708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2" name="TextBox 541">
            <a:extLst>
              <a:ext uri="{FF2B5EF4-FFF2-40B4-BE49-F238E27FC236}">
                <a16:creationId xmlns:a16="http://schemas.microsoft.com/office/drawing/2014/main" xmlns="" id="{B5ABEB8E-1DE6-EB2C-06BD-A1365225C0E3}"/>
              </a:ext>
            </a:extLst>
          </p:cNvPr>
          <p:cNvSpPr txBox="1"/>
          <p:nvPr/>
        </p:nvSpPr>
        <p:spPr>
          <a:xfrm>
            <a:off x="10292353" y="5970529"/>
            <a:ext cx="5533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</a:t>
            </a:r>
            <a:b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9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сўм</a:t>
            </a:r>
            <a:endParaRPr lang="ru-RU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47" name="Прямоугольник: скругленные углы 546">
            <a:extLst>
              <a:ext uri="{FF2B5EF4-FFF2-40B4-BE49-F238E27FC236}">
                <a16:creationId xmlns:a16="http://schemas.microsoft.com/office/drawing/2014/main" xmlns="" id="{D0AB5232-5BFB-AF27-DA41-8F240CEB3E7E}"/>
              </a:ext>
            </a:extLst>
          </p:cNvPr>
          <p:cNvSpPr/>
          <p:nvPr/>
        </p:nvSpPr>
        <p:spPr>
          <a:xfrm>
            <a:off x="10034335" y="6017403"/>
            <a:ext cx="690086" cy="3182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9" name="TextBox 548">
            <a:extLst>
              <a:ext uri="{FF2B5EF4-FFF2-40B4-BE49-F238E27FC236}">
                <a16:creationId xmlns:a16="http://schemas.microsoft.com/office/drawing/2014/main" xmlns="" id="{FC709284-F814-D051-5321-5D239E60A7B9}"/>
              </a:ext>
            </a:extLst>
          </p:cNvPr>
          <p:cNvSpPr txBox="1"/>
          <p:nvPr/>
        </p:nvSpPr>
        <p:spPr>
          <a:xfrm>
            <a:off x="9619888" y="6021997"/>
            <a:ext cx="47784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</a:t>
            </a:r>
          </a:p>
          <a:p>
            <a:r>
              <a:rPr lang="ru-RU" sz="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сўм</a:t>
            </a:r>
            <a:endParaRPr lang="ru-RU" sz="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50" name="TextBox 549">
            <a:extLst>
              <a:ext uri="{FF2B5EF4-FFF2-40B4-BE49-F238E27FC236}">
                <a16:creationId xmlns:a16="http://schemas.microsoft.com/office/drawing/2014/main" xmlns="" id="{3E543FF8-77B5-84E6-5F64-7C9913328149}"/>
              </a:ext>
            </a:extLst>
          </p:cNvPr>
          <p:cNvSpPr txBox="1"/>
          <p:nvPr/>
        </p:nvSpPr>
        <p:spPr>
          <a:xfrm>
            <a:off x="9962057" y="6527919"/>
            <a:ext cx="84502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Туман саноатига </a:t>
            </a:r>
          </a:p>
          <a:p>
            <a:pPr algn="ctr"/>
            <a:r>
              <a:rPr lang="uz-Cyrl-UZ" sz="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нисбатан </a:t>
            </a:r>
            <a:endParaRPr lang="uz-Cyrl-UZ" sz="5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1" name="TextBox 550">
            <a:extLst>
              <a:ext uri="{FF2B5EF4-FFF2-40B4-BE49-F238E27FC236}">
                <a16:creationId xmlns:a16="http://schemas.microsoft.com/office/drawing/2014/main" xmlns="" id="{891AF926-575F-5FF3-E40B-B9C8EFC5CCE1}"/>
              </a:ext>
            </a:extLst>
          </p:cNvPr>
          <p:cNvSpPr txBox="1"/>
          <p:nvPr/>
        </p:nvSpPr>
        <p:spPr>
          <a:xfrm>
            <a:off x="10145573" y="6324298"/>
            <a:ext cx="67340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z-Cyrl-UZ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553" name="Прямоугольник: усеченные верхние углы 552">
            <a:extLst>
              <a:ext uri="{FF2B5EF4-FFF2-40B4-BE49-F238E27FC236}">
                <a16:creationId xmlns:a16="http://schemas.microsoft.com/office/drawing/2014/main" xmlns="" id="{E77C6E7A-359D-5C6C-74CF-1E40CB0AF7A4}"/>
              </a:ext>
            </a:extLst>
          </p:cNvPr>
          <p:cNvSpPr/>
          <p:nvPr/>
        </p:nvSpPr>
        <p:spPr>
          <a:xfrm>
            <a:off x="10042819" y="6371858"/>
            <a:ext cx="678749" cy="384725"/>
          </a:xfrm>
          <a:prstGeom prst="snip2Same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8" name="TextBox 557">
            <a:extLst>
              <a:ext uri="{FF2B5EF4-FFF2-40B4-BE49-F238E27FC236}">
                <a16:creationId xmlns:a16="http://schemas.microsoft.com/office/drawing/2014/main" xmlns="" id="{3450BBF9-FF2F-FC05-6077-272C8AA03E32}"/>
              </a:ext>
            </a:extLst>
          </p:cNvPr>
          <p:cNvSpPr txBox="1"/>
          <p:nvPr/>
        </p:nvSpPr>
        <p:spPr>
          <a:xfrm>
            <a:off x="7139418" y="5707947"/>
            <a:ext cx="11455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Ишлаб чиқариш</a:t>
            </a:r>
            <a:endParaRPr lang="uz-Cyrl-UZ" sz="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59" name="TextBox 558">
            <a:extLst>
              <a:ext uri="{FF2B5EF4-FFF2-40B4-BE49-F238E27FC236}">
                <a16:creationId xmlns:a16="http://schemas.microsoft.com/office/drawing/2014/main" xmlns="" id="{3C990C46-307A-9C50-E1E4-7E1794F624B2}"/>
              </a:ext>
            </a:extLst>
          </p:cNvPr>
          <p:cNvSpPr txBox="1"/>
          <p:nvPr/>
        </p:nvSpPr>
        <p:spPr>
          <a:xfrm>
            <a:off x="8138142" y="5695002"/>
            <a:ext cx="918431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Меҳнат</a:t>
            </a:r>
          </a:p>
        </p:txBody>
      </p:sp>
      <p:sp>
        <p:nvSpPr>
          <p:cNvPr id="564" name="TextBox 563">
            <a:extLst>
              <a:ext uri="{FF2B5EF4-FFF2-40B4-BE49-F238E27FC236}">
                <a16:creationId xmlns:a16="http://schemas.microsoft.com/office/drawing/2014/main" xmlns="" id="{25D7B74F-2FFF-0782-6FE9-D33D5E061507}"/>
              </a:ext>
            </a:extLst>
          </p:cNvPr>
          <p:cNvSpPr txBox="1"/>
          <p:nvPr/>
        </p:nvSpPr>
        <p:spPr>
          <a:xfrm>
            <a:off x="6645575" y="6065468"/>
            <a:ext cx="73177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105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endParaRPr lang="ru-RU" sz="1100" i="1" dirty="0"/>
          </a:p>
        </p:txBody>
      </p:sp>
      <p:sp>
        <p:nvSpPr>
          <p:cNvPr id="565" name="TextBox 564">
            <a:extLst>
              <a:ext uri="{FF2B5EF4-FFF2-40B4-BE49-F238E27FC236}">
                <a16:creationId xmlns:a16="http://schemas.microsoft.com/office/drawing/2014/main" xmlns="" id="{163C5A85-4A0D-84B3-4843-3FA0723EC02D}"/>
              </a:ext>
            </a:extLst>
          </p:cNvPr>
          <p:cNvSpPr txBox="1"/>
          <p:nvPr/>
        </p:nvSpPr>
        <p:spPr>
          <a:xfrm>
            <a:off x="7361302" y="5985756"/>
            <a:ext cx="6468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endParaRPr lang="ru-RU" sz="11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66" name="TextBox 565">
            <a:extLst>
              <a:ext uri="{FF2B5EF4-FFF2-40B4-BE49-F238E27FC236}">
                <a16:creationId xmlns:a16="http://schemas.microsoft.com/office/drawing/2014/main" xmlns="" id="{0D67AAC0-4F85-B07D-E01C-EEF4B54E2FEC}"/>
              </a:ext>
            </a:extLst>
          </p:cNvPr>
          <p:cNvSpPr txBox="1"/>
          <p:nvPr/>
        </p:nvSpPr>
        <p:spPr>
          <a:xfrm>
            <a:off x="8298645" y="5978425"/>
            <a:ext cx="65863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endParaRPr lang="ru-RU" sz="14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1" name="TextBox 570">
            <a:extLst>
              <a:ext uri="{FF2B5EF4-FFF2-40B4-BE49-F238E27FC236}">
                <a16:creationId xmlns:a16="http://schemas.microsoft.com/office/drawing/2014/main" xmlns="" id="{FAD60393-1669-6BBD-5F9C-85231ED0B790}"/>
              </a:ext>
            </a:extLst>
          </p:cNvPr>
          <p:cNvSpPr txBox="1"/>
          <p:nvPr/>
        </p:nvSpPr>
        <p:spPr>
          <a:xfrm>
            <a:off x="7296552" y="5807238"/>
            <a:ext cx="930824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uz-Cyrl-UZ" sz="700" b="1" i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сўм</a:t>
            </a:r>
            <a:r>
              <a:rPr lang="en-US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uz-Cyrl-UZ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га</a:t>
            </a:r>
            <a:r>
              <a:rPr lang="en-US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u-RU" sz="700" b="1" i="1" dirty="0"/>
          </a:p>
        </p:txBody>
      </p:sp>
      <p:sp>
        <p:nvSpPr>
          <p:cNvPr id="572" name="TextBox 571">
            <a:extLst>
              <a:ext uri="{FF2B5EF4-FFF2-40B4-BE49-F238E27FC236}">
                <a16:creationId xmlns:a16="http://schemas.microsoft.com/office/drawing/2014/main" xmlns="" id="{371A6F84-F30C-FB49-31AE-8596BC1D7B0C}"/>
              </a:ext>
            </a:extLst>
          </p:cNvPr>
          <p:cNvSpPr txBox="1"/>
          <p:nvPr/>
        </p:nvSpPr>
        <p:spPr>
          <a:xfrm>
            <a:off x="8288209" y="5780290"/>
            <a:ext cx="99014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uz-Cyrl-UZ" sz="700" b="1" i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сўм</a:t>
            </a:r>
            <a:r>
              <a:rPr lang="en-US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/</a:t>
            </a:r>
            <a:r>
              <a:rPr lang="uz-Cyrl-UZ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ишчи</a:t>
            </a:r>
            <a:r>
              <a:rPr lang="en-US" sz="700" b="1" i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ru-RU" sz="900" b="1" i="1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9F67FC9B-91C7-E7F0-61CC-F1B4874ACB99}"/>
              </a:ext>
            </a:extLst>
          </p:cNvPr>
          <p:cNvSpPr/>
          <p:nvPr/>
        </p:nvSpPr>
        <p:spPr>
          <a:xfrm>
            <a:off x="11361786" y="6063207"/>
            <a:ext cx="614191" cy="66162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8" name="TextBox 447">
            <a:extLst>
              <a:ext uri="{FF2B5EF4-FFF2-40B4-BE49-F238E27FC236}">
                <a16:creationId xmlns:a16="http://schemas.microsoft.com/office/drawing/2014/main" xmlns="" id="{55B154FD-5AB3-1794-E02D-3156816E2BD2}"/>
              </a:ext>
            </a:extLst>
          </p:cNvPr>
          <p:cNvSpPr txBox="1"/>
          <p:nvPr/>
        </p:nvSpPr>
        <p:spPr>
          <a:xfrm>
            <a:off x="6644161" y="6536902"/>
            <a:ext cx="70126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105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</a:t>
            </a:r>
            <a:endParaRPr lang="ru-RU" sz="1100" i="1" dirty="0"/>
          </a:p>
        </p:txBody>
      </p:sp>
      <p:sp>
        <p:nvSpPr>
          <p:cNvPr id="454" name="TextBox 453">
            <a:extLst>
              <a:ext uri="{FF2B5EF4-FFF2-40B4-BE49-F238E27FC236}">
                <a16:creationId xmlns:a16="http://schemas.microsoft.com/office/drawing/2014/main" xmlns="" id="{177EC6EE-0171-E771-A1E7-533AFB25712B}"/>
              </a:ext>
            </a:extLst>
          </p:cNvPr>
          <p:cNvSpPr txBox="1"/>
          <p:nvPr/>
        </p:nvSpPr>
        <p:spPr>
          <a:xfrm>
            <a:off x="7341050" y="6280759"/>
            <a:ext cx="64320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endParaRPr lang="ru-RU" sz="11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xmlns="" id="{F7BE6C8D-E418-00BA-B375-2F2A156FC1FB}"/>
              </a:ext>
            </a:extLst>
          </p:cNvPr>
          <p:cNvSpPr txBox="1"/>
          <p:nvPr/>
        </p:nvSpPr>
        <p:spPr>
          <a:xfrm>
            <a:off x="8499335" y="6511280"/>
            <a:ext cx="4277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endParaRPr lang="ru-RU" sz="11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497" name="Прямая соединительная линия 496">
            <a:extLst>
              <a:ext uri="{FF2B5EF4-FFF2-40B4-BE49-F238E27FC236}">
                <a16:creationId xmlns:a16="http://schemas.microsoft.com/office/drawing/2014/main" xmlns="" id="{D2DCBF33-C884-851B-4B55-ED9F2389FF00}"/>
              </a:ext>
            </a:extLst>
          </p:cNvPr>
          <p:cNvCxnSpPr>
            <a:cxnSpLocks/>
          </p:cNvCxnSpPr>
          <p:nvPr/>
        </p:nvCxnSpPr>
        <p:spPr>
          <a:xfrm flipH="1">
            <a:off x="7020769" y="6012041"/>
            <a:ext cx="3198" cy="75307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>
            <a:extLst>
              <a:ext uri="{FF2B5EF4-FFF2-40B4-BE49-F238E27FC236}">
                <a16:creationId xmlns:a16="http://schemas.microsoft.com/office/drawing/2014/main" xmlns="" id="{61A44496-E967-F269-D786-B8D8A417024B}"/>
              </a:ext>
            </a:extLst>
          </p:cNvPr>
          <p:cNvCxnSpPr>
            <a:cxnSpLocks/>
          </p:cNvCxnSpPr>
          <p:nvPr/>
        </p:nvCxnSpPr>
        <p:spPr>
          <a:xfrm>
            <a:off x="8138142" y="5985346"/>
            <a:ext cx="0" cy="73948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Прямоугольник: скругленные углы 70">
            <a:extLst>
              <a:ext uri="{FF2B5EF4-FFF2-40B4-BE49-F238E27FC236}">
                <a16:creationId xmlns:a16="http://schemas.microsoft.com/office/drawing/2014/main" xmlns="" id="{52E0BD69-64AF-D696-ADB5-071A63F413A7}"/>
              </a:ext>
            </a:extLst>
          </p:cNvPr>
          <p:cNvSpPr/>
          <p:nvPr/>
        </p:nvSpPr>
        <p:spPr>
          <a:xfrm>
            <a:off x="6233168" y="5571934"/>
            <a:ext cx="1108925" cy="192849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endParaRPr lang="ru-RU" sz="12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95BECEEB-E893-940E-C387-15B0CABAA4F8}"/>
              </a:ext>
            </a:extLst>
          </p:cNvPr>
          <p:cNvSpPr txBox="1"/>
          <p:nvPr/>
        </p:nvSpPr>
        <p:spPr>
          <a:xfrm>
            <a:off x="6195485" y="5504111"/>
            <a:ext cx="1211856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105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Самарадорлик</a:t>
            </a:r>
            <a:endParaRPr lang="ru-RU" sz="1050" dirty="0">
              <a:solidFill>
                <a:schemeClr val="bg1"/>
              </a:solidFill>
            </a:endParaRPr>
          </a:p>
        </p:txBody>
      </p:sp>
      <p:cxnSp>
        <p:nvCxnSpPr>
          <p:cNvPr id="340" name="Прямая соединительная линия 339">
            <a:extLst>
              <a:ext uri="{FF2B5EF4-FFF2-40B4-BE49-F238E27FC236}">
                <a16:creationId xmlns:a16="http://schemas.microsoft.com/office/drawing/2014/main" xmlns="" id="{EAFB88FE-A450-4D64-9309-44723A62199B}"/>
              </a:ext>
            </a:extLst>
          </p:cNvPr>
          <p:cNvCxnSpPr>
            <a:cxnSpLocks/>
          </p:cNvCxnSpPr>
          <p:nvPr/>
        </p:nvCxnSpPr>
        <p:spPr>
          <a:xfrm>
            <a:off x="6391949" y="6251403"/>
            <a:ext cx="2924147" cy="221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Прямоугольник: скругленные углы 81">
            <a:extLst>
              <a:ext uri="{FF2B5EF4-FFF2-40B4-BE49-F238E27FC236}">
                <a16:creationId xmlns:a16="http://schemas.microsoft.com/office/drawing/2014/main" xmlns="" id="{CD9AC1B1-34FE-44A4-87C7-5E26656DBDE9}"/>
              </a:ext>
            </a:extLst>
          </p:cNvPr>
          <p:cNvSpPr/>
          <p:nvPr/>
        </p:nvSpPr>
        <p:spPr>
          <a:xfrm>
            <a:off x="9379981" y="5575622"/>
            <a:ext cx="1341585" cy="18585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endParaRPr lang="ru-RU" sz="1200" b="1" kern="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3" name="TextBox 342">
            <a:extLst>
              <a:ext uri="{FF2B5EF4-FFF2-40B4-BE49-F238E27FC236}">
                <a16:creationId xmlns:a16="http://schemas.microsoft.com/office/drawing/2014/main" xmlns="" id="{9D56A47E-A70E-4198-B546-81B6D7D89885}"/>
              </a:ext>
            </a:extLst>
          </p:cNvPr>
          <p:cNvSpPr txBox="1"/>
          <p:nvPr/>
        </p:nvSpPr>
        <p:spPr>
          <a:xfrm>
            <a:off x="9310619" y="5526828"/>
            <a:ext cx="1516488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1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Қўшимча потенциал</a:t>
            </a:r>
            <a:endParaRPr lang="uz-Cyrl-UZ" sz="9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7D206740-C005-87C5-B62E-2389335DC8A7}"/>
              </a:ext>
            </a:extLst>
          </p:cNvPr>
          <p:cNvSpPr txBox="1"/>
          <p:nvPr/>
        </p:nvSpPr>
        <p:spPr>
          <a:xfrm>
            <a:off x="9283560" y="6369411"/>
            <a:ext cx="6274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46F88CA7-6178-ACB5-8DBC-26A9C1292391}"/>
              </a:ext>
            </a:extLst>
          </p:cNvPr>
          <p:cNvSpPr txBox="1"/>
          <p:nvPr/>
        </p:nvSpPr>
        <p:spPr>
          <a:xfrm>
            <a:off x="9610026" y="6380652"/>
            <a:ext cx="5015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 </a:t>
            </a:r>
          </a:p>
          <a:p>
            <a:r>
              <a:rPr lang="ru-RU" sz="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сўм</a:t>
            </a:r>
            <a:endParaRPr lang="ru-RU" sz="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48" name="TextBox 347">
            <a:extLst>
              <a:ext uri="{FF2B5EF4-FFF2-40B4-BE49-F238E27FC236}">
                <a16:creationId xmlns:a16="http://schemas.microsoft.com/office/drawing/2014/main" xmlns="" id="{6FCCA7C2-5985-4C83-9F78-DFCA54D887C0}"/>
              </a:ext>
            </a:extLst>
          </p:cNvPr>
          <p:cNvSpPr txBox="1"/>
          <p:nvPr/>
        </p:nvSpPr>
        <p:spPr>
          <a:xfrm>
            <a:off x="9980972" y="6006717"/>
            <a:ext cx="4984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260" name="Соединительная линия уступом 259"/>
          <p:cNvCxnSpPr>
            <a:cxnSpLocks/>
          </p:cNvCxnSpPr>
          <p:nvPr/>
        </p:nvCxnSpPr>
        <p:spPr>
          <a:xfrm rot="10800000" flipV="1">
            <a:off x="2546195" y="3631455"/>
            <a:ext cx="838565" cy="149100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1" name="Группа 260"/>
          <p:cNvGrpSpPr/>
          <p:nvPr/>
        </p:nvGrpSpPr>
        <p:grpSpPr>
          <a:xfrm>
            <a:off x="3500320" y="3131406"/>
            <a:ext cx="1511545" cy="404876"/>
            <a:chOff x="3228060" y="4097784"/>
            <a:chExt cx="919966" cy="404876"/>
          </a:xfrm>
        </p:grpSpPr>
        <p:sp>
          <p:nvSpPr>
            <p:cNvPr id="269" name="Прямоугольник 268"/>
            <p:cNvSpPr/>
            <p:nvPr/>
          </p:nvSpPr>
          <p:spPr>
            <a:xfrm>
              <a:off x="3263312" y="4157475"/>
              <a:ext cx="830893" cy="29758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270" name="Прямоугольник 269"/>
            <p:cNvSpPr/>
            <p:nvPr/>
          </p:nvSpPr>
          <p:spPr>
            <a:xfrm>
              <a:off x="3228060" y="4097784"/>
              <a:ext cx="550180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Нон махсулоти</a:t>
              </a:r>
            </a:p>
          </p:txBody>
        </p:sp>
        <p:sp>
          <p:nvSpPr>
            <p:cNvPr id="271" name="Прямоугольник 270"/>
            <p:cNvSpPr/>
            <p:nvPr/>
          </p:nvSpPr>
          <p:spPr>
            <a:xfrm>
              <a:off x="3902290" y="4100067"/>
              <a:ext cx="241176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204</a:t>
              </a:r>
            </a:p>
          </p:txBody>
        </p:sp>
        <p:sp>
          <p:nvSpPr>
            <p:cNvPr id="272" name="Прямоугольник 271"/>
            <p:cNvSpPr/>
            <p:nvPr/>
          </p:nvSpPr>
          <p:spPr>
            <a:xfrm>
              <a:off x="3697706" y="4287216"/>
              <a:ext cx="450320" cy="21544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тонна</a:t>
              </a:r>
            </a:p>
          </p:txBody>
        </p:sp>
      </p:grpSp>
      <p:grpSp>
        <p:nvGrpSpPr>
          <p:cNvPr id="392" name="Группа 391"/>
          <p:cNvGrpSpPr/>
          <p:nvPr/>
        </p:nvGrpSpPr>
        <p:grpSpPr>
          <a:xfrm>
            <a:off x="5137757" y="4939621"/>
            <a:ext cx="1687085" cy="402722"/>
            <a:chOff x="3108042" y="3983520"/>
            <a:chExt cx="1278888" cy="402722"/>
          </a:xfrm>
        </p:grpSpPr>
        <p:sp>
          <p:nvSpPr>
            <p:cNvPr id="393" name="Прямоугольник 392"/>
            <p:cNvSpPr/>
            <p:nvPr/>
          </p:nvSpPr>
          <p:spPr>
            <a:xfrm>
              <a:off x="3214460" y="4036673"/>
              <a:ext cx="1172470" cy="304773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395" name="Прямоугольник 394"/>
            <p:cNvSpPr/>
            <p:nvPr/>
          </p:nvSpPr>
          <p:spPr>
            <a:xfrm>
              <a:off x="3108042" y="3983520"/>
              <a:ext cx="353851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 500</a:t>
              </a:r>
            </a:p>
          </p:txBody>
        </p:sp>
        <p:sp>
          <p:nvSpPr>
            <p:cNvPr id="396" name="Прямоугольник 395"/>
            <p:cNvSpPr/>
            <p:nvPr/>
          </p:nvSpPr>
          <p:spPr>
            <a:xfrm>
              <a:off x="3323692" y="4170798"/>
              <a:ext cx="389783" cy="21544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тонна</a:t>
              </a:r>
            </a:p>
          </p:txBody>
        </p:sp>
      </p:grpSp>
      <p:sp>
        <p:nvSpPr>
          <p:cNvPr id="403" name="Прямоугольник 402"/>
          <p:cNvSpPr/>
          <p:nvPr/>
        </p:nvSpPr>
        <p:spPr>
          <a:xfrm>
            <a:off x="1457146" y="3262124"/>
            <a:ext cx="100303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ғалла</a:t>
            </a:r>
          </a:p>
        </p:txBody>
      </p:sp>
      <p:sp>
        <p:nvSpPr>
          <p:cNvPr id="404" name="Прямоугольник 403">
            <a:extLst>
              <a:ext uri="{FF2B5EF4-FFF2-40B4-BE49-F238E27FC236}">
                <a16:creationId xmlns:a16="http://schemas.microsoft.com/office/drawing/2014/main" xmlns="" id="{FBE9D770-181A-4569-AA00-6001CA01A8A7}"/>
              </a:ext>
            </a:extLst>
          </p:cNvPr>
          <p:cNvSpPr/>
          <p:nvPr/>
        </p:nvSpPr>
        <p:spPr>
          <a:xfrm>
            <a:off x="367582" y="3179750"/>
            <a:ext cx="866211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9,5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5" name="Прямоугольник 404"/>
          <p:cNvSpPr/>
          <p:nvPr/>
        </p:nvSpPr>
        <p:spPr>
          <a:xfrm>
            <a:off x="997767" y="3123402"/>
            <a:ext cx="5805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  <a:endParaRPr lang="ru-RU" sz="1000" b="1" dirty="0"/>
          </a:p>
        </p:txBody>
      </p:sp>
      <p:grpSp>
        <p:nvGrpSpPr>
          <p:cNvPr id="408" name="Группа 407"/>
          <p:cNvGrpSpPr/>
          <p:nvPr/>
        </p:nvGrpSpPr>
        <p:grpSpPr>
          <a:xfrm>
            <a:off x="3558244" y="3437225"/>
            <a:ext cx="1451242" cy="391059"/>
            <a:chOff x="3262896" y="4108313"/>
            <a:chExt cx="1247864" cy="371911"/>
          </a:xfrm>
        </p:grpSpPr>
        <p:sp>
          <p:nvSpPr>
            <p:cNvPr id="409" name="Прямоугольник 408"/>
            <p:cNvSpPr/>
            <p:nvPr/>
          </p:nvSpPr>
          <p:spPr>
            <a:xfrm>
              <a:off x="3262896" y="4167957"/>
              <a:ext cx="1175036" cy="26280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411" name="Прямоугольник 410"/>
            <p:cNvSpPr/>
            <p:nvPr/>
          </p:nvSpPr>
          <p:spPr>
            <a:xfrm>
              <a:off x="4136371" y="4108313"/>
              <a:ext cx="374389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en-US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25,4</a:t>
              </a:r>
              <a:endPara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2" name="Прямоугольник 411"/>
            <p:cNvSpPr/>
            <p:nvPr/>
          </p:nvSpPr>
          <p:spPr>
            <a:xfrm>
              <a:off x="3879494" y="4141670"/>
              <a:ext cx="624305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тонна</a:t>
              </a:r>
            </a:p>
          </p:txBody>
        </p:sp>
      </p:grpSp>
      <p:cxnSp>
        <p:nvCxnSpPr>
          <p:cNvPr id="421" name="Соединительная линия уступом 420"/>
          <p:cNvCxnSpPr>
            <a:cxnSpLocks/>
          </p:cNvCxnSpPr>
          <p:nvPr/>
        </p:nvCxnSpPr>
        <p:spPr>
          <a:xfrm rot="10800000">
            <a:off x="2538207" y="3786249"/>
            <a:ext cx="850419" cy="150670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60000"/>
                <a:lumOff val="4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3" name="Рисунок 322">
            <a:extLst>
              <a:ext uri="{FF2B5EF4-FFF2-40B4-BE49-F238E27FC236}">
                <a16:creationId xmlns:a16="http://schemas.microsoft.com/office/drawing/2014/main" xmlns="" id="{32FAA164-5BCA-75C0-EFD9-B40AC44789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1011" y="3210088"/>
            <a:ext cx="252000" cy="252000"/>
          </a:xfrm>
          <a:prstGeom prst="rect">
            <a:avLst/>
          </a:prstGeom>
        </p:spPr>
      </p:pic>
      <p:grpSp>
        <p:nvGrpSpPr>
          <p:cNvPr id="357" name="Группа 356">
            <a:extLst>
              <a:ext uri="{FF2B5EF4-FFF2-40B4-BE49-F238E27FC236}">
                <a16:creationId xmlns:a16="http://schemas.microsoft.com/office/drawing/2014/main" xmlns="" id="{9BE60D40-6324-DAB2-2CEC-9D395C4F2761}"/>
              </a:ext>
            </a:extLst>
          </p:cNvPr>
          <p:cNvGrpSpPr/>
          <p:nvPr/>
        </p:nvGrpSpPr>
        <p:grpSpPr>
          <a:xfrm>
            <a:off x="1831927" y="3133433"/>
            <a:ext cx="734664" cy="475914"/>
            <a:chOff x="2449436" y="3541293"/>
            <a:chExt cx="844679" cy="475914"/>
          </a:xfrm>
        </p:grpSpPr>
        <p:sp>
          <p:nvSpPr>
            <p:cNvPr id="358" name="Прямоугольник 357">
              <a:extLst>
                <a:ext uri="{FF2B5EF4-FFF2-40B4-BE49-F238E27FC236}">
                  <a16:creationId xmlns:a16="http://schemas.microsoft.com/office/drawing/2014/main" xmlns="" id="{0F880C0B-EA19-C0E5-5773-CB5E191DA2A2}"/>
                </a:ext>
              </a:extLst>
            </p:cNvPr>
            <p:cNvSpPr/>
            <p:nvPr/>
          </p:nvSpPr>
          <p:spPr>
            <a:xfrm>
              <a:off x="2449436" y="3541293"/>
              <a:ext cx="701365" cy="475914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2"/>
            </a:fontRef>
          </p:style>
          <p:txBody>
            <a:bodyPr rtlCol="0" anchor="ctr"/>
            <a:lstStyle/>
            <a:p>
              <a:pPr algn="ctr"/>
              <a:r>
                <a:rPr lang="ru-RU" sz="10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13</a:t>
              </a:r>
              <a:endParaRPr lang="ru-RU" sz="1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Прямоугольник 381">
              <a:extLst>
                <a:ext uri="{FF2B5EF4-FFF2-40B4-BE49-F238E27FC236}">
                  <a16:creationId xmlns:a16="http://schemas.microsoft.com/office/drawing/2014/main" xmlns="" id="{08926E8D-C25F-DF45-9A3B-5B8678F2CBBC}"/>
                </a:ext>
              </a:extLst>
            </p:cNvPr>
            <p:cNvSpPr/>
            <p:nvPr/>
          </p:nvSpPr>
          <p:spPr>
            <a:xfrm>
              <a:off x="2797367" y="3641055"/>
              <a:ext cx="496748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ц</a:t>
              </a:r>
              <a:r>
                <a:rPr lang="en-US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/</a:t>
              </a:r>
              <a:r>
                <a:rPr lang="uz-Cyrl-UZ" sz="1000" b="1" kern="100" dirty="0">
                  <a:solidFill>
                    <a:srgbClr val="0070C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га</a:t>
              </a:r>
              <a:endParaRPr lang="ru-RU" sz="1000" b="1" dirty="0"/>
            </a:p>
          </p:txBody>
        </p:sp>
      </p:grpSp>
      <p:cxnSp>
        <p:nvCxnSpPr>
          <p:cNvPr id="498" name="Прямая со стрелкой 497"/>
          <p:cNvCxnSpPr/>
          <p:nvPr/>
        </p:nvCxnSpPr>
        <p:spPr>
          <a:xfrm>
            <a:off x="1723114" y="2761258"/>
            <a:ext cx="138546" cy="0"/>
          </a:xfrm>
          <a:prstGeom prst="straightConnector1">
            <a:avLst/>
          </a:prstGeom>
          <a:ln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>
            <a:off x="1751157" y="2549993"/>
            <a:ext cx="0" cy="296595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6" name="TextBox 445">
            <a:extLst>
              <a:ext uri="{FF2B5EF4-FFF2-40B4-BE49-F238E27FC236}">
                <a16:creationId xmlns:a16="http://schemas.microsoft.com/office/drawing/2014/main" xmlns="" id="{505923E9-87A8-4221-9778-0D9AE8C1B683}"/>
              </a:ext>
            </a:extLst>
          </p:cNvPr>
          <p:cNvSpPr txBox="1"/>
          <p:nvPr/>
        </p:nvSpPr>
        <p:spPr>
          <a:xfrm>
            <a:off x="5283008" y="3190157"/>
            <a:ext cx="1551683" cy="29599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ru-RU"/>
            </a:defPPr>
            <a:lvl1pPr algn="ctr">
              <a:defRPr sz="14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endParaRPr lang="uz-Cyrl-UZ" sz="1100" dirty="0"/>
          </a:p>
        </p:txBody>
      </p:sp>
      <p:sp>
        <p:nvSpPr>
          <p:cNvPr id="449" name="Прямоугольник 448">
            <a:extLst>
              <a:ext uri="{FF2B5EF4-FFF2-40B4-BE49-F238E27FC236}">
                <a16:creationId xmlns:a16="http://schemas.microsoft.com/office/drawing/2014/main" xmlns="" id="{4B69A8B3-232F-4A30-A56F-B35EF720817E}"/>
              </a:ext>
            </a:extLst>
          </p:cNvPr>
          <p:cNvSpPr/>
          <p:nvPr/>
        </p:nvSpPr>
        <p:spPr>
          <a:xfrm>
            <a:off x="5402671" y="3282785"/>
            <a:ext cx="602771" cy="269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тонна</a:t>
            </a:r>
          </a:p>
        </p:txBody>
      </p:sp>
      <p:grpSp>
        <p:nvGrpSpPr>
          <p:cNvPr id="516" name="Группа 515">
            <a:extLst>
              <a:ext uri="{FF2B5EF4-FFF2-40B4-BE49-F238E27FC236}">
                <a16:creationId xmlns:a16="http://schemas.microsoft.com/office/drawing/2014/main" xmlns="" id="{1ECE68CB-BCEC-0D0C-C55F-8C39786CF881}"/>
              </a:ext>
            </a:extLst>
          </p:cNvPr>
          <p:cNvGrpSpPr/>
          <p:nvPr/>
        </p:nvGrpSpPr>
        <p:grpSpPr>
          <a:xfrm>
            <a:off x="7398319" y="1168918"/>
            <a:ext cx="4679026" cy="2764160"/>
            <a:chOff x="7401006" y="1312609"/>
            <a:chExt cx="4581220" cy="2427147"/>
          </a:xfrm>
        </p:grpSpPr>
        <p:grpSp>
          <p:nvGrpSpPr>
            <p:cNvPr id="517" name="Группа 516">
              <a:extLst>
                <a:ext uri="{FF2B5EF4-FFF2-40B4-BE49-F238E27FC236}">
                  <a16:creationId xmlns:a16="http://schemas.microsoft.com/office/drawing/2014/main" xmlns="" id="{DDFFF156-650D-5A12-6F83-5C1C3D6C83B3}"/>
                </a:ext>
              </a:extLst>
            </p:cNvPr>
            <p:cNvGrpSpPr/>
            <p:nvPr/>
          </p:nvGrpSpPr>
          <p:grpSpPr>
            <a:xfrm>
              <a:off x="7726917" y="1312609"/>
              <a:ext cx="4255309" cy="2427147"/>
              <a:chOff x="7726917" y="3351235"/>
              <a:chExt cx="4255309" cy="2427147"/>
            </a:xfrm>
          </p:grpSpPr>
          <p:sp>
            <p:nvSpPr>
              <p:cNvPr id="520" name="Прямоугольник 519">
                <a:extLst>
                  <a:ext uri="{FF2B5EF4-FFF2-40B4-BE49-F238E27FC236}">
                    <a16:creationId xmlns:a16="http://schemas.microsoft.com/office/drawing/2014/main" xmlns="" id="{E33E66E6-3164-9CE4-D5CC-A1C201494484}"/>
                  </a:ext>
                </a:extLst>
              </p:cNvPr>
              <p:cNvSpPr/>
              <p:nvPr/>
            </p:nvSpPr>
            <p:spPr>
              <a:xfrm>
                <a:off x="7726917" y="4708875"/>
                <a:ext cx="2001074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Сут ва сут маҳсулотлари</a:t>
                </a:r>
              </a:p>
            </p:txBody>
          </p:sp>
          <p:sp>
            <p:nvSpPr>
              <p:cNvPr id="521" name="Прямоугольник 520">
                <a:extLst>
                  <a:ext uri="{FF2B5EF4-FFF2-40B4-BE49-F238E27FC236}">
                    <a16:creationId xmlns:a16="http://schemas.microsoft.com/office/drawing/2014/main" xmlns="" id="{2026FE0D-B90D-0ED9-5785-CFA607CA707C}"/>
                  </a:ext>
                </a:extLst>
              </p:cNvPr>
              <p:cNvSpPr/>
              <p:nvPr/>
            </p:nvSpPr>
            <p:spPr>
              <a:xfrm>
                <a:off x="7943803" y="5517957"/>
                <a:ext cx="1792463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Мева, сабзавот ва полиз </a:t>
                </a:r>
              </a:p>
            </p:txBody>
          </p:sp>
          <p:sp>
            <p:nvSpPr>
              <p:cNvPr id="522" name="Прямоугольник 521">
                <a:extLst>
                  <a:ext uri="{FF2B5EF4-FFF2-40B4-BE49-F238E27FC236}">
                    <a16:creationId xmlns:a16="http://schemas.microsoft.com/office/drawing/2014/main" xmlns="" id="{41CDDEB4-D074-9F10-09DD-383A7342B8C4}"/>
                  </a:ext>
                </a:extLst>
              </p:cNvPr>
              <p:cNvSpPr/>
              <p:nvPr/>
            </p:nvSpPr>
            <p:spPr>
              <a:xfrm>
                <a:off x="9164745" y="5243508"/>
                <a:ext cx="702506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Тухум</a:t>
                </a:r>
              </a:p>
            </p:txBody>
          </p:sp>
          <p:grpSp>
            <p:nvGrpSpPr>
              <p:cNvPr id="523" name="Группа 522">
                <a:extLst>
                  <a:ext uri="{FF2B5EF4-FFF2-40B4-BE49-F238E27FC236}">
                    <a16:creationId xmlns:a16="http://schemas.microsoft.com/office/drawing/2014/main" xmlns="" id="{5A48C1B7-0942-E48E-76FB-7B0B07C8615F}"/>
                  </a:ext>
                </a:extLst>
              </p:cNvPr>
              <p:cNvGrpSpPr/>
              <p:nvPr/>
            </p:nvGrpSpPr>
            <p:grpSpPr>
              <a:xfrm>
                <a:off x="9702176" y="4694019"/>
                <a:ext cx="2280050" cy="790765"/>
                <a:chOff x="9334795" y="4540737"/>
                <a:chExt cx="2280050" cy="790765"/>
              </a:xfrm>
            </p:grpSpPr>
            <p:sp>
              <p:nvSpPr>
                <p:cNvPr id="574" name="Прямоугольник 573">
                  <a:extLst>
                    <a:ext uri="{FF2B5EF4-FFF2-40B4-BE49-F238E27FC236}">
                      <a16:creationId xmlns:a16="http://schemas.microsoft.com/office/drawing/2014/main" xmlns="" id="{74CC1C59-2C32-A754-34F1-C360A9B41D14}"/>
                    </a:ext>
                  </a:extLst>
                </p:cNvPr>
                <p:cNvSpPr/>
                <p:nvPr/>
              </p:nvSpPr>
              <p:spPr>
                <a:xfrm>
                  <a:off x="9337653" y="4571302"/>
                  <a:ext cx="2119272" cy="227503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5" name="Прямоугольник 574">
                  <a:extLst>
                    <a:ext uri="{FF2B5EF4-FFF2-40B4-BE49-F238E27FC236}">
                      <a16:creationId xmlns:a16="http://schemas.microsoft.com/office/drawing/2014/main" xmlns="" id="{D9717F4E-03E5-DE7C-8C3C-38E47FB3A292}"/>
                    </a:ext>
                  </a:extLst>
                </p:cNvPr>
                <p:cNvSpPr/>
                <p:nvPr/>
              </p:nvSpPr>
              <p:spPr>
                <a:xfrm>
                  <a:off x="9335539" y="4571649"/>
                  <a:ext cx="2119271" cy="230794"/>
                </a:xfrm>
                <a:prstGeom prst="rect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6" name="Прямоугольник 575">
                  <a:extLst>
                    <a:ext uri="{FF2B5EF4-FFF2-40B4-BE49-F238E27FC236}">
                      <a16:creationId xmlns:a16="http://schemas.microsoft.com/office/drawing/2014/main" xmlns="" id="{0802DB7D-5380-AA2F-16AB-93CF3B0F295C}"/>
                    </a:ext>
                  </a:extLst>
                </p:cNvPr>
                <p:cNvSpPr/>
                <p:nvPr/>
              </p:nvSpPr>
              <p:spPr>
                <a:xfrm>
                  <a:off x="10662739" y="4540737"/>
                  <a:ext cx="952106" cy="27025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endParaRPr lang="uz-Cyrl-UZ" sz="1400" b="1" kern="100" dirty="0">
                    <a:solidFill>
                      <a:schemeClr val="bg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7" name="Прямоугольник 576">
                  <a:extLst>
                    <a:ext uri="{FF2B5EF4-FFF2-40B4-BE49-F238E27FC236}">
                      <a16:creationId xmlns:a16="http://schemas.microsoft.com/office/drawing/2014/main" xmlns="" id="{6422C42F-6967-EC24-BA69-2C8CF33B37EC}"/>
                    </a:ext>
                  </a:extLst>
                </p:cNvPr>
                <p:cNvSpPr/>
                <p:nvPr/>
              </p:nvSpPr>
              <p:spPr>
                <a:xfrm>
                  <a:off x="9334795" y="5104702"/>
                  <a:ext cx="2119272" cy="226800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524" name="Группа 523">
                <a:extLst>
                  <a:ext uri="{FF2B5EF4-FFF2-40B4-BE49-F238E27FC236}">
                    <a16:creationId xmlns:a16="http://schemas.microsoft.com/office/drawing/2014/main" xmlns="" id="{9E739926-E3AC-AAA9-57EC-0D932D2A7869}"/>
                  </a:ext>
                </a:extLst>
              </p:cNvPr>
              <p:cNvGrpSpPr/>
              <p:nvPr/>
            </p:nvGrpSpPr>
            <p:grpSpPr>
              <a:xfrm>
                <a:off x="9701065" y="4977140"/>
                <a:ext cx="2152237" cy="270252"/>
                <a:chOff x="9333684" y="4823858"/>
                <a:chExt cx="2152237" cy="270252"/>
              </a:xfrm>
            </p:grpSpPr>
            <p:sp>
              <p:nvSpPr>
                <p:cNvPr id="567" name="Прямоугольник 566">
                  <a:extLst>
                    <a:ext uri="{FF2B5EF4-FFF2-40B4-BE49-F238E27FC236}">
                      <a16:creationId xmlns:a16="http://schemas.microsoft.com/office/drawing/2014/main" xmlns="" id="{6F96B645-10E0-B121-3FB4-6FCE090E228C}"/>
                    </a:ext>
                  </a:extLst>
                </p:cNvPr>
                <p:cNvSpPr/>
                <p:nvPr/>
              </p:nvSpPr>
              <p:spPr>
                <a:xfrm>
                  <a:off x="9333684" y="4843015"/>
                  <a:ext cx="2119272" cy="227503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3" name="Прямоугольник 572">
                  <a:extLst>
                    <a:ext uri="{FF2B5EF4-FFF2-40B4-BE49-F238E27FC236}">
                      <a16:creationId xmlns:a16="http://schemas.microsoft.com/office/drawing/2014/main" xmlns="" id="{2C23126F-2E2C-6079-68E9-05BCF5BFF269}"/>
                    </a:ext>
                  </a:extLst>
                </p:cNvPr>
                <p:cNvSpPr/>
                <p:nvPr/>
              </p:nvSpPr>
              <p:spPr>
                <a:xfrm>
                  <a:off x="10856239" y="4823858"/>
                  <a:ext cx="629682" cy="27025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uz-Cyrl-UZ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500%</a:t>
                  </a:r>
                </a:p>
              </p:txBody>
            </p:sp>
          </p:grpSp>
          <p:grpSp>
            <p:nvGrpSpPr>
              <p:cNvPr id="527" name="Группа 526">
                <a:extLst>
                  <a:ext uri="{FF2B5EF4-FFF2-40B4-BE49-F238E27FC236}">
                    <a16:creationId xmlns:a16="http://schemas.microsoft.com/office/drawing/2014/main" xmlns="" id="{A1B00182-319D-6816-3A22-477F55EE093C}"/>
                  </a:ext>
                </a:extLst>
              </p:cNvPr>
              <p:cNvGrpSpPr/>
              <p:nvPr/>
            </p:nvGrpSpPr>
            <p:grpSpPr>
              <a:xfrm>
                <a:off x="9701066" y="5246513"/>
                <a:ext cx="790117" cy="270252"/>
                <a:chOff x="9333685" y="5093231"/>
                <a:chExt cx="790117" cy="270252"/>
              </a:xfrm>
            </p:grpSpPr>
            <p:sp>
              <p:nvSpPr>
                <p:cNvPr id="560" name="Прямоугольник 559">
                  <a:extLst>
                    <a:ext uri="{FF2B5EF4-FFF2-40B4-BE49-F238E27FC236}">
                      <a16:creationId xmlns:a16="http://schemas.microsoft.com/office/drawing/2014/main" xmlns="" id="{EC9A0A50-88C2-53BD-93F7-0F146FC5C27C}"/>
                    </a:ext>
                  </a:extLst>
                </p:cNvPr>
                <p:cNvSpPr/>
                <p:nvPr/>
              </p:nvSpPr>
              <p:spPr>
                <a:xfrm>
                  <a:off x="9333685" y="5104428"/>
                  <a:ext cx="744738" cy="227426"/>
                </a:xfrm>
                <a:prstGeom prst="rect">
                  <a:avLst/>
                </a:prstGeom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3" name="Прямоугольник 562">
                  <a:extLst>
                    <a:ext uri="{FF2B5EF4-FFF2-40B4-BE49-F238E27FC236}">
                      <a16:creationId xmlns:a16="http://schemas.microsoft.com/office/drawing/2014/main" xmlns="" id="{C510D505-49E6-BCA4-41C4-C8BAE484A40F}"/>
                    </a:ext>
                  </a:extLst>
                </p:cNvPr>
                <p:cNvSpPr/>
                <p:nvPr/>
              </p:nvSpPr>
              <p:spPr>
                <a:xfrm>
                  <a:off x="9591429" y="5093231"/>
                  <a:ext cx="532373" cy="27025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uz-Cyrl-UZ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37%</a:t>
                  </a:r>
                </a:p>
              </p:txBody>
            </p:sp>
          </p:grpSp>
          <p:grpSp>
            <p:nvGrpSpPr>
              <p:cNvPr id="528" name="Группа 527">
                <a:extLst>
                  <a:ext uri="{FF2B5EF4-FFF2-40B4-BE49-F238E27FC236}">
                    <a16:creationId xmlns:a16="http://schemas.microsoft.com/office/drawing/2014/main" xmlns="" id="{BC7B009D-CD0A-5550-9EEC-53F5178490F0}"/>
                  </a:ext>
                </a:extLst>
              </p:cNvPr>
              <p:cNvGrpSpPr/>
              <p:nvPr/>
            </p:nvGrpSpPr>
            <p:grpSpPr>
              <a:xfrm>
                <a:off x="9698633" y="5508130"/>
                <a:ext cx="2121704" cy="270252"/>
                <a:chOff x="9331252" y="5354848"/>
                <a:chExt cx="2121704" cy="270252"/>
              </a:xfrm>
            </p:grpSpPr>
            <p:sp>
              <p:nvSpPr>
                <p:cNvPr id="555" name="Прямоугольник 554">
                  <a:extLst>
                    <a:ext uri="{FF2B5EF4-FFF2-40B4-BE49-F238E27FC236}">
                      <a16:creationId xmlns:a16="http://schemas.microsoft.com/office/drawing/2014/main" xmlns="" id="{EB32D377-8BBE-0A6D-B515-F7A7EEF38DDC}"/>
                    </a:ext>
                  </a:extLst>
                </p:cNvPr>
                <p:cNvSpPr/>
                <p:nvPr/>
              </p:nvSpPr>
              <p:spPr>
                <a:xfrm>
                  <a:off x="9333684" y="5371757"/>
                  <a:ext cx="2119272" cy="227503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6" name="Прямоугольник 555">
                  <a:extLst>
                    <a:ext uri="{FF2B5EF4-FFF2-40B4-BE49-F238E27FC236}">
                      <a16:creationId xmlns:a16="http://schemas.microsoft.com/office/drawing/2014/main" xmlns="" id="{2213AB52-F8BC-B3F4-065F-588197661B68}"/>
                    </a:ext>
                  </a:extLst>
                </p:cNvPr>
                <p:cNvSpPr/>
                <p:nvPr/>
              </p:nvSpPr>
              <p:spPr>
                <a:xfrm>
                  <a:off x="9331252" y="5371757"/>
                  <a:ext cx="529060" cy="227503"/>
                </a:xfrm>
                <a:prstGeom prst="rect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7" name="Прямоугольник 556">
                  <a:extLst>
                    <a:ext uri="{FF2B5EF4-FFF2-40B4-BE49-F238E27FC236}">
                      <a16:creationId xmlns:a16="http://schemas.microsoft.com/office/drawing/2014/main" xmlns="" id="{807017AE-CB7C-7B3B-E250-C420A615F4E0}"/>
                    </a:ext>
                  </a:extLst>
                </p:cNvPr>
                <p:cNvSpPr/>
                <p:nvPr/>
              </p:nvSpPr>
              <p:spPr>
                <a:xfrm>
                  <a:off x="9365457" y="5354848"/>
                  <a:ext cx="732846" cy="27025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uz-Cyrl-UZ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27%</a:t>
                  </a:r>
                </a:p>
              </p:txBody>
            </p:sp>
          </p:grpSp>
          <p:sp>
            <p:nvSpPr>
              <p:cNvPr id="529" name="Прямоугольник 528">
                <a:extLst>
                  <a:ext uri="{FF2B5EF4-FFF2-40B4-BE49-F238E27FC236}">
                    <a16:creationId xmlns:a16="http://schemas.microsoft.com/office/drawing/2014/main" xmlns="" id="{D5F61AD7-628F-3121-534A-BF0001B22577}"/>
                  </a:ext>
                </a:extLst>
              </p:cNvPr>
              <p:cNvSpPr/>
              <p:nvPr/>
            </p:nvSpPr>
            <p:spPr>
              <a:xfrm>
                <a:off x="9312553" y="3705889"/>
                <a:ext cx="1485532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ишлаб чиқариш</a:t>
                </a:r>
              </a:p>
            </p:txBody>
          </p:sp>
          <p:sp>
            <p:nvSpPr>
              <p:cNvPr id="530" name="Прямоугольник 529">
                <a:extLst>
                  <a:ext uri="{FF2B5EF4-FFF2-40B4-BE49-F238E27FC236}">
                    <a16:creationId xmlns:a16="http://schemas.microsoft.com/office/drawing/2014/main" xmlns="" id="{7A5E214B-486C-A347-084D-736F2F7CCEFF}"/>
                  </a:ext>
                </a:extLst>
              </p:cNvPr>
              <p:cNvSpPr/>
              <p:nvPr/>
            </p:nvSpPr>
            <p:spPr>
              <a:xfrm>
                <a:off x="10264048" y="3705889"/>
                <a:ext cx="1485532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талаб</a:t>
                </a:r>
              </a:p>
            </p:txBody>
          </p:sp>
          <p:sp>
            <p:nvSpPr>
              <p:cNvPr id="531" name="Прямоугольник 530">
                <a:extLst>
                  <a:ext uri="{FF2B5EF4-FFF2-40B4-BE49-F238E27FC236}">
                    <a16:creationId xmlns:a16="http://schemas.microsoft.com/office/drawing/2014/main" xmlns="" id="{666D2929-43FA-A80E-3865-A0DDCE3F028E}"/>
                  </a:ext>
                </a:extLst>
              </p:cNvPr>
              <p:cNvSpPr/>
              <p:nvPr/>
            </p:nvSpPr>
            <p:spPr>
              <a:xfrm>
                <a:off x="8416891" y="4455686"/>
                <a:ext cx="1305238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Кийим-кечак</a:t>
                </a:r>
              </a:p>
            </p:txBody>
          </p:sp>
          <p:grpSp>
            <p:nvGrpSpPr>
              <p:cNvPr id="532" name="Группа 531">
                <a:extLst>
                  <a:ext uri="{FF2B5EF4-FFF2-40B4-BE49-F238E27FC236}">
                    <a16:creationId xmlns:a16="http://schemas.microsoft.com/office/drawing/2014/main" xmlns="" id="{B42E6980-6C9A-8963-D219-94AF854D0671}"/>
                  </a:ext>
                </a:extLst>
              </p:cNvPr>
              <p:cNvGrpSpPr/>
              <p:nvPr/>
            </p:nvGrpSpPr>
            <p:grpSpPr>
              <a:xfrm>
                <a:off x="9649281" y="4449030"/>
                <a:ext cx="2175025" cy="270252"/>
                <a:chOff x="9281900" y="4295748"/>
                <a:chExt cx="2175025" cy="270252"/>
              </a:xfrm>
            </p:grpSpPr>
            <p:sp>
              <p:nvSpPr>
                <p:cNvPr id="546" name="Прямоугольник 545">
                  <a:extLst>
                    <a:ext uri="{FF2B5EF4-FFF2-40B4-BE49-F238E27FC236}">
                      <a16:creationId xmlns:a16="http://schemas.microsoft.com/office/drawing/2014/main" xmlns="" id="{5FCF6E7B-DF5A-C526-753D-5DACC97A595C}"/>
                    </a:ext>
                  </a:extLst>
                </p:cNvPr>
                <p:cNvSpPr/>
                <p:nvPr/>
              </p:nvSpPr>
              <p:spPr>
                <a:xfrm>
                  <a:off x="9337653" y="4308542"/>
                  <a:ext cx="2119272" cy="227503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8" name="Прямоугольник 547">
                  <a:extLst>
                    <a:ext uri="{FF2B5EF4-FFF2-40B4-BE49-F238E27FC236}">
                      <a16:creationId xmlns:a16="http://schemas.microsoft.com/office/drawing/2014/main" xmlns="" id="{DF493DCD-D3A2-FD6C-8D34-B81F4C1DA597}"/>
                    </a:ext>
                  </a:extLst>
                </p:cNvPr>
                <p:cNvSpPr/>
                <p:nvPr/>
              </p:nvSpPr>
              <p:spPr>
                <a:xfrm>
                  <a:off x="9328078" y="4308541"/>
                  <a:ext cx="486195" cy="229934"/>
                </a:xfrm>
                <a:prstGeom prst="rect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54" name="Прямоугольник 553">
                  <a:extLst>
                    <a:ext uri="{FF2B5EF4-FFF2-40B4-BE49-F238E27FC236}">
                      <a16:creationId xmlns:a16="http://schemas.microsoft.com/office/drawing/2014/main" xmlns="" id="{A41497CB-83BA-1C98-2980-764F688A17E1}"/>
                    </a:ext>
                  </a:extLst>
                </p:cNvPr>
                <p:cNvSpPr/>
                <p:nvPr/>
              </p:nvSpPr>
              <p:spPr>
                <a:xfrm>
                  <a:off x="9281900" y="4295748"/>
                  <a:ext cx="532373" cy="27025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uz-Cyrl-UZ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14%</a:t>
                  </a:r>
                </a:p>
              </p:txBody>
            </p:sp>
          </p:grpSp>
          <p:sp>
            <p:nvSpPr>
              <p:cNvPr id="533" name="Скругленный прямоугольник 532">
                <a:extLst>
                  <a:ext uri="{FF2B5EF4-FFF2-40B4-BE49-F238E27FC236}">
                    <a16:creationId xmlns:a16="http://schemas.microsoft.com/office/drawing/2014/main" xmlns="" id="{7006EB52-90C3-AD58-E1D6-DA5D01A66C3A}"/>
                  </a:ext>
                </a:extLst>
              </p:cNvPr>
              <p:cNvSpPr/>
              <p:nvPr/>
            </p:nvSpPr>
            <p:spPr>
              <a:xfrm>
                <a:off x="8304204" y="3380643"/>
                <a:ext cx="3251863" cy="245018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4" name="TextBox 533">
                <a:extLst>
                  <a:ext uri="{FF2B5EF4-FFF2-40B4-BE49-F238E27FC236}">
                    <a16:creationId xmlns:a16="http://schemas.microsoft.com/office/drawing/2014/main" xmlns="" id="{A301376D-9C2C-9D76-D0A8-ED914A06A374}"/>
                  </a:ext>
                </a:extLst>
              </p:cNvPr>
              <p:cNvSpPr txBox="1"/>
              <p:nvPr/>
            </p:nvSpPr>
            <p:spPr>
              <a:xfrm>
                <a:off x="8247275" y="3351235"/>
                <a:ext cx="3395920" cy="324302"/>
              </a:xfrm>
              <a:prstGeom prst="rect">
                <a:avLst/>
              </a:prstGeom>
              <a:noFill/>
              <a:ln>
                <a:noFill/>
              </a:ln>
              <a:effectLst>
                <a:glow rad="127000">
                  <a:schemeClr val="accent1"/>
                </a:glow>
              </a:effectLst>
            </p:spPr>
            <p:txBody>
              <a:bodyPr wrap="square">
                <a:spAutoFit/>
              </a:bodyPr>
              <a:lstStyle>
                <a:defPPr>
                  <a:defRPr lang="ru-RU"/>
                </a:defPPr>
                <a:lvl1pPr algn="ctr" fontAlgn="auto">
                  <a:spcBef>
                    <a:spcPts val="0"/>
                  </a:spcBef>
                  <a:spcAft>
                    <a:spcPts val="0"/>
                  </a:spcAft>
                  <a:defRPr b="1">
                    <a:solidFill>
                      <a:srgbClr val="003874"/>
                    </a:solidFill>
                    <a:latin typeface="Arial" panose="020B0604020202020204" pitchFamily="34" charset="0"/>
                    <a:ea typeface="+mj-ea"/>
                    <a:cs typeface="Arial" panose="020B0604020202020204" pitchFamily="34" charset="0"/>
                  </a:defRPr>
                </a:lvl1pPr>
              </a:lstStyle>
              <a:p>
                <a:r>
                  <a:rPr lang="ru-RU" dirty="0" err="1"/>
                  <a:t>Талаб</a:t>
                </a:r>
                <a:r>
                  <a:rPr lang="uz-Cyrl-UZ" dirty="0"/>
                  <a:t>нинг</a:t>
                </a:r>
                <a:r>
                  <a:rPr lang="ru-RU" dirty="0"/>
                  <a:t> қондирилиши</a:t>
                </a:r>
              </a:p>
            </p:txBody>
          </p:sp>
          <p:sp>
            <p:nvSpPr>
              <p:cNvPr id="535" name="Прямоугольник 534">
                <a:extLst>
                  <a:ext uri="{FF2B5EF4-FFF2-40B4-BE49-F238E27FC236}">
                    <a16:creationId xmlns:a16="http://schemas.microsoft.com/office/drawing/2014/main" xmlns="" id="{7931719D-C8FB-14A4-385D-796FDEC5552F}"/>
                  </a:ext>
                </a:extLst>
              </p:cNvPr>
              <p:cNvSpPr/>
              <p:nvPr/>
            </p:nvSpPr>
            <p:spPr>
              <a:xfrm>
                <a:off x="8423241" y="4179980"/>
                <a:ext cx="1305238" cy="21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Мебель</a:t>
                </a:r>
              </a:p>
            </p:txBody>
          </p:sp>
          <p:grpSp>
            <p:nvGrpSpPr>
              <p:cNvPr id="536" name="Группа 535">
                <a:extLst>
                  <a:ext uri="{FF2B5EF4-FFF2-40B4-BE49-F238E27FC236}">
                    <a16:creationId xmlns:a16="http://schemas.microsoft.com/office/drawing/2014/main" xmlns="" id="{5CCACADB-09A2-958F-5F54-2CB208B37952}"/>
                  </a:ext>
                </a:extLst>
              </p:cNvPr>
              <p:cNvGrpSpPr/>
              <p:nvPr/>
            </p:nvGrpSpPr>
            <p:grpSpPr>
              <a:xfrm>
                <a:off x="9695461" y="4163495"/>
                <a:ext cx="2128845" cy="270252"/>
                <a:chOff x="9328080" y="4289094"/>
                <a:chExt cx="2128845" cy="270252"/>
              </a:xfrm>
            </p:grpSpPr>
            <p:sp>
              <p:nvSpPr>
                <p:cNvPr id="543" name="Прямоугольник 542">
                  <a:extLst>
                    <a:ext uri="{FF2B5EF4-FFF2-40B4-BE49-F238E27FC236}">
                      <a16:creationId xmlns:a16="http://schemas.microsoft.com/office/drawing/2014/main" xmlns="" id="{028893F0-0F21-8DAD-7AC6-F3A650304F3F}"/>
                    </a:ext>
                  </a:extLst>
                </p:cNvPr>
                <p:cNvSpPr/>
                <p:nvPr/>
              </p:nvSpPr>
              <p:spPr>
                <a:xfrm>
                  <a:off x="9337653" y="4308542"/>
                  <a:ext cx="2119272" cy="227503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4" name="Прямоугольник 543">
                  <a:extLst>
                    <a:ext uri="{FF2B5EF4-FFF2-40B4-BE49-F238E27FC236}">
                      <a16:creationId xmlns:a16="http://schemas.microsoft.com/office/drawing/2014/main" xmlns="" id="{EC77888C-3EA4-516A-F4AE-6CECE9138637}"/>
                    </a:ext>
                  </a:extLst>
                </p:cNvPr>
                <p:cNvSpPr/>
                <p:nvPr/>
              </p:nvSpPr>
              <p:spPr>
                <a:xfrm>
                  <a:off x="9328080" y="4308541"/>
                  <a:ext cx="693140" cy="227140"/>
                </a:xfrm>
                <a:prstGeom prst="rect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5" name="Прямоугольник 544">
                  <a:extLst>
                    <a:ext uri="{FF2B5EF4-FFF2-40B4-BE49-F238E27FC236}">
                      <a16:creationId xmlns:a16="http://schemas.microsoft.com/office/drawing/2014/main" xmlns="" id="{701B33B6-B160-891D-8F24-436175115FB5}"/>
                    </a:ext>
                  </a:extLst>
                </p:cNvPr>
                <p:cNvSpPr/>
                <p:nvPr/>
              </p:nvSpPr>
              <p:spPr>
                <a:xfrm>
                  <a:off x="9546050" y="4289094"/>
                  <a:ext cx="532373" cy="27025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uz-Cyrl-UZ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28%</a:t>
                  </a:r>
                </a:p>
              </p:txBody>
            </p:sp>
          </p:grpSp>
          <p:sp>
            <p:nvSpPr>
              <p:cNvPr id="537" name="Прямоугольник 536">
                <a:extLst>
                  <a:ext uri="{FF2B5EF4-FFF2-40B4-BE49-F238E27FC236}">
                    <a16:creationId xmlns:a16="http://schemas.microsoft.com/office/drawing/2014/main" xmlns="" id="{92F08617-6F4A-225F-3C3A-F83EB328B603}"/>
                  </a:ext>
                </a:extLst>
              </p:cNvPr>
              <p:cNvSpPr/>
              <p:nvPr/>
            </p:nvSpPr>
            <p:spPr>
              <a:xfrm>
                <a:off x="7914799" y="3934710"/>
                <a:ext cx="1813680" cy="2162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>
                  <a:spcAft>
                    <a:spcPts val="800"/>
                  </a:spcAft>
                </a:pPr>
                <a:r>
                  <a:rPr lang="uz-Cyrl-UZ" sz="1000" b="1" kern="100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Қурилиш материаллари</a:t>
                </a:r>
              </a:p>
            </p:txBody>
          </p:sp>
          <p:grpSp>
            <p:nvGrpSpPr>
              <p:cNvPr id="538" name="Группа 537">
                <a:extLst>
                  <a:ext uri="{FF2B5EF4-FFF2-40B4-BE49-F238E27FC236}">
                    <a16:creationId xmlns:a16="http://schemas.microsoft.com/office/drawing/2014/main" xmlns="" id="{D4CA1BCC-E16E-B73A-1892-FFEFE06D549C}"/>
                  </a:ext>
                </a:extLst>
              </p:cNvPr>
              <p:cNvGrpSpPr/>
              <p:nvPr/>
            </p:nvGrpSpPr>
            <p:grpSpPr>
              <a:xfrm>
                <a:off x="9695457" y="3926219"/>
                <a:ext cx="2128849" cy="270252"/>
                <a:chOff x="9328076" y="4297088"/>
                <a:chExt cx="2128849" cy="270252"/>
              </a:xfrm>
            </p:grpSpPr>
            <p:sp>
              <p:nvSpPr>
                <p:cNvPr id="539" name="Прямоугольник 538">
                  <a:extLst>
                    <a:ext uri="{FF2B5EF4-FFF2-40B4-BE49-F238E27FC236}">
                      <a16:creationId xmlns:a16="http://schemas.microsoft.com/office/drawing/2014/main" xmlns="" id="{D0EBD8CA-05A5-1F31-1E81-3ACA4C05403E}"/>
                    </a:ext>
                  </a:extLst>
                </p:cNvPr>
                <p:cNvSpPr/>
                <p:nvPr/>
              </p:nvSpPr>
              <p:spPr>
                <a:xfrm>
                  <a:off x="9337653" y="4308542"/>
                  <a:ext cx="2119272" cy="227503"/>
                </a:xfrm>
                <a:prstGeom prst="rect">
                  <a:avLst/>
                </a:prstGeom>
                <a:solidFill>
                  <a:schemeClr val="accent2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0" name="Прямоугольник 539">
                  <a:extLst>
                    <a:ext uri="{FF2B5EF4-FFF2-40B4-BE49-F238E27FC236}">
                      <a16:creationId xmlns:a16="http://schemas.microsoft.com/office/drawing/2014/main" xmlns="" id="{894F9C2C-DE1A-EAF0-1005-5AD3C87E27B2}"/>
                    </a:ext>
                  </a:extLst>
                </p:cNvPr>
                <p:cNvSpPr/>
                <p:nvPr/>
              </p:nvSpPr>
              <p:spPr>
                <a:xfrm>
                  <a:off x="9328076" y="4308542"/>
                  <a:ext cx="1401741" cy="226648"/>
                </a:xfrm>
                <a:prstGeom prst="rect">
                  <a:avLst/>
                </a:prstGeom>
                <a:solidFill>
                  <a:srgbClr val="4472C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41" name="Прямоугольник 540">
                  <a:extLst>
                    <a:ext uri="{FF2B5EF4-FFF2-40B4-BE49-F238E27FC236}">
                      <a16:creationId xmlns:a16="http://schemas.microsoft.com/office/drawing/2014/main" xmlns="" id="{906F9C5F-EA29-3034-3D46-942EA3BFFC07}"/>
                    </a:ext>
                  </a:extLst>
                </p:cNvPr>
                <p:cNvSpPr/>
                <p:nvPr/>
              </p:nvSpPr>
              <p:spPr>
                <a:xfrm>
                  <a:off x="10021219" y="4297088"/>
                  <a:ext cx="532373" cy="27025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>
                    <a:spcAft>
                      <a:spcPts val="800"/>
                    </a:spcAft>
                  </a:pPr>
                  <a:r>
                    <a:rPr lang="uz-Cyrl-UZ" sz="1400" b="1" kern="100" dirty="0">
                      <a:solidFill>
                        <a:schemeClr val="bg1"/>
                      </a:solidFill>
                      <a:latin typeface="Arial" panose="020B0604020202020204" pitchFamily="34" charset="0"/>
                      <a:ea typeface="Calibri" panose="020F0502020204030204" pitchFamily="34" charset="0"/>
                      <a:cs typeface="Arial" panose="020B0604020202020204" pitchFamily="34" charset="0"/>
                    </a:rPr>
                    <a:t>67%</a:t>
                  </a:r>
                </a:p>
              </p:txBody>
            </p:sp>
          </p:grpSp>
        </p:grpSp>
        <p:sp>
          <p:nvSpPr>
            <p:cNvPr id="518" name="Прямоугольник 517">
              <a:extLst>
                <a:ext uri="{FF2B5EF4-FFF2-40B4-BE49-F238E27FC236}">
                  <a16:creationId xmlns:a16="http://schemas.microsoft.com/office/drawing/2014/main" xmlns="" id="{2187E0F9-7ECE-0BBF-ED67-D2880C7FCF6E}"/>
                </a:ext>
              </a:extLst>
            </p:cNvPr>
            <p:cNvSpPr/>
            <p:nvPr/>
          </p:nvSpPr>
          <p:spPr>
            <a:xfrm>
              <a:off x="7401006" y="2944261"/>
              <a:ext cx="2326677" cy="2162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>
                <a:spcAft>
                  <a:spcPts val="800"/>
                </a:spcAft>
              </a:pPr>
              <a:r>
                <a:rPr lang="uz-Cyrl-UZ" sz="10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Гўшт ва гўшт маҳсулотлари</a:t>
              </a:r>
            </a:p>
          </p:txBody>
        </p:sp>
      </p:grpSp>
      <p:sp>
        <p:nvSpPr>
          <p:cNvPr id="482" name="Скругленный прямоугольник 481">
            <a:extLst>
              <a:ext uri="{FF2B5EF4-FFF2-40B4-BE49-F238E27FC236}">
                <a16:creationId xmlns:a16="http://schemas.microsoft.com/office/drawing/2014/main" xmlns="" id="{8A5B6FCA-5D55-720B-A6A2-DE2F57D31F6C}"/>
              </a:ext>
            </a:extLst>
          </p:cNvPr>
          <p:cNvSpPr/>
          <p:nvPr/>
        </p:nvSpPr>
        <p:spPr>
          <a:xfrm>
            <a:off x="7952704" y="3985345"/>
            <a:ext cx="3973857" cy="22262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highlight>
                <a:srgbClr val="FFFF00"/>
              </a:highlight>
            </a:endParaRPr>
          </a:p>
        </p:txBody>
      </p:sp>
      <p:sp>
        <p:nvSpPr>
          <p:cNvPr id="483" name="TextBox 482">
            <a:extLst>
              <a:ext uri="{FF2B5EF4-FFF2-40B4-BE49-F238E27FC236}">
                <a16:creationId xmlns:a16="http://schemas.microsoft.com/office/drawing/2014/main" xmlns="" id="{800A37DE-76B0-51B0-E3C8-14265CC0D2E1}"/>
              </a:ext>
            </a:extLst>
          </p:cNvPr>
          <p:cNvSpPr txBox="1"/>
          <p:nvPr/>
        </p:nvSpPr>
        <p:spPr>
          <a:xfrm>
            <a:off x="7877457" y="3942426"/>
            <a:ext cx="4221934" cy="338554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/>
            </a:glow>
          </a:effectLst>
        </p:spPr>
        <p:txBody>
          <a:bodyPr wrap="square">
            <a:spAutoFit/>
          </a:bodyPr>
          <a:lstStyle>
            <a:defPPr>
              <a:defRPr lang="en-US"/>
            </a:defPPr>
            <a:lvl1pPr algn="r" fontAlgn="auto">
              <a:spcBef>
                <a:spcPts val="0"/>
              </a:spcBef>
              <a:spcAft>
                <a:spcPts val="0"/>
              </a:spcAft>
              <a:defRPr sz="2000" b="1">
                <a:solidFill>
                  <a:srgbClr val="003874"/>
                </a:solidFill>
                <a:latin typeface="Montserrat" panose="00000500000000000000" pitchFamily="2" charset="-52"/>
                <a:ea typeface="+mj-ea"/>
                <a:cs typeface="+mj-cs"/>
              </a:defRPr>
            </a:lvl1pPr>
          </a:lstStyle>
          <a:p>
            <a:pPr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Йирик лойиҳалар</a:t>
            </a:r>
            <a:endParaRPr lang="ru-RU" sz="1600" b="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1" name="Прямоугольник 182">
            <a:extLst>
              <a:ext uri="{FF2B5EF4-FFF2-40B4-BE49-F238E27FC236}">
                <a16:creationId xmlns:a16="http://schemas.microsoft.com/office/drawing/2014/main" xmlns="" id="{C59ADD70-D11A-41CF-8C70-ADCEDB422E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44454" y="5143572"/>
            <a:ext cx="7275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z-Cyrl-UZ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endParaRPr lang="uz-Cyrl-UZ" alt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5" name="TextBox 484">
            <a:extLst>
              <a:ext uri="{FF2B5EF4-FFF2-40B4-BE49-F238E27FC236}">
                <a16:creationId xmlns:a16="http://schemas.microsoft.com/office/drawing/2014/main" xmlns="" id="{FF1CEB45-60B6-44B8-B252-81E3D64594A7}"/>
              </a:ext>
            </a:extLst>
          </p:cNvPr>
          <p:cNvSpPr txBox="1"/>
          <p:nvPr/>
        </p:nvSpPr>
        <p:spPr>
          <a:xfrm>
            <a:off x="8823586" y="5228720"/>
            <a:ext cx="10180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alt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минг</a:t>
            </a:r>
            <a:r>
              <a:rPr lang="en-US" alt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alt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тонна </a:t>
            </a:r>
            <a:endParaRPr lang="ru-RU" sz="1100" dirty="0"/>
          </a:p>
        </p:txBody>
      </p:sp>
      <p:sp>
        <p:nvSpPr>
          <p:cNvPr id="488" name="Прямоугольник 185">
            <a:extLst>
              <a:ext uri="{FF2B5EF4-FFF2-40B4-BE49-F238E27FC236}">
                <a16:creationId xmlns:a16="http://schemas.microsoft.com/office/drawing/2014/main" xmlns="" id="{1404023C-CE5F-4BB0-93B8-E1F1193FF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54167" y="4863788"/>
            <a:ext cx="151728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defRPr/>
            </a:pPr>
            <a:r>
              <a:rPr lang="uz-Cyrl-UZ" alt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Ош тузи ва минерал ўғит ишлаб чиқариш</a:t>
            </a:r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xmlns="" id="{5785A676-094C-41F2-9C27-30142304FFDA}"/>
              </a:ext>
            </a:extLst>
          </p:cNvPr>
          <p:cNvSpPr txBox="1"/>
          <p:nvPr/>
        </p:nvSpPr>
        <p:spPr>
          <a:xfrm>
            <a:off x="18155" y="2840645"/>
            <a:ext cx="310857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Қишлоқ хўжалиги маҳсулотлари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7" name="TextBox 616">
            <a:extLst>
              <a:ext uri="{FF2B5EF4-FFF2-40B4-BE49-F238E27FC236}">
                <a16:creationId xmlns:a16="http://schemas.microsoft.com/office/drawing/2014/main" xmlns="" id="{6C3C1F39-FB49-4468-B562-59A4ACC05821}"/>
              </a:ext>
            </a:extLst>
          </p:cNvPr>
          <p:cNvSpPr txBox="1"/>
          <p:nvPr/>
        </p:nvSpPr>
        <p:spPr>
          <a:xfrm>
            <a:off x="2974158" y="6403498"/>
            <a:ext cx="27773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6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52" name="Прямоугольник: скругленные углы 91">
            <a:extLst>
              <a:ext uri="{FF2B5EF4-FFF2-40B4-BE49-F238E27FC236}">
                <a16:creationId xmlns:a16="http://schemas.microsoft.com/office/drawing/2014/main" xmlns="" id="{FBF6D84F-2DE5-45E7-A201-C00C7D79FBB4}"/>
              </a:ext>
            </a:extLst>
          </p:cNvPr>
          <p:cNvSpPr/>
          <p:nvPr/>
        </p:nvSpPr>
        <p:spPr>
          <a:xfrm>
            <a:off x="75453" y="1232105"/>
            <a:ext cx="2997286" cy="27477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1" name="TextBox 350">
            <a:extLst>
              <a:ext uri="{FF2B5EF4-FFF2-40B4-BE49-F238E27FC236}">
                <a16:creationId xmlns:a16="http://schemas.microsoft.com/office/drawing/2014/main" xmlns="" id="{5785A676-094C-41F2-9C27-30142304FFDA}"/>
              </a:ext>
            </a:extLst>
          </p:cNvPr>
          <p:cNvSpPr txBox="1"/>
          <p:nvPr/>
        </p:nvSpPr>
        <p:spPr>
          <a:xfrm>
            <a:off x="-141058" y="1235526"/>
            <a:ext cx="3436672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1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Мавжуд табиий захира бойликлари</a:t>
            </a:r>
            <a:endParaRPr lang="ru-RU" sz="1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3" name="Прямоугольник 352">
            <a:extLst>
              <a:ext uri="{FF2B5EF4-FFF2-40B4-BE49-F238E27FC236}">
                <a16:creationId xmlns:a16="http://schemas.microsoft.com/office/drawing/2014/main" xmlns="" id="{FBE9D770-181A-4569-AA00-6001CA01A8A7}"/>
              </a:ext>
            </a:extLst>
          </p:cNvPr>
          <p:cNvSpPr/>
          <p:nvPr/>
        </p:nvSpPr>
        <p:spPr>
          <a:xfrm>
            <a:off x="301504" y="1853525"/>
            <a:ext cx="809256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4" name="Прямоугольник 353"/>
          <p:cNvSpPr/>
          <p:nvPr/>
        </p:nvSpPr>
        <p:spPr>
          <a:xfrm>
            <a:off x="871136" y="1930070"/>
            <a:ext cx="94359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м.куб</a:t>
            </a:r>
            <a:endParaRPr lang="ru-RU" sz="1000" b="1" dirty="0"/>
          </a:p>
        </p:txBody>
      </p:sp>
      <p:sp>
        <p:nvSpPr>
          <p:cNvPr id="355" name="Прямоугольник 354"/>
          <p:cNvSpPr/>
          <p:nvPr/>
        </p:nvSpPr>
        <p:spPr>
          <a:xfrm>
            <a:off x="1718758" y="1648134"/>
            <a:ext cx="104769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ru-RU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калий тузи</a:t>
            </a:r>
          </a:p>
        </p:txBody>
      </p:sp>
      <p:sp>
        <p:nvSpPr>
          <p:cNvPr id="365" name="Прямоугольник 364">
            <a:extLst>
              <a:ext uri="{FF2B5EF4-FFF2-40B4-BE49-F238E27FC236}">
                <a16:creationId xmlns:a16="http://schemas.microsoft.com/office/drawing/2014/main" xmlns="" id="{FBE9D770-181A-4569-AA00-6001CA01A8A7}"/>
              </a:ext>
            </a:extLst>
          </p:cNvPr>
          <p:cNvSpPr/>
          <p:nvPr/>
        </p:nvSpPr>
        <p:spPr>
          <a:xfrm>
            <a:off x="328610" y="2155287"/>
            <a:ext cx="809256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985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9" name="Прямоугольник 368"/>
          <p:cNvSpPr/>
          <p:nvPr/>
        </p:nvSpPr>
        <p:spPr>
          <a:xfrm>
            <a:off x="1716924" y="2240957"/>
            <a:ext cx="180426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ru-RU" sz="1000" b="1" kern="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қум</a:t>
            </a:r>
            <a:r>
              <a:rPr lang="ru-RU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000" b="1" kern="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шағал</a:t>
            </a:r>
            <a:r>
              <a:rPr lang="ru-RU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000" b="1" kern="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аралашмаси</a:t>
            </a:r>
            <a:endParaRPr lang="ru-RU" sz="10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3" name="Прямоугольник 372">
            <a:extLst>
              <a:ext uri="{FF2B5EF4-FFF2-40B4-BE49-F238E27FC236}">
                <a16:creationId xmlns:a16="http://schemas.microsoft.com/office/drawing/2014/main" xmlns="" id="{FBE9D770-181A-4569-AA00-6001CA01A8A7}"/>
              </a:ext>
            </a:extLst>
          </p:cNvPr>
          <p:cNvSpPr/>
          <p:nvPr/>
        </p:nvSpPr>
        <p:spPr>
          <a:xfrm>
            <a:off x="324990" y="2488346"/>
            <a:ext cx="809256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10,6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5" name="Прямоугольник 374"/>
          <p:cNvSpPr/>
          <p:nvPr/>
        </p:nvSpPr>
        <p:spPr>
          <a:xfrm>
            <a:off x="1722115" y="2573994"/>
            <a:ext cx="1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ru-RU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бентонит </a:t>
            </a:r>
            <a:r>
              <a:rPr lang="ru-RU" sz="1000" b="1" kern="1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гил</a:t>
            </a:r>
            <a:endParaRPr lang="ru-RU" sz="10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49" name="Прямоугольник 348">
            <a:extLst>
              <a:ext uri="{FF2B5EF4-FFF2-40B4-BE49-F238E27FC236}">
                <a16:creationId xmlns:a16="http://schemas.microsoft.com/office/drawing/2014/main" xmlns="" id="{ACCEC846-1BC3-4E3F-BEC0-680B86863966}"/>
              </a:ext>
            </a:extLst>
          </p:cNvPr>
          <p:cNvSpPr/>
          <p:nvPr/>
        </p:nvSpPr>
        <p:spPr>
          <a:xfrm>
            <a:off x="324990" y="1566308"/>
            <a:ext cx="809256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z-Cyrl-UZ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2" name="Прямоугольник 401">
            <a:extLst>
              <a:ext uri="{FF2B5EF4-FFF2-40B4-BE49-F238E27FC236}">
                <a16:creationId xmlns:a16="http://schemas.microsoft.com/office/drawing/2014/main" xmlns="" id="{E8E67EAE-B8B8-40C0-8B77-6C0EC3D47C15}"/>
              </a:ext>
            </a:extLst>
          </p:cNvPr>
          <p:cNvSpPr/>
          <p:nvPr/>
        </p:nvSpPr>
        <p:spPr>
          <a:xfrm>
            <a:off x="864525" y="1654162"/>
            <a:ext cx="112268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тонна</a:t>
            </a:r>
            <a:endParaRPr lang="ru-RU" sz="1000" b="1" dirty="0"/>
          </a:p>
        </p:txBody>
      </p:sp>
      <p:sp>
        <p:nvSpPr>
          <p:cNvPr id="406" name="Прямоугольник 405">
            <a:extLst>
              <a:ext uri="{FF2B5EF4-FFF2-40B4-BE49-F238E27FC236}">
                <a16:creationId xmlns:a16="http://schemas.microsoft.com/office/drawing/2014/main" xmlns="" id="{61D4254D-CF6A-4F1A-8E6F-A01FF2490F4F}"/>
              </a:ext>
            </a:extLst>
          </p:cNvPr>
          <p:cNvSpPr/>
          <p:nvPr/>
        </p:nvSpPr>
        <p:spPr>
          <a:xfrm>
            <a:off x="1716744" y="1925777"/>
            <a:ext cx="216195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табиий пардозбоп тош</a:t>
            </a:r>
            <a:endParaRPr lang="ru-RU" sz="1000" b="1" kern="1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26" name="Рисунок 425">
            <a:extLst>
              <a:ext uri="{FF2B5EF4-FFF2-40B4-BE49-F238E27FC236}">
                <a16:creationId xmlns:a16="http://schemas.microsoft.com/office/drawing/2014/main" xmlns="" id="{BC62617E-70F3-42FE-A729-5934E1F11D5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26223" y="1833755"/>
            <a:ext cx="321028" cy="321028"/>
          </a:xfrm>
          <a:prstGeom prst="rect">
            <a:avLst/>
          </a:prstGeom>
        </p:spPr>
      </p:pic>
      <p:cxnSp>
        <p:nvCxnSpPr>
          <p:cNvPr id="428" name="Прямая соединительная линия 427">
            <a:extLst>
              <a:ext uri="{FF2B5EF4-FFF2-40B4-BE49-F238E27FC236}">
                <a16:creationId xmlns:a16="http://schemas.microsoft.com/office/drawing/2014/main" xmlns="" id="{36762ACF-1F92-4029-9BD0-DDEECC691268}"/>
              </a:ext>
            </a:extLst>
          </p:cNvPr>
          <p:cNvCxnSpPr>
            <a:cxnSpLocks/>
          </p:cNvCxnSpPr>
          <p:nvPr/>
        </p:nvCxnSpPr>
        <p:spPr>
          <a:xfrm>
            <a:off x="2507415" y="4448662"/>
            <a:ext cx="881568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1" name="Скругленный прямоугольник 10">
            <a:extLst>
              <a:ext uri="{FF2B5EF4-FFF2-40B4-BE49-F238E27FC236}">
                <a16:creationId xmlns:a16="http://schemas.microsoft.com/office/drawing/2014/main" xmlns="" id="{72E646B5-F198-4DAA-8935-5FE7EC0981A4}"/>
              </a:ext>
            </a:extLst>
          </p:cNvPr>
          <p:cNvSpPr/>
          <p:nvPr/>
        </p:nvSpPr>
        <p:spPr>
          <a:xfrm>
            <a:off x="3388972" y="1525026"/>
            <a:ext cx="4480481" cy="3980621"/>
          </a:xfrm>
          <a:prstGeom prst="roundRect">
            <a:avLst>
              <a:gd name="adj" fmla="val 3642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highlight>
                <a:srgbClr val="FFFF00"/>
              </a:highlight>
            </a:endParaRPr>
          </a:p>
        </p:txBody>
      </p:sp>
      <p:sp>
        <p:nvSpPr>
          <p:cNvPr id="432" name="Скругленный прямоугольник 10">
            <a:extLst>
              <a:ext uri="{FF2B5EF4-FFF2-40B4-BE49-F238E27FC236}">
                <a16:creationId xmlns:a16="http://schemas.microsoft.com/office/drawing/2014/main" xmlns="" id="{AC3041FA-4DE2-413E-9D2A-0B7412710679}"/>
              </a:ext>
            </a:extLst>
          </p:cNvPr>
          <p:cNvSpPr/>
          <p:nvPr/>
        </p:nvSpPr>
        <p:spPr>
          <a:xfrm>
            <a:off x="7920023" y="1524144"/>
            <a:ext cx="4227827" cy="2421394"/>
          </a:xfrm>
          <a:prstGeom prst="roundRect">
            <a:avLst>
              <a:gd name="adj" fmla="val 3642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highlight>
                <a:srgbClr val="FFFF00"/>
              </a:highlight>
            </a:endParaRPr>
          </a:p>
        </p:txBody>
      </p:sp>
      <p:sp>
        <p:nvSpPr>
          <p:cNvPr id="433" name="TextBox 432">
            <a:extLst>
              <a:ext uri="{FF2B5EF4-FFF2-40B4-BE49-F238E27FC236}">
                <a16:creationId xmlns:a16="http://schemas.microsoft.com/office/drawing/2014/main" xmlns="" id="{1798A1AB-6AFB-4E2F-A3D5-A6E6E6701EBE}"/>
              </a:ext>
            </a:extLst>
          </p:cNvPr>
          <p:cNvSpPr txBox="1"/>
          <p:nvPr/>
        </p:nvSpPr>
        <p:spPr>
          <a:xfrm>
            <a:off x="9060738" y="4330681"/>
            <a:ext cx="63848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</a:t>
            </a:r>
            <a:endParaRPr lang="uz-Cyrl-UZ" altLang="ru-RU" sz="1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z-Cyrl-UZ" alt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долл. </a:t>
            </a:r>
            <a:endParaRPr lang="ru-RU" sz="1100" dirty="0"/>
          </a:p>
        </p:txBody>
      </p:sp>
      <p:grpSp>
        <p:nvGrpSpPr>
          <p:cNvPr id="445" name="Группа 444">
            <a:extLst>
              <a:ext uri="{FF2B5EF4-FFF2-40B4-BE49-F238E27FC236}">
                <a16:creationId xmlns:a16="http://schemas.microsoft.com/office/drawing/2014/main" xmlns="" id="{8679AFCE-EBB1-49EC-B290-33F48D57CD38}"/>
              </a:ext>
            </a:extLst>
          </p:cNvPr>
          <p:cNvGrpSpPr/>
          <p:nvPr/>
        </p:nvGrpSpPr>
        <p:grpSpPr>
          <a:xfrm>
            <a:off x="6912989" y="3118890"/>
            <a:ext cx="1995760" cy="1667665"/>
            <a:chOff x="3576366" y="3223308"/>
            <a:chExt cx="1970794" cy="1667665"/>
          </a:xfrm>
        </p:grpSpPr>
        <p:sp>
          <p:nvSpPr>
            <p:cNvPr id="466" name="Прямоугольник 465">
              <a:extLst>
                <a:ext uri="{FF2B5EF4-FFF2-40B4-BE49-F238E27FC236}">
                  <a16:creationId xmlns:a16="http://schemas.microsoft.com/office/drawing/2014/main" xmlns="" id="{E028C7FE-914D-4FE1-8698-37C59E56B624}"/>
                </a:ext>
              </a:extLst>
            </p:cNvPr>
            <p:cNvSpPr/>
            <p:nvPr/>
          </p:nvSpPr>
          <p:spPr>
            <a:xfrm>
              <a:off x="3585519" y="3296559"/>
              <a:ext cx="261605" cy="124627"/>
            </a:xfrm>
            <a:prstGeom prst="rect">
              <a:avLst/>
            </a:prstGeom>
            <a:solidFill>
              <a:srgbClr val="2E75B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468" name="Прямоугольник 467">
              <a:extLst>
                <a:ext uri="{FF2B5EF4-FFF2-40B4-BE49-F238E27FC236}">
                  <a16:creationId xmlns:a16="http://schemas.microsoft.com/office/drawing/2014/main" xmlns="" id="{1BBB4596-6A13-4D7D-96A8-26398890D1F4}"/>
                </a:ext>
              </a:extLst>
            </p:cNvPr>
            <p:cNvSpPr/>
            <p:nvPr/>
          </p:nvSpPr>
          <p:spPr>
            <a:xfrm>
              <a:off x="3788560" y="3223308"/>
              <a:ext cx="59418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Мавжуд </a:t>
              </a:r>
              <a:br>
                <a:rPr lang="uz-Cyrl-UZ" sz="8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uz-Cyrl-UZ" sz="8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қувват</a:t>
              </a:r>
            </a:p>
          </p:txBody>
        </p:sp>
        <p:sp>
          <p:nvSpPr>
            <p:cNvPr id="469" name="Прямоугольник 468">
              <a:extLst>
                <a:ext uri="{FF2B5EF4-FFF2-40B4-BE49-F238E27FC236}">
                  <a16:creationId xmlns:a16="http://schemas.microsoft.com/office/drawing/2014/main" xmlns="" id="{C4AB1CFA-4DF2-49E3-AB8A-6C70D674E606}"/>
                </a:ext>
              </a:extLst>
            </p:cNvPr>
            <p:cNvSpPr/>
            <p:nvPr/>
          </p:nvSpPr>
          <p:spPr>
            <a:xfrm>
              <a:off x="3576366" y="3828768"/>
              <a:ext cx="267441" cy="12661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 dirty="0"/>
            </a:p>
          </p:txBody>
        </p:sp>
        <p:sp>
          <p:nvSpPr>
            <p:cNvPr id="470" name="Прямоугольник 469">
              <a:extLst>
                <a:ext uri="{FF2B5EF4-FFF2-40B4-BE49-F238E27FC236}">
                  <a16:creationId xmlns:a16="http://schemas.microsoft.com/office/drawing/2014/main" xmlns="" id="{4CC87B11-179B-4A11-8B48-C29ABFCB6F57}"/>
                </a:ext>
              </a:extLst>
            </p:cNvPr>
            <p:cNvSpPr/>
            <p:nvPr/>
          </p:nvSpPr>
          <p:spPr>
            <a:xfrm>
              <a:off x="3785825" y="3756485"/>
              <a:ext cx="91037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Янги </a:t>
              </a:r>
              <a:br>
                <a:rPr lang="uz-Cyrl-UZ" sz="8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</a:br>
              <a:r>
                <a:rPr lang="uz-Cyrl-UZ" sz="800" b="1" kern="1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қувват</a:t>
              </a:r>
            </a:p>
          </p:txBody>
        </p:sp>
        <p:sp>
          <p:nvSpPr>
            <p:cNvPr id="472" name="Прямоугольник 471">
              <a:extLst>
                <a:ext uri="{FF2B5EF4-FFF2-40B4-BE49-F238E27FC236}">
                  <a16:creationId xmlns:a16="http://schemas.microsoft.com/office/drawing/2014/main" xmlns="" id="{168A6724-DB3E-4EEE-97C7-734F38CB0E8D}"/>
                </a:ext>
              </a:extLst>
            </p:cNvPr>
            <p:cNvSpPr/>
            <p:nvPr/>
          </p:nvSpPr>
          <p:spPr>
            <a:xfrm>
              <a:off x="3576826" y="4377926"/>
              <a:ext cx="260220" cy="130541"/>
            </a:xfrm>
            <a:prstGeom prst="rect">
              <a:avLst/>
            </a:prstGeom>
            <a:solidFill>
              <a:srgbClr val="B4C7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400"/>
            </a:p>
          </p:txBody>
        </p:sp>
        <p:sp>
          <p:nvSpPr>
            <p:cNvPr id="473" name="Прямоугольник 472">
              <a:extLst>
                <a:ext uri="{FF2B5EF4-FFF2-40B4-BE49-F238E27FC236}">
                  <a16:creationId xmlns:a16="http://schemas.microsoft.com/office/drawing/2014/main" xmlns="" id="{4418F512-D231-40D1-A0A5-2838DBFFA17B}"/>
                </a:ext>
              </a:extLst>
            </p:cNvPr>
            <p:cNvSpPr/>
            <p:nvPr/>
          </p:nvSpPr>
          <p:spPr>
            <a:xfrm>
              <a:off x="3778253" y="4306198"/>
              <a:ext cx="1768907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uz-Cyrl-UZ" sz="800" b="1" kern="100" dirty="0">
                  <a:latin typeface="Arial" panose="020B0604020202020204" pitchFamily="34" charset="0"/>
                  <a:cs typeface="Arial" panose="020B0604020202020204" pitchFamily="34" charset="0"/>
                </a:rPr>
                <a:t>Келтирилган</a:t>
              </a:r>
            </a:p>
            <a:p>
              <a:r>
                <a:rPr lang="uz-Cyrl-UZ" sz="800" b="1" kern="100" dirty="0">
                  <a:latin typeface="Arial" panose="020B0604020202020204" pitchFamily="34" charset="0"/>
                  <a:cs typeface="Arial" panose="020B0604020202020204" pitchFamily="34" charset="0"/>
                </a:rPr>
                <a:t>хомашёли</a:t>
              </a:r>
            </a:p>
            <a:p>
              <a:r>
                <a:rPr lang="uz-Cyrl-UZ" sz="800" b="1" kern="100" dirty="0">
                  <a:latin typeface="Arial" panose="020B0604020202020204" pitchFamily="34" charset="0"/>
                  <a:cs typeface="Arial" panose="020B0604020202020204" pitchFamily="34" charset="0"/>
                </a:rPr>
                <a:t>мавжуд </a:t>
              </a:r>
            </a:p>
            <a:p>
              <a:r>
                <a:rPr lang="uz-Cyrl-UZ" sz="800" b="1" kern="100" dirty="0">
                  <a:latin typeface="Arial" panose="020B0604020202020204" pitchFamily="34" charset="0"/>
                  <a:cs typeface="Arial" panose="020B0604020202020204" pitchFamily="34" charset="0"/>
                </a:rPr>
                <a:t>қувват</a:t>
              </a:r>
            </a:p>
          </p:txBody>
        </p:sp>
      </p:grpSp>
      <p:sp>
        <p:nvSpPr>
          <p:cNvPr id="474" name="Прямоугольник 473">
            <a:extLst>
              <a:ext uri="{FF2B5EF4-FFF2-40B4-BE49-F238E27FC236}">
                <a16:creationId xmlns:a16="http://schemas.microsoft.com/office/drawing/2014/main" xmlns="" id="{40C00B96-3FFD-4C9C-BD9F-1C47D6FBF9FD}"/>
              </a:ext>
            </a:extLst>
          </p:cNvPr>
          <p:cNvSpPr/>
          <p:nvPr/>
        </p:nvSpPr>
        <p:spPr>
          <a:xfrm>
            <a:off x="6908178" y="4827656"/>
            <a:ext cx="268081" cy="12617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highlight>
                <a:srgbClr val="FFFF00"/>
              </a:highlight>
            </a:endParaRPr>
          </a:p>
        </p:txBody>
      </p:sp>
      <p:sp>
        <p:nvSpPr>
          <p:cNvPr id="475" name="Прямоугольник 474">
            <a:extLst>
              <a:ext uri="{FF2B5EF4-FFF2-40B4-BE49-F238E27FC236}">
                <a16:creationId xmlns:a16="http://schemas.microsoft.com/office/drawing/2014/main" xmlns="" id="{477F9B66-0C19-4D35-B417-4D40622CAD75}"/>
              </a:ext>
            </a:extLst>
          </p:cNvPr>
          <p:cNvSpPr/>
          <p:nvPr/>
        </p:nvSpPr>
        <p:spPr>
          <a:xfrm>
            <a:off x="7111151" y="4760245"/>
            <a:ext cx="17689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8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Келтирилган</a:t>
            </a:r>
          </a:p>
          <a:p>
            <a:r>
              <a:rPr lang="uz-Cyrl-UZ" sz="8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хомашёли </a:t>
            </a:r>
          </a:p>
          <a:p>
            <a:r>
              <a:rPr lang="uz-Cyrl-UZ" sz="8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янги қувват</a:t>
            </a:r>
          </a:p>
        </p:txBody>
      </p:sp>
      <p:grpSp>
        <p:nvGrpSpPr>
          <p:cNvPr id="477" name="Группа 476">
            <a:extLst>
              <a:ext uri="{FF2B5EF4-FFF2-40B4-BE49-F238E27FC236}">
                <a16:creationId xmlns:a16="http://schemas.microsoft.com/office/drawing/2014/main" xmlns="" id="{0027A7BE-6A11-4DBD-ADCF-67951DEEAAB0}"/>
              </a:ext>
            </a:extLst>
          </p:cNvPr>
          <p:cNvGrpSpPr/>
          <p:nvPr/>
        </p:nvGrpSpPr>
        <p:grpSpPr>
          <a:xfrm>
            <a:off x="3476744" y="1578380"/>
            <a:ext cx="2494055" cy="390352"/>
            <a:chOff x="3195214" y="3921499"/>
            <a:chExt cx="2145622" cy="390352"/>
          </a:xfrm>
        </p:grpSpPr>
        <p:sp>
          <p:nvSpPr>
            <p:cNvPr id="479" name="Прямоугольник 478">
              <a:extLst>
                <a:ext uri="{FF2B5EF4-FFF2-40B4-BE49-F238E27FC236}">
                  <a16:creationId xmlns:a16="http://schemas.microsoft.com/office/drawing/2014/main" xmlns="" id="{2B8B046E-00DE-4306-8AB6-2B44603A13FB}"/>
                </a:ext>
              </a:extLst>
            </p:cNvPr>
            <p:cNvSpPr/>
            <p:nvPr/>
          </p:nvSpPr>
          <p:spPr>
            <a:xfrm>
              <a:off x="3257384" y="3973559"/>
              <a:ext cx="1976482" cy="285514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480" name="Прямоугольник 479">
              <a:extLst>
                <a:ext uri="{FF2B5EF4-FFF2-40B4-BE49-F238E27FC236}">
                  <a16:creationId xmlns:a16="http://schemas.microsoft.com/office/drawing/2014/main" xmlns="" id="{57F6CE42-E44A-4BEB-983F-5FF33ECF5030}"/>
                </a:ext>
              </a:extLst>
            </p:cNvPr>
            <p:cNvSpPr/>
            <p:nvPr/>
          </p:nvSpPr>
          <p:spPr>
            <a:xfrm>
              <a:off x="3195214" y="3923044"/>
              <a:ext cx="493923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Калий</a:t>
              </a:r>
            </a:p>
          </p:txBody>
        </p:sp>
        <p:sp>
          <p:nvSpPr>
            <p:cNvPr id="484" name="Прямоугольник 483">
              <a:extLst>
                <a:ext uri="{FF2B5EF4-FFF2-40B4-BE49-F238E27FC236}">
                  <a16:creationId xmlns:a16="http://schemas.microsoft.com/office/drawing/2014/main" xmlns="" id="{4FE0F780-F4ED-4E83-BA48-79606A265F4E}"/>
                </a:ext>
              </a:extLst>
            </p:cNvPr>
            <p:cNvSpPr/>
            <p:nvPr/>
          </p:nvSpPr>
          <p:spPr>
            <a:xfrm>
              <a:off x="4956810" y="3921499"/>
              <a:ext cx="340902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350</a:t>
              </a:r>
            </a:p>
          </p:txBody>
        </p:sp>
        <p:sp>
          <p:nvSpPr>
            <p:cNvPr id="487" name="Прямоугольник 486">
              <a:extLst>
                <a:ext uri="{FF2B5EF4-FFF2-40B4-BE49-F238E27FC236}">
                  <a16:creationId xmlns:a16="http://schemas.microsoft.com/office/drawing/2014/main" xmlns="" id="{B5507D8C-2938-4D75-96B7-2D1E21A6F930}"/>
                </a:ext>
              </a:extLst>
            </p:cNvPr>
            <p:cNvSpPr/>
            <p:nvPr/>
          </p:nvSpPr>
          <p:spPr>
            <a:xfrm>
              <a:off x="4716531" y="3973297"/>
              <a:ext cx="624305" cy="33855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>
                      <a:lumMod val="85000"/>
                    </a:schemeClr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минг тонна</a:t>
              </a:r>
            </a:p>
          </p:txBody>
        </p:sp>
      </p:grpSp>
      <p:sp>
        <p:nvSpPr>
          <p:cNvPr id="562" name="Прямоугольник 561">
            <a:extLst>
              <a:ext uri="{FF2B5EF4-FFF2-40B4-BE49-F238E27FC236}">
                <a16:creationId xmlns:a16="http://schemas.microsoft.com/office/drawing/2014/main" xmlns="" id="{D32AA2A0-3A58-462D-9441-9C3C7A4E5295}"/>
              </a:ext>
            </a:extLst>
          </p:cNvPr>
          <p:cNvSpPr/>
          <p:nvPr/>
        </p:nvSpPr>
        <p:spPr>
          <a:xfrm>
            <a:off x="3548063" y="1938526"/>
            <a:ext cx="2298397" cy="284114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/>
          </a:p>
        </p:txBody>
      </p:sp>
      <p:sp>
        <p:nvSpPr>
          <p:cNvPr id="588" name="Прямоугольник 587">
            <a:extLst>
              <a:ext uri="{FF2B5EF4-FFF2-40B4-BE49-F238E27FC236}">
                <a16:creationId xmlns:a16="http://schemas.microsoft.com/office/drawing/2014/main" xmlns="" id="{99EA37DA-C7BF-4493-BEA9-D71220B8F216}"/>
              </a:ext>
            </a:extLst>
          </p:cNvPr>
          <p:cNvSpPr/>
          <p:nvPr/>
        </p:nvSpPr>
        <p:spPr>
          <a:xfrm>
            <a:off x="3548063" y="2245134"/>
            <a:ext cx="2298397" cy="28377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/>
          </a:p>
        </p:txBody>
      </p:sp>
      <p:sp>
        <p:nvSpPr>
          <p:cNvPr id="592" name="Прямоугольник 591">
            <a:extLst>
              <a:ext uri="{FF2B5EF4-FFF2-40B4-BE49-F238E27FC236}">
                <a16:creationId xmlns:a16="http://schemas.microsoft.com/office/drawing/2014/main" xmlns="" id="{C85B517A-FF26-469C-A4AF-DEF944E62F6C}"/>
              </a:ext>
            </a:extLst>
          </p:cNvPr>
          <p:cNvSpPr/>
          <p:nvPr/>
        </p:nvSpPr>
        <p:spPr>
          <a:xfrm>
            <a:off x="3548062" y="2556293"/>
            <a:ext cx="2298396" cy="28774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/>
          </a:p>
        </p:txBody>
      </p:sp>
      <p:sp>
        <p:nvSpPr>
          <p:cNvPr id="595" name="Прямоугольник 594">
            <a:extLst>
              <a:ext uri="{FF2B5EF4-FFF2-40B4-BE49-F238E27FC236}">
                <a16:creationId xmlns:a16="http://schemas.microsoft.com/office/drawing/2014/main" xmlns="" id="{A37826C3-C08A-4439-BA93-70780BEEB3D7}"/>
              </a:ext>
            </a:extLst>
          </p:cNvPr>
          <p:cNvSpPr/>
          <p:nvPr/>
        </p:nvSpPr>
        <p:spPr>
          <a:xfrm>
            <a:off x="5241357" y="2232919"/>
            <a:ext cx="719587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</a:t>
            </a:r>
          </a:p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м.куб </a:t>
            </a:r>
          </a:p>
        </p:txBody>
      </p:sp>
      <p:sp>
        <p:nvSpPr>
          <p:cNvPr id="598" name="Прямоугольник 597">
            <a:extLst>
              <a:ext uri="{FF2B5EF4-FFF2-40B4-BE49-F238E27FC236}">
                <a16:creationId xmlns:a16="http://schemas.microsoft.com/office/drawing/2014/main" xmlns="" id="{3999CFE1-88C8-4DEF-B288-A13C23FC3B51}"/>
              </a:ext>
            </a:extLst>
          </p:cNvPr>
          <p:cNvSpPr/>
          <p:nvPr/>
        </p:nvSpPr>
        <p:spPr>
          <a:xfrm>
            <a:off x="5241356" y="2549721"/>
            <a:ext cx="719587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</a:p>
        </p:txBody>
      </p:sp>
      <p:sp>
        <p:nvSpPr>
          <p:cNvPr id="599" name="Прямоугольник: скругленные углы 100">
            <a:extLst>
              <a:ext uri="{FF2B5EF4-FFF2-40B4-BE49-F238E27FC236}">
                <a16:creationId xmlns:a16="http://schemas.microsoft.com/office/drawing/2014/main" xmlns="" id="{7EE92FAE-F95B-46FA-A089-B69F2C568755}"/>
              </a:ext>
            </a:extLst>
          </p:cNvPr>
          <p:cNvSpPr/>
          <p:nvPr/>
        </p:nvSpPr>
        <p:spPr>
          <a:xfrm>
            <a:off x="-653" y="5744107"/>
            <a:ext cx="2127438" cy="1053053"/>
          </a:xfrm>
          <a:prstGeom prst="roundRect">
            <a:avLst/>
          </a:prstGeom>
          <a:noFill/>
          <a:ln w="6350">
            <a:solidFill>
              <a:srgbClr val="279B7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0" name="Прямоугольник 185">
            <a:extLst>
              <a:ext uri="{FF2B5EF4-FFF2-40B4-BE49-F238E27FC236}">
                <a16:creationId xmlns:a16="http://schemas.microsoft.com/office/drawing/2014/main" xmlns="" id="{48135979-4D45-4DEB-9381-92E7825176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536" y="4866399"/>
            <a:ext cx="1800406" cy="38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defRPr/>
            </a:pPr>
            <a:r>
              <a:rPr lang="uz-Cyrl-UZ" altLang="ru-RU" sz="1000" b="1" dirty="0">
                <a:latin typeface="Arial" panose="020B0604020202020204" pitchFamily="34" charset="0"/>
                <a:cs typeface="Arial" panose="020B0604020202020204" pitchFamily="34" charset="0"/>
              </a:rPr>
              <a:t>Қурилиш материаллари </a:t>
            </a:r>
            <a:r>
              <a:rPr lang="uz-Cyrl-UZ" altLang="ru-RU" sz="900" b="1" i="1" dirty="0">
                <a:latin typeface="Arial" panose="020B0604020202020204" pitchFamily="34" charset="0"/>
                <a:cs typeface="Arial" panose="020B0604020202020204" pitchFamily="34" charset="0"/>
              </a:rPr>
              <a:t>(травертин, бўёқ-лак ва б.)</a:t>
            </a:r>
            <a:endParaRPr lang="uz-Cyrl-UZ" altLang="ru-RU" sz="1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1" name="Прямоугольник 182">
            <a:extLst>
              <a:ext uri="{FF2B5EF4-FFF2-40B4-BE49-F238E27FC236}">
                <a16:creationId xmlns:a16="http://schemas.microsoft.com/office/drawing/2014/main" xmlns="" id="{FF88DF4A-9974-4BD3-AB3C-A2D9F7DC10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33370" y="5116553"/>
            <a:ext cx="7275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z-Cyrl-UZ" alt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uz-Cyrl-UZ" alt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5" name="TextBox 604">
            <a:extLst>
              <a:ext uri="{FF2B5EF4-FFF2-40B4-BE49-F238E27FC236}">
                <a16:creationId xmlns:a16="http://schemas.microsoft.com/office/drawing/2014/main" xmlns="" id="{D3BD93C1-B523-4611-8B83-E9816884CAAF}"/>
              </a:ext>
            </a:extLst>
          </p:cNvPr>
          <p:cNvSpPr txBox="1"/>
          <p:nvPr/>
        </p:nvSpPr>
        <p:spPr>
          <a:xfrm>
            <a:off x="10589468" y="5190267"/>
            <a:ext cx="98328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altLang="ru-RU" sz="11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минг тонна </a:t>
            </a:r>
            <a:endParaRPr lang="ru-RU" sz="800" i="1" dirty="0"/>
          </a:p>
        </p:txBody>
      </p:sp>
      <p:sp>
        <p:nvSpPr>
          <p:cNvPr id="609" name="Прямоугольник 608">
            <a:extLst>
              <a:ext uri="{FF2B5EF4-FFF2-40B4-BE49-F238E27FC236}">
                <a16:creationId xmlns:a16="http://schemas.microsoft.com/office/drawing/2014/main" xmlns="" id="{F196C89F-F084-4258-A17C-C641497C69F5}"/>
              </a:ext>
            </a:extLst>
          </p:cNvPr>
          <p:cNvSpPr/>
          <p:nvPr/>
        </p:nvSpPr>
        <p:spPr>
          <a:xfrm>
            <a:off x="11295322" y="2727261"/>
            <a:ext cx="6431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uz-Cyrl-UZ" sz="14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275%</a:t>
            </a:r>
          </a:p>
        </p:txBody>
      </p:sp>
      <p:sp>
        <p:nvSpPr>
          <p:cNvPr id="611" name="Скругленный прямоугольник 10">
            <a:extLst>
              <a:ext uri="{FF2B5EF4-FFF2-40B4-BE49-F238E27FC236}">
                <a16:creationId xmlns:a16="http://schemas.microsoft.com/office/drawing/2014/main" xmlns="" id="{666AA1C5-CCA3-4B93-8745-086211ECC21B}"/>
              </a:ext>
            </a:extLst>
          </p:cNvPr>
          <p:cNvSpPr/>
          <p:nvPr/>
        </p:nvSpPr>
        <p:spPr>
          <a:xfrm>
            <a:off x="7926283" y="4226775"/>
            <a:ext cx="4217780" cy="1259356"/>
          </a:xfrm>
          <a:prstGeom prst="roundRect">
            <a:avLst>
              <a:gd name="adj" fmla="val 3642"/>
            </a:avLst>
          </a:prstGeom>
          <a:noFill/>
          <a:ln>
            <a:solidFill>
              <a:schemeClr val="accent1">
                <a:lumMod val="40000"/>
                <a:lumOff val="6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highlight>
                <a:srgbClr val="FFFF00"/>
              </a:highlight>
            </a:endParaRPr>
          </a:p>
        </p:txBody>
      </p:sp>
      <p:sp>
        <p:nvSpPr>
          <p:cNvPr id="308" name="Прямоугольник 307">
            <a:extLst>
              <a:ext uri="{FF2B5EF4-FFF2-40B4-BE49-F238E27FC236}">
                <a16:creationId xmlns:a16="http://schemas.microsoft.com/office/drawing/2014/main" xmlns="" id="{64332E81-C99E-48CC-90FA-51D80144F7AF}"/>
              </a:ext>
            </a:extLst>
          </p:cNvPr>
          <p:cNvSpPr/>
          <p:nvPr/>
        </p:nvSpPr>
        <p:spPr>
          <a:xfrm>
            <a:off x="6221990" y="1628129"/>
            <a:ext cx="1547742" cy="28717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/>
          </a:p>
        </p:txBody>
      </p:sp>
      <p:sp>
        <p:nvSpPr>
          <p:cNvPr id="310" name="Прямоугольник 309">
            <a:extLst>
              <a:ext uri="{FF2B5EF4-FFF2-40B4-BE49-F238E27FC236}">
                <a16:creationId xmlns:a16="http://schemas.microsoft.com/office/drawing/2014/main" xmlns="" id="{7BF35C9B-7EDD-4BBC-8DD0-28809795D80E}"/>
              </a:ext>
            </a:extLst>
          </p:cNvPr>
          <p:cNvSpPr/>
          <p:nvPr/>
        </p:nvSpPr>
        <p:spPr>
          <a:xfrm>
            <a:off x="6377994" y="1623144"/>
            <a:ext cx="725687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</a:p>
        </p:txBody>
      </p:sp>
      <p:sp>
        <p:nvSpPr>
          <p:cNvPr id="311" name="Прямоугольник 310">
            <a:extLst>
              <a:ext uri="{FF2B5EF4-FFF2-40B4-BE49-F238E27FC236}">
                <a16:creationId xmlns:a16="http://schemas.microsoft.com/office/drawing/2014/main" xmlns="" id="{850EA145-CAEE-4826-9FBE-F8BFA762D7D6}"/>
              </a:ext>
            </a:extLst>
          </p:cNvPr>
          <p:cNvSpPr/>
          <p:nvPr/>
        </p:nvSpPr>
        <p:spPr>
          <a:xfrm>
            <a:off x="6138609" y="1576045"/>
            <a:ext cx="396262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150</a:t>
            </a:r>
          </a:p>
        </p:txBody>
      </p:sp>
      <p:cxnSp>
        <p:nvCxnSpPr>
          <p:cNvPr id="312" name="Прямая соединительная линия 311">
            <a:extLst>
              <a:ext uri="{FF2B5EF4-FFF2-40B4-BE49-F238E27FC236}">
                <a16:creationId xmlns:a16="http://schemas.microsoft.com/office/drawing/2014/main" xmlns="" id="{F49F8C96-EBBB-41AC-BA51-CA10585A97AE}"/>
              </a:ext>
            </a:extLst>
          </p:cNvPr>
          <p:cNvCxnSpPr>
            <a:cxnSpLocks/>
          </p:cNvCxnSpPr>
          <p:nvPr/>
        </p:nvCxnSpPr>
        <p:spPr>
          <a:xfrm flipH="1">
            <a:off x="5870000" y="2079630"/>
            <a:ext cx="325485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Прямая соединительная линия 313">
            <a:extLst>
              <a:ext uri="{FF2B5EF4-FFF2-40B4-BE49-F238E27FC236}">
                <a16:creationId xmlns:a16="http://schemas.microsoft.com/office/drawing/2014/main" xmlns="" id="{A892D5FD-237B-4790-9EC6-B86B6BC38723}"/>
              </a:ext>
            </a:extLst>
          </p:cNvPr>
          <p:cNvCxnSpPr>
            <a:cxnSpLocks/>
          </p:cNvCxnSpPr>
          <p:nvPr/>
        </p:nvCxnSpPr>
        <p:spPr>
          <a:xfrm flipH="1">
            <a:off x="4931436" y="3648577"/>
            <a:ext cx="325485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3" name="Прямоугольник 312">
            <a:extLst>
              <a:ext uri="{FF2B5EF4-FFF2-40B4-BE49-F238E27FC236}">
                <a16:creationId xmlns:a16="http://schemas.microsoft.com/office/drawing/2014/main" xmlns="" id="{2BEE98A0-7A16-436A-81BC-5D4A648E78A3}"/>
              </a:ext>
            </a:extLst>
          </p:cNvPr>
          <p:cNvSpPr/>
          <p:nvPr/>
        </p:nvSpPr>
        <p:spPr>
          <a:xfrm>
            <a:off x="3475788" y="2188563"/>
            <a:ext cx="1854803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Қум ва шағал аралашмаси</a:t>
            </a:r>
          </a:p>
        </p:txBody>
      </p:sp>
      <p:sp>
        <p:nvSpPr>
          <p:cNvPr id="319" name="Прямоугольник 318">
            <a:extLst>
              <a:ext uri="{FF2B5EF4-FFF2-40B4-BE49-F238E27FC236}">
                <a16:creationId xmlns:a16="http://schemas.microsoft.com/office/drawing/2014/main" xmlns="" id="{2FAFC7DD-940A-4556-B357-E2D2F0502A51}"/>
              </a:ext>
            </a:extLst>
          </p:cNvPr>
          <p:cNvSpPr/>
          <p:nvPr/>
        </p:nvSpPr>
        <p:spPr>
          <a:xfrm>
            <a:off x="5282177" y="3791769"/>
            <a:ext cx="1552011" cy="27446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 dirty="0"/>
          </a:p>
        </p:txBody>
      </p:sp>
      <p:sp>
        <p:nvSpPr>
          <p:cNvPr id="321" name="Прямоугольник 320">
            <a:extLst>
              <a:ext uri="{FF2B5EF4-FFF2-40B4-BE49-F238E27FC236}">
                <a16:creationId xmlns:a16="http://schemas.microsoft.com/office/drawing/2014/main" xmlns="" id="{BA68C05E-E444-473F-91F8-8BF2F8EF3A26}"/>
              </a:ext>
            </a:extLst>
          </p:cNvPr>
          <p:cNvSpPr/>
          <p:nvPr/>
        </p:nvSpPr>
        <p:spPr>
          <a:xfrm>
            <a:off x="5135051" y="3736817"/>
            <a:ext cx="431528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7,5</a:t>
            </a:r>
          </a:p>
        </p:txBody>
      </p:sp>
      <p:sp>
        <p:nvSpPr>
          <p:cNvPr id="322" name="Прямоугольник 321">
            <a:extLst>
              <a:ext uri="{FF2B5EF4-FFF2-40B4-BE49-F238E27FC236}">
                <a16:creationId xmlns:a16="http://schemas.microsoft.com/office/drawing/2014/main" xmlns="" id="{8A79A539-C5FF-4AA6-8CB4-E19345F9D221}"/>
              </a:ext>
            </a:extLst>
          </p:cNvPr>
          <p:cNvSpPr/>
          <p:nvPr/>
        </p:nvSpPr>
        <p:spPr>
          <a:xfrm>
            <a:off x="5412389" y="3780115"/>
            <a:ext cx="514195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</a:t>
            </a:r>
            <a:b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тонна</a:t>
            </a:r>
          </a:p>
        </p:txBody>
      </p:sp>
      <p:sp>
        <p:nvSpPr>
          <p:cNvPr id="324" name="Прямоугольник 323">
            <a:extLst>
              <a:ext uri="{FF2B5EF4-FFF2-40B4-BE49-F238E27FC236}">
                <a16:creationId xmlns:a16="http://schemas.microsoft.com/office/drawing/2014/main" xmlns="" id="{1FCA5C77-36B4-48C1-8394-5BD37163AC1A}"/>
              </a:ext>
            </a:extLst>
          </p:cNvPr>
          <p:cNvSpPr/>
          <p:nvPr/>
        </p:nvSpPr>
        <p:spPr>
          <a:xfrm>
            <a:off x="6059488" y="3728776"/>
            <a:ext cx="851323" cy="4001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Сут</a:t>
            </a:r>
          </a:p>
          <a:p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махсулоти</a:t>
            </a:r>
          </a:p>
        </p:txBody>
      </p:sp>
      <p:cxnSp>
        <p:nvCxnSpPr>
          <p:cNvPr id="326" name="Прямая соединительная линия 325">
            <a:extLst>
              <a:ext uri="{FF2B5EF4-FFF2-40B4-BE49-F238E27FC236}">
                <a16:creationId xmlns:a16="http://schemas.microsoft.com/office/drawing/2014/main" xmlns="" id="{EB28129A-0A67-4AAB-A66E-BD0DC0A96901}"/>
              </a:ext>
            </a:extLst>
          </p:cNvPr>
          <p:cNvCxnSpPr>
            <a:cxnSpLocks/>
          </p:cNvCxnSpPr>
          <p:nvPr/>
        </p:nvCxnSpPr>
        <p:spPr>
          <a:xfrm flipH="1">
            <a:off x="4932567" y="3929201"/>
            <a:ext cx="325485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1" name="Прямоугольник 340">
            <a:extLst>
              <a:ext uri="{FF2B5EF4-FFF2-40B4-BE49-F238E27FC236}">
                <a16:creationId xmlns:a16="http://schemas.microsoft.com/office/drawing/2014/main" xmlns="" id="{9A196A8F-7E31-4A38-866F-126C11FD682E}"/>
              </a:ext>
            </a:extLst>
          </p:cNvPr>
          <p:cNvSpPr/>
          <p:nvPr/>
        </p:nvSpPr>
        <p:spPr>
          <a:xfrm>
            <a:off x="5279957" y="4381073"/>
            <a:ext cx="1548772" cy="28141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 dirty="0"/>
          </a:p>
        </p:txBody>
      </p:sp>
      <p:cxnSp>
        <p:nvCxnSpPr>
          <p:cNvPr id="350" name="Прямая соединительная линия 349">
            <a:extLst>
              <a:ext uri="{FF2B5EF4-FFF2-40B4-BE49-F238E27FC236}">
                <a16:creationId xmlns:a16="http://schemas.microsoft.com/office/drawing/2014/main" xmlns="" id="{C473DF2B-458D-4F9D-823D-BB0819FDF4AC}"/>
              </a:ext>
            </a:extLst>
          </p:cNvPr>
          <p:cNvCxnSpPr>
            <a:cxnSpLocks/>
          </p:cNvCxnSpPr>
          <p:nvPr/>
        </p:nvCxnSpPr>
        <p:spPr>
          <a:xfrm flipH="1">
            <a:off x="4929997" y="4522618"/>
            <a:ext cx="325485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6" name="Прямоугольник 355">
            <a:extLst>
              <a:ext uri="{FF2B5EF4-FFF2-40B4-BE49-F238E27FC236}">
                <a16:creationId xmlns:a16="http://schemas.microsoft.com/office/drawing/2014/main" xmlns="" id="{37EAE26B-E1CB-4D5A-AC81-1F1A0817B122}"/>
              </a:ext>
            </a:extLst>
          </p:cNvPr>
          <p:cNvSpPr/>
          <p:nvPr/>
        </p:nvSpPr>
        <p:spPr>
          <a:xfrm>
            <a:off x="5201358" y="4331803"/>
            <a:ext cx="360996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1,5</a:t>
            </a:r>
          </a:p>
        </p:txBody>
      </p:sp>
      <p:sp>
        <p:nvSpPr>
          <p:cNvPr id="359" name="Прямоугольник 358">
            <a:extLst>
              <a:ext uri="{FF2B5EF4-FFF2-40B4-BE49-F238E27FC236}">
                <a16:creationId xmlns:a16="http://schemas.microsoft.com/office/drawing/2014/main" xmlns="" id="{E35C4EF5-206D-4409-835A-0E7C5A9E3E0F}"/>
              </a:ext>
            </a:extLst>
          </p:cNvPr>
          <p:cNvSpPr/>
          <p:nvPr/>
        </p:nvSpPr>
        <p:spPr>
          <a:xfrm>
            <a:off x="5416095" y="4372660"/>
            <a:ext cx="514195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</a:t>
            </a:r>
            <a:b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дона</a:t>
            </a:r>
          </a:p>
        </p:txBody>
      </p:sp>
      <p:sp>
        <p:nvSpPr>
          <p:cNvPr id="364" name="Прямоугольник 363">
            <a:extLst>
              <a:ext uri="{FF2B5EF4-FFF2-40B4-BE49-F238E27FC236}">
                <a16:creationId xmlns:a16="http://schemas.microsoft.com/office/drawing/2014/main" xmlns="" id="{3202EA81-D815-49F0-9F76-3A5682D51A26}"/>
              </a:ext>
            </a:extLst>
          </p:cNvPr>
          <p:cNvSpPr/>
          <p:nvPr/>
        </p:nvSpPr>
        <p:spPr>
          <a:xfrm>
            <a:off x="5283646" y="3500438"/>
            <a:ext cx="1551684" cy="27704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 dirty="0"/>
          </a:p>
        </p:txBody>
      </p:sp>
      <p:sp>
        <p:nvSpPr>
          <p:cNvPr id="367" name="Прямоугольник 366">
            <a:extLst>
              <a:ext uri="{FF2B5EF4-FFF2-40B4-BE49-F238E27FC236}">
                <a16:creationId xmlns:a16="http://schemas.microsoft.com/office/drawing/2014/main" xmlns="" id="{4133EC9F-8670-41CF-9408-19EE821814C5}"/>
              </a:ext>
            </a:extLst>
          </p:cNvPr>
          <p:cNvSpPr/>
          <p:nvPr/>
        </p:nvSpPr>
        <p:spPr>
          <a:xfrm>
            <a:off x="6064485" y="3435329"/>
            <a:ext cx="851323" cy="40011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Гўшт</a:t>
            </a:r>
          </a:p>
          <a:p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махсулоти</a:t>
            </a:r>
          </a:p>
        </p:txBody>
      </p:sp>
      <p:sp>
        <p:nvSpPr>
          <p:cNvPr id="371" name="Прямоугольник 370">
            <a:extLst>
              <a:ext uri="{FF2B5EF4-FFF2-40B4-BE49-F238E27FC236}">
                <a16:creationId xmlns:a16="http://schemas.microsoft.com/office/drawing/2014/main" xmlns="" id="{779601F7-DBD6-4FB2-9DF4-F4B746216E88}"/>
              </a:ext>
            </a:extLst>
          </p:cNvPr>
          <p:cNvSpPr/>
          <p:nvPr/>
        </p:nvSpPr>
        <p:spPr>
          <a:xfrm>
            <a:off x="5408130" y="3481585"/>
            <a:ext cx="514195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</a:t>
            </a:r>
            <a:b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тонна</a:t>
            </a:r>
          </a:p>
        </p:txBody>
      </p:sp>
      <p:sp>
        <p:nvSpPr>
          <p:cNvPr id="376" name="Прямоугольник 375">
            <a:extLst>
              <a:ext uri="{FF2B5EF4-FFF2-40B4-BE49-F238E27FC236}">
                <a16:creationId xmlns:a16="http://schemas.microsoft.com/office/drawing/2014/main" xmlns="" id="{7AB8C84F-BAFE-4E1B-8854-1F05E236BFDE}"/>
              </a:ext>
            </a:extLst>
          </p:cNvPr>
          <p:cNvSpPr/>
          <p:nvPr/>
        </p:nvSpPr>
        <p:spPr>
          <a:xfrm>
            <a:off x="5170682" y="3449965"/>
            <a:ext cx="325730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2</a:t>
            </a:r>
          </a:p>
        </p:txBody>
      </p:sp>
      <p:cxnSp>
        <p:nvCxnSpPr>
          <p:cNvPr id="427" name="Прямая соединительная линия 426">
            <a:extLst>
              <a:ext uri="{FF2B5EF4-FFF2-40B4-BE49-F238E27FC236}">
                <a16:creationId xmlns:a16="http://schemas.microsoft.com/office/drawing/2014/main" xmlns="" id="{EF2AAF40-4756-41E8-92D0-3463B4DA020B}"/>
              </a:ext>
            </a:extLst>
          </p:cNvPr>
          <p:cNvCxnSpPr>
            <a:cxnSpLocks/>
          </p:cNvCxnSpPr>
          <p:nvPr/>
        </p:nvCxnSpPr>
        <p:spPr>
          <a:xfrm flipH="1">
            <a:off x="4929337" y="5147793"/>
            <a:ext cx="323409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Прямая соединительная линия 429">
            <a:extLst>
              <a:ext uri="{FF2B5EF4-FFF2-40B4-BE49-F238E27FC236}">
                <a16:creationId xmlns:a16="http://schemas.microsoft.com/office/drawing/2014/main" xmlns="" id="{4121F0A2-FA32-4194-A5B8-1C1341E90096}"/>
              </a:ext>
            </a:extLst>
          </p:cNvPr>
          <p:cNvCxnSpPr>
            <a:cxnSpLocks/>
          </p:cNvCxnSpPr>
          <p:nvPr/>
        </p:nvCxnSpPr>
        <p:spPr>
          <a:xfrm flipH="1">
            <a:off x="4931882" y="3339902"/>
            <a:ext cx="325485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2" name="Прямоугольник 441">
            <a:extLst>
              <a:ext uri="{FF2B5EF4-FFF2-40B4-BE49-F238E27FC236}">
                <a16:creationId xmlns:a16="http://schemas.microsoft.com/office/drawing/2014/main" xmlns="" id="{5A9DB112-6B73-4CA0-B1C3-8E39FF56ABB9}"/>
              </a:ext>
            </a:extLst>
          </p:cNvPr>
          <p:cNvSpPr/>
          <p:nvPr/>
        </p:nvSpPr>
        <p:spPr>
          <a:xfrm>
            <a:off x="5528970" y="2189597"/>
            <a:ext cx="396262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18</a:t>
            </a:r>
          </a:p>
        </p:txBody>
      </p:sp>
      <p:pic>
        <p:nvPicPr>
          <p:cNvPr id="456" name="Рисунок 455">
            <a:extLst>
              <a:ext uri="{FF2B5EF4-FFF2-40B4-BE49-F238E27FC236}">
                <a16:creationId xmlns:a16="http://schemas.microsoft.com/office/drawing/2014/main" xmlns="" id="{AE03B66C-7D12-40FC-9272-CC1BDA45C15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76" y="228826"/>
            <a:ext cx="1391037" cy="832005"/>
          </a:xfrm>
          <a:prstGeom prst="rect">
            <a:avLst/>
          </a:prstGeom>
        </p:spPr>
      </p:pic>
      <p:sp>
        <p:nvSpPr>
          <p:cNvPr id="476" name="Прямоугольник 475">
            <a:extLst>
              <a:ext uri="{FF2B5EF4-FFF2-40B4-BE49-F238E27FC236}">
                <a16:creationId xmlns:a16="http://schemas.microsoft.com/office/drawing/2014/main" xmlns="" id="{883379D5-4DFD-4071-9599-3EDBF68CA254}"/>
              </a:ext>
            </a:extLst>
          </p:cNvPr>
          <p:cNvSpPr/>
          <p:nvPr/>
        </p:nvSpPr>
        <p:spPr>
          <a:xfrm>
            <a:off x="5243134" y="1927197"/>
            <a:ext cx="762751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</a:t>
            </a:r>
          </a:p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м.куб </a:t>
            </a:r>
          </a:p>
        </p:txBody>
      </p:sp>
      <p:sp>
        <p:nvSpPr>
          <p:cNvPr id="499" name="Прямоугольник 498">
            <a:extLst>
              <a:ext uri="{FF2B5EF4-FFF2-40B4-BE49-F238E27FC236}">
                <a16:creationId xmlns:a16="http://schemas.microsoft.com/office/drawing/2014/main" xmlns="" id="{121AEE25-BD51-4B5B-9153-17304FB58BC5}"/>
              </a:ext>
            </a:extLst>
          </p:cNvPr>
          <p:cNvSpPr/>
          <p:nvPr/>
        </p:nvSpPr>
        <p:spPr>
          <a:xfrm>
            <a:off x="869748" y="2246419"/>
            <a:ext cx="108336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м.куб</a:t>
            </a:r>
            <a:endParaRPr lang="ru-RU" sz="1000" b="1" dirty="0"/>
          </a:p>
        </p:txBody>
      </p:sp>
      <p:sp>
        <p:nvSpPr>
          <p:cNvPr id="500" name="Прямоугольник 499">
            <a:extLst>
              <a:ext uri="{FF2B5EF4-FFF2-40B4-BE49-F238E27FC236}">
                <a16:creationId xmlns:a16="http://schemas.microsoft.com/office/drawing/2014/main" xmlns="" id="{6BF15493-97FA-45C5-994E-7AD502E4E330}"/>
              </a:ext>
            </a:extLst>
          </p:cNvPr>
          <p:cNvSpPr/>
          <p:nvPr/>
        </p:nvSpPr>
        <p:spPr>
          <a:xfrm>
            <a:off x="869400" y="2573031"/>
            <a:ext cx="94359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тонна</a:t>
            </a:r>
            <a:endParaRPr lang="ru-RU" sz="1000" b="1" dirty="0"/>
          </a:p>
        </p:txBody>
      </p:sp>
      <p:sp>
        <p:nvSpPr>
          <p:cNvPr id="502" name="Прямоугольник 501">
            <a:extLst>
              <a:ext uri="{FF2B5EF4-FFF2-40B4-BE49-F238E27FC236}">
                <a16:creationId xmlns:a16="http://schemas.microsoft.com/office/drawing/2014/main" xmlns="" id="{DD3963ED-F133-4C10-8B1A-6CAE67F77829}"/>
              </a:ext>
            </a:extLst>
          </p:cNvPr>
          <p:cNvSpPr/>
          <p:nvPr/>
        </p:nvSpPr>
        <p:spPr>
          <a:xfrm>
            <a:off x="3484160" y="2494657"/>
            <a:ext cx="1066198" cy="24622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Бентонит гил</a:t>
            </a:r>
          </a:p>
        </p:txBody>
      </p:sp>
      <p:sp>
        <p:nvSpPr>
          <p:cNvPr id="503" name="Прямоугольник 502">
            <a:extLst>
              <a:ext uri="{FF2B5EF4-FFF2-40B4-BE49-F238E27FC236}">
                <a16:creationId xmlns:a16="http://schemas.microsoft.com/office/drawing/2014/main" xmlns="" id="{EB6D8B90-CEA3-4108-8C4F-89BCA46F5A15}"/>
              </a:ext>
            </a:extLst>
          </p:cNvPr>
          <p:cNvSpPr/>
          <p:nvPr/>
        </p:nvSpPr>
        <p:spPr>
          <a:xfrm>
            <a:off x="5534028" y="2497695"/>
            <a:ext cx="396262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120</a:t>
            </a:r>
          </a:p>
        </p:txBody>
      </p:sp>
      <p:pic>
        <p:nvPicPr>
          <p:cNvPr id="504" name="Picture 6" descr="Black sheep - Free animals icons">
            <a:extLst>
              <a:ext uri="{FF2B5EF4-FFF2-40B4-BE49-F238E27FC236}">
                <a16:creationId xmlns:a16="http://schemas.microsoft.com/office/drawing/2014/main" xmlns="" id="{62099C98-9DC7-4F4D-A01E-5DC92532C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320" y="3880875"/>
            <a:ext cx="309538" cy="364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5" name="Прямоугольник 504">
            <a:extLst>
              <a:ext uri="{FF2B5EF4-FFF2-40B4-BE49-F238E27FC236}">
                <a16:creationId xmlns:a16="http://schemas.microsoft.com/office/drawing/2014/main" xmlns="" id="{E5AF3A75-3331-4E3B-A31A-381D853D9C7A}"/>
              </a:ext>
            </a:extLst>
          </p:cNvPr>
          <p:cNvSpPr/>
          <p:nvPr/>
        </p:nvSpPr>
        <p:spPr>
          <a:xfrm>
            <a:off x="996798" y="3894156"/>
            <a:ext cx="58054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бош</a:t>
            </a:r>
            <a:endParaRPr lang="ru-RU" sz="1000" b="1" dirty="0"/>
          </a:p>
        </p:txBody>
      </p:sp>
      <p:sp>
        <p:nvSpPr>
          <p:cNvPr id="515" name="Прямоугольник 514">
            <a:extLst>
              <a:ext uri="{FF2B5EF4-FFF2-40B4-BE49-F238E27FC236}">
                <a16:creationId xmlns:a16="http://schemas.microsoft.com/office/drawing/2014/main" xmlns="" id="{52F056A1-92AE-4081-A77D-4FA11D6CDDEE}"/>
              </a:ext>
            </a:extLst>
          </p:cNvPr>
          <p:cNvSpPr/>
          <p:nvPr/>
        </p:nvSpPr>
        <p:spPr>
          <a:xfrm>
            <a:off x="1446390" y="3893338"/>
            <a:ext cx="10476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ru-RU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майда шохли мол</a:t>
            </a:r>
          </a:p>
        </p:txBody>
      </p:sp>
      <p:sp>
        <p:nvSpPr>
          <p:cNvPr id="519" name="Прямоугольник 518">
            <a:extLst>
              <a:ext uri="{FF2B5EF4-FFF2-40B4-BE49-F238E27FC236}">
                <a16:creationId xmlns:a16="http://schemas.microsoft.com/office/drawing/2014/main" xmlns="" id="{D10650CE-9692-452A-A8E4-7345DF47CA9F}"/>
              </a:ext>
            </a:extLst>
          </p:cNvPr>
          <p:cNvSpPr/>
          <p:nvPr/>
        </p:nvSpPr>
        <p:spPr>
          <a:xfrm>
            <a:off x="355947" y="3897906"/>
            <a:ext cx="866211" cy="3407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762,7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8" name="Прямоугольник 567">
            <a:extLst>
              <a:ext uri="{FF2B5EF4-FFF2-40B4-BE49-F238E27FC236}">
                <a16:creationId xmlns:a16="http://schemas.microsoft.com/office/drawing/2014/main" xmlns="" id="{4B31E2D4-6B3E-4C11-A515-552E7BDEFADA}"/>
              </a:ext>
            </a:extLst>
          </p:cNvPr>
          <p:cNvSpPr/>
          <p:nvPr/>
        </p:nvSpPr>
        <p:spPr>
          <a:xfrm>
            <a:off x="1446196" y="5015343"/>
            <a:ext cx="59663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ru-RU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</a:t>
            </a:r>
            <a:r>
              <a:rPr lang="uz-Cyrl-UZ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олиз</a:t>
            </a:r>
            <a:r>
              <a:rPr lang="ru-RU" sz="1000" b="1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69" name="Прямоугольник 568">
            <a:extLst>
              <a:ext uri="{FF2B5EF4-FFF2-40B4-BE49-F238E27FC236}">
                <a16:creationId xmlns:a16="http://schemas.microsoft.com/office/drawing/2014/main" xmlns="" id="{152DBDEC-C15C-4912-AFBE-E63D1BDEB416}"/>
              </a:ext>
            </a:extLst>
          </p:cNvPr>
          <p:cNvSpPr/>
          <p:nvPr/>
        </p:nvSpPr>
        <p:spPr>
          <a:xfrm>
            <a:off x="359787" y="4928130"/>
            <a:ext cx="866211" cy="5497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uz-Cyrl-UZ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2,4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0" name="Прямоугольник 569">
            <a:extLst>
              <a:ext uri="{FF2B5EF4-FFF2-40B4-BE49-F238E27FC236}">
                <a16:creationId xmlns:a16="http://schemas.microsoft.com/office/drawing/2014/main" xmlns="" id="{CBA09FE3-1B67-47AD-B251-AF4726462D4D}"/>
              </a:ext>
            </a:extLst>
          </p:cNvPr>
          <p:cNvSpPr/>
          <p:nvPr/>
        </p:nvSpPr>
        <p:spPr>
          <a:xfrm>
            <a:off x="1011952" y="5005949"/>
            <a:ext cx="6847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000" b="1" kern="1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81" name="Рисунок 580">
            <a:extLst>
              <a:ext uri="{FF2B5EF4-FFF2-40B4-BE49-F238E27FC236}">
                <a16:creationId xmlns:a16="http://schemas.microsoft.com/office/drawing/2014/main" xmlns="" id="{69219CA0-23FA-4D72-9DB0-6196F3F149E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500" y="4978359"/>
            <a:ext cx="435825" cy="435825"/>
          </a:xfrm>
          <a:prstGeom prst="rect">
            <a:avLst/>
          </a:prstGeom>
        </p:spPr>
      </p:pic>
      <p:sp>
        <p:nvSpPr>
          <p:cNvPr id="582" name="Прямоугольник 581">
            <a:extLst>
              <a:ext uri="{FF2B5EF4-FFF2-40B4-BE49-F238E27FC236}">
                <a16:creationId xmlns:a16="http://schemas.microsoft.com/office/drawing/2014/main" xmlns="" id="{9F31E200-D3CF-40A4-8CAD-5D9CE568361D}"/>
              </a:ext>
            </a:extLst>
          </p:cNvPr>
          <p:cNvSpPr/>
          <p:nvPr/>
        </p:nvSpPr>
        <p:spPr>
          <a:xfrm>
            <a:off x="3493050" y="3451686"/>
            <a:ext cx="497252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Гўшт</a:t>
            </a:r>
          </a:p>
        </p:txBody>
      </p:sp>
      <p:sp>
        <p:nvSpPr>
          <p:cNvPr id="583" name="Прямоугольник 582">
            <a:extLst>
              <a:ext uri="{FF2B5EF4-FFF2-40B4-BE49-F238E27FC236}">
                <a16:creationId xmlns:a16="http://schemas.microsoft.com/office/drawing/2014/main" xmlns="" id="{FEC64FF5-13DE-4213-8FE2-31C03926DC9E}"/>
              </a:ext>
            </a:extLst>
          </p:cNvPr>
          <p:cNvSpPr/>
          <p:nvPr/>
        </p:nvSpPr>
        <p:spPr>
          <a:xfrm>
            <a:off x="3484980" y="4947286"/>
            <a:ext cx="943592" cy="230832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9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Қовун-тарвуз</a:t>
            </a: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xmlns="" id="{FC543F2C-EE38-4B57-B81B-E344BE4D8A8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67047" y="1521682"/>
            <a:ext cx="243572" cy="311499"/>
          </a:xfrm>
          <a:prstGeom prst="rect">
            <a:avLst/>
          </a:prstGeom>
        </p:spPr>
      </p:pic>
      <p:pic>
        <p:nvPicPr>
          <p:cNvPr id="25" name="Рисунок 24">
            <a:extLst>
              <a:ext uri="{FF2B5EF4-FFF2-40B4-BE49-F238E27FC236}">
                <a16:creationId xmlns:a16="http://schemas.microsoft.com/office/drawing/2014/main" xmlns="" id="{292B8669-7541-46D3-8607-B9806736EB0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4897" y="2155449"/>
            <a:ext cx="373200" cy="298601"/>
          </a:xfrm>
          <a:prstGeom prst="rect">
            <a:avLst/>
          </a:prstGeom>
        </p:spPr>
      </p:pic>
      <p:pic>
        <p:nvPicPr>
          <p:cNvPr id="37" name="Рисунок 36">
            <a:extLst>
              <a:ext uri="{FF2B5EF4-FFF2-40B4-BE49-F238E27FC236}">
                <a16:creationId xmlns:a16="http://schemas.microsoft.com/office/drawing/2014/main" xmlns="" id="{88FA107C-509A-49F5-9CB0-C3D8FAAB159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28520" y="2489922"/>
            <a:ext cx="316427" cy="316427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B3EAC1AC-010F-41D6-BE8F-23E2917D0A77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002334" y="4908127"/>
            <a:ext cx="521941" cy="521941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819F2461-53C8-4BBB-9690-B52201AB77B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 flipV="1">
            <a:off x="9940257" y="4897467"/>
            <a:ext cx="560926" cy="558688"/>
          </a:xfrm>
          <a:prstGeom prst="rect">
            <a:avLst/>
          </a:prstGeom>
        </p:spPr>
      </p:pic>
      <p:cxnSp>
        <p:nvCxnSpPr>
          <p:cNvPr id="329" name="Прямая соединительная линия 328">
            <a:extLst>
              <a:ext uri="{FF2B5EF4-FFF2-40B4-BE49-F238E27FC236}">
                <a16:creationId xmlns:a16="http://schemas.microsoft.com/office/drawing/2014/main" xmlns="" id="{00DDA1C9-1A33-4443-A0F8-A5037B9BC85A}"/>
              </a:ext>
            </a:extLst>
          </p:cNvPr>
          <p:cNvCxnSpPr>
            <a:cxnSpLocks/>
          </p:cNvCxnSpPr>
          <p:nvPr/>
        </p:nvCxnSpPr>
        <p:spPr>
          <a:xfrm>
            <a:off x="2499392" y="3357204"/>
            <a:ext cx="881568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Прямая соединительная линия 337">
            <a:extLst>
              <a:ext uri="{FF2B5EF4-FFF2-40B4-BE49-F238E27FC236}">
                <a16:creationId xmlns:a16="http://schemas.microsoft.com/office/drawing/2014/main" xmlns="" id="{D9A4D2F2-28ED-41E4-806A-37820EB1082F}"/>
              </a:ext>
            </a:extLst>
          </p:cNvPr>
          <p:cNvCxnSpPr>
            <a:cxnSpLocks/>
          </p:cNvCxnSpPr>
          <p:nvPr/>
        </p:nvCxnSpPr>
        <p:spPr>
          <a:xfrm>
            <a:off x="2499392" y="5160047"/>
            <a:ext cx="881568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Прямая соединительная линия 376">
            <a:extLst>
              <a:ext uri="{FF2B5EF4-FFF2-40B4-BE49-F238E27FC236}">
                <a16:creationId xmlns:a16="http://schemas.microsoft.com/office/drawing/2014/main" xmlns="" id="{9EA4A52E-EC21-4513-BE46-1EE80EB6CB97}"/>
              </a:ext>
            </a:extLst>
          </p:cNvPr>
          <p:cNvCxnSpPr>
            <a:cxnSpLocks/>
          </p:cNvCxnSpPr>
          <p:nvPr/>
        </p:nvCxnSpPr>
        <p:spPr>
          <a:xfrm>
            <a:off x="2834318" y="1776460"/>
            <a:ext cx="638047" cy="4314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7" name="Группа 396">
            <a:extLst>
              <a:ext uri="{FF2B5EF4-FFF2-40B4-BE49-F238E27FC236}">
                <a16:creationId xmlns:a16="http://schemas.microsoft.com/office/drawing/2014/main" xmlns="" id="{06D34640-0D3D-4C35-AF72-A82036C7F854}"/>
              </a:ext>
            </a:extLst>
          </p:cNvPr>
          <p:cNvGrpSpPr/>
          <p:nvPr/>
        </p:nvGrpSpPr>
        <p:grpSpPr>
          <a:xfrm>
            <a:off x="3491605" y="4617740"/>
            <a:ext cx="1518114" cy="406067"/>
            <a:chOff x="3183124" y="4069665"/>
            <a:chExt cx="1317100" cy="406067"/>
          </a:xfrm>
        </p:grpSpPr>
        <p:sp>
          <p:nvSpPr>
            <p:cNvPr id="398" name="Прямоугольник 397">
              <a:extLst>
                <a:ext uri="{FF2B5EF4-FFF2-40B4-BE49-F238E27FC236}">
                  <a16:creationId xmlns:a16="http://schemas.microsoft.com/office/drawing/2014/main" xmlns="" id="{2FFB366D-AC4D-4E4C-B2A3-6A3350734D0F}"/>
                </a:ext>
              </a:extLst>
            </p:cNvPr>
            <p:cNvSpPr/>
            <p:nvPr/>
          </p:nvSpPr>
          <p:spPr>
            <a:xfrm>
              <a:off x="3239724" y="4132715"/>
              <a:ext cx="1186723" cy="298645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ru-RU" sz="1000"/>
            </a:p>
          </p:txBody>
        </p:sp>
        <p:sp>
          <p:nvSpPr>
            <p:cNvPr id="399" name="Прямоугольник 398">
              <a:extLst>
                <a:ext uri="{FF2B5EF4-FFF2-40B4-BE49-F238E27FC236}">
                  <a16:creationId xmlns:a16="http://schemas.microsoft.com/office/drawing/2014/main" xmlns="" id="{E080FF31-A989-40A6-B42E-48E2CDBEAA19}"/>
                </a:ext>
              </a:extLst>
            </p:cNvPr>
            <p:cNvSpPr/>
            <p:nvPr/>
          </p:nvSpPr>
          <p:spPr>
            <a:xfrm>
              <a:off x="3183124" y="4069665"/>
              <a:ext cx="554766" cy="40011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Пахта ёғи</a:t>
              </a:r>
            </a:p>
          </p:txBody>
        </p:sp>
        <p:sp>
          <p:nvSpPr>
            <p:cNvPr id="401" name="Прямоугольник 400">
              <a:extLst>
                <a:ext uri="{FF2B5EF4-FFF2-40B4-BE49-F238E27FC236}">
                  <a16:creationId xmlns:a16="http://schemas.microsoft.com/office/drawing/2014/main" xmlns="" id="{B61ADD48-504A-43EC-AD3E-86585A65309A}"/>
                </a:ext>
              </a:extLst>
            </p:cNvPr>
            <p:cNvSpPr/>
            <p:nvPr/>
          </p:nvSpPr>
          <p:spPr>
            <a:xfrm>
              <a:off x="4156432" y="4074310"/>
              <a:ext cx="343792" cy="246221"/>
            </a:xfrm>
            <a:prstGeom prst="rect">
              <a:avLst/>
            </a:prstGeom>
          </p:spPr>
          <p:txBody>
            <a:bodyPr wrap="non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1000" b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850</a:t>
              </a:r>
            </a:p>
          </p:txBody>
        </p:sp>
        <p:sp>
          <p:nvSpPr>
            <p:cNvPr id="407" name="Прямоугольник 406">
              <a:extLst>
                <a:ext uri="{FF2B5EF4-FFF2-40B4-BE49-F238E27FC236}">
                  <a16:creationId xmlns:a16="http://schemas.microsoft.com/office/drawing/2014/main" xmlns="" id="{2BD84FD0-7E14-4B2C-842C-080576D9B367}"/>
                </a:ext>
              </a:extLst>
            </p:cNvPr>
            <p:cNvSpPr/>
            <p:nvPr/>
          </p:nvSpPr>
          <p:spPr>
            <a:xfrm>
              <a:off x="3863802" y="4260288"/>
              <a:ext cx="624305" cy="215444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>
                <a:spcAft>
                  <a:spcPts val="800"/>
                </a:spcAft>
              </a:pPr>
              <a:r>
                <a:rPr lang="uz-Cyrl-UZ" sz="800" i="1" kern="100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тонна</a:t>
              </a:r>
            </a:p>
          </p:txBody>
        </p:sp>
      </p:grpSp>
      <p:sp>
        <p:nvSpPr>
          <p:cNvPr id="410" name="Прямоугольник 409">
            <a:extLst>
              <a:ext uri="{FF2B5EF4-FFF2-40B4-BE49-F238E27FC236}">
                <a16:creationId xmlns:a16="http://schemas.microsoft.com/office/drawing/2014/main" xmlns="" id="{A6AA4CB1-E26B-4D0D-BD4F-2CEB96CA5A34}"/>
              </a:ext>
            </a:extLst>
          </p:cNvPr>
          <p:cNvSpPr/>
          <p:nvPr/>
        </p:nvSpPr>
        <p:spPr>
          <a:xfrm>
            <a:off x="5279956" y="4682461"/>
            <a:ext cx="556905" cy="291157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/>
          </a:p>
        </p:txBody>
      </p:sp>
      <p:sp>
        <p:nvSpPr>
          <p:cNvPr id="415" name="Прямоугольник 414">
            <a:extLst>
              <a:ext uri="{FF2B5EF4-FFF2-40B4-BE49-F238E27FC236}">
                <a16:creationId xmlns:a16="http://schemas.microsoft.com/office/drawing/2014/main" xmlns="" id="{6E33D9CE-8C90-42D6-9ED0-6A4665CA3633}"/>
              </a:ext>
            </a:extLst>
          </p:cNvPr>
          <p:cNvSpPr/>
          <p:nvPr/>
        </p:nvSpPr>
        <p:spPr>
          <a:xfrm>
            <a:off x="5417295" y="4805256"/>
            <a:ext cx="719586" cy="21544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800" i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тонна</a:t>
            </a:r>
          </a:p>
        </p:txBody>
      </p:sp>
      <p:sp>
        <p:nvSpPr>
          <p:cNvPr id="422" name="Прямоугольник 421">
            <a:extLst>
              <a:ext uri="{FF2B5EF4-FFF2-40B4-BE49-F238E27FC236}">
                <a16:creationId xmlns:a16="http://schemas.microsoft.com/office/drawing/2014/main" xmlns="" id="{A46279DC-EC14-44E0-8D65-142960CCEA2E}"/>
              </a:ext>
            </a:extLst>
          </p:cNvPr>
          <p:cNvSpPr/>
          <p:nvPr/>
        </p:nvSpPr>
        <p:spPr>
          <a:xfrm>
            <a:off x="5211627" y="4626397"/>
            <a:ext cx="396262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725</a:t>
            </a:r>
          </a:p>
        </p:txBody>
      </p:sp>
      <p:cxnSp>
        <p:nvCxnSpPr>
          <p:cNvPr id="423" name="Прямая соединительная линия 422">
            <a:extLst>
              <a:ext uri="{FF2B5EF4-FFF2-40B4-BE49-F238E27FC236}">
                <a16:creationId xmlns:a16="http://schemas.microsoft.com/office/drawing/2014/main" xmlns="" id="{DBE2BA38-B42F-4AC4-98CE-1070DE1E0ACD}"/>
              </a:ext>
            </a:extLst>
          </p:cNvPr>
          <p:cNvCxnSpPr>
            <a:cxnSpLocks/>
          </p:cNvCxnSpPr>
          <p:nvPr/>
        </p:nvCxnSpPr>
        <p:spPr>
          <a:xfrm flipH="1">
            <a:off x="4927261" y="4823346"/>
            <a:ext cx="325485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4" name="Прямоугольник 423">
            <a:extLst>
              <a:ext uri="{FF2B5EF4-FFF2-40B4-BE49-F238E27FC236}">
                <a16:creationId xmlns:a16="http://schemas.microsoft.com/office/drawing/2014/main" xmlns="" id="{304EA8AE-99B5-4839-B0DD-78CD50DC27D1}"/>
              </a:ext>
            </a:extLst>
          </p:cNvPr>
          <p:cNvSpPr/>
          <p:nvPr/>
        </p:nvSpPr>
        <p:spPr>
          <a:xfrm>
            <a:off x="5848948" y="4682461"/>
            <a:ext cx="978527" cy="290115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434" name="Прямоугольник 433">
            <a:extLst>
              <a:ext uri="{FF2B5EF4-FFF2-40B4-BE49-F238E27FC236}">
                <a16:creationId xmlns:a16="http://schemas.microsoft.com/office/drawing/2014/main" xmlns="" id="{03D912DF-672D-4749-AEBB-77655E5E41A6}"/>
              </a:ext>
            </a:extLst>
          </p:cNvPr>
          <p:cNvSpPr/>
          <p:nvPr/>
        </p:nvSpPr>
        <p:spPr>
          <a:xfrm>
            <a:off x="5776170" y="4623148"/>
            <a:ext cx="905597" cy="24622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Чорва еми</a:t>
            </a:r>
            <a:endParaRPr lang="uz-Cyrl-UZ" sz="1000" i="1" kern="100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35" name="Прямоугольник 434">
            <a:extLst>
              <a:ext uri="{FF2B5EF4-FFF2-40B4-BE49-F238E27FC236}">
                <a16:creationId xmlns:a16="http://schemas.microsoft.com/office/drawing/2014/main" xmlns="" id="{C7E95DF6-BC48-455D-A1E8-81FBE2745D6A}"/>
              </a:ext>
            </a:extLst>
          </p:cNvPr>
          <p:cNvSpPr/>
          <p:nvPr/>
        </p:nvSpPr>
        <p:spPr>
          <a:xfrm>
            <a:off x="6150871" y="4793282"/>
            <a:ext cx="798994" cy="21544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тонна</a:t>
            </a:r>
          </a:p>
        </p:txBody>
      </p:sp>
      <p:sp>
        <p:nvSpPr>
          <p:cNvPr id="437" name="Прямоугольник 436">
            <a:extLst>
              <a:ext uri="{FF2B5EF4-FFF2-40B4-BE49-F238E27FC236}">
                <a16:creationId xmlns:a16="http://schemas.microsoft.com/office/drawing/2014/main" xmlns="" id="{5900F1F9-84DE-4036-A2B4-EA3DA4ED787D}"/>
              </a:ext>
            </a:extLst>
          </p:cNvPr>
          <p:cNvSpPr/>
          <p:nvPr/>
        </p:nvSpPr>
        <p:spPr>
          <a:xfrm>
            <a:off x="6482741" y="4628000"/>
            <a:ext cx="431528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3,1</a:t>
            </a:r>
          </a:p>
        </p:txBody>
      </p:sp>
      <p:sp>
        <p:nvSpPr>
          <p:cNvPr id="440" name="Прямоугольник 439">
            <a:extLst>
              <a:ext uri="{FF2B5EF4-FFF2-40B4-BE49-F238E27FC236}">
                <a16:creationId xmlns:a16="http://schemas.microsoft.com/office/drawing/2014/main" xmlns="" id="{127091E5-745C-4CBE-BEA9-5AD90EFCF9C6}"/>
              </a:ext>
            </a:extLst>
          </p:cNvPr>
          <p:cNvSpPr/>
          <p:nvPr/>
        </p:nvSpPr>
        <p:spPr>
          <a:xfrm>
            <a:off x="5143068" y="3137147"/>
            <a:ext cx="396262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50</a:t>
            </a:r>
          </a:p>
        </p:txBody>
      </p:sp>
      <p:sp>
        <p:nvSpPr>
          <p:cNvPr id="441" name="Прямоугольник 440">
            <a:extLst>
              <a:ext uri="{FF2B5EF4-FFF2-40B4-BE49-F238E27FC236}">
                <a16:creationId xmlns:a16="http://schemas.microsoft.com/office/drawing/2014/main" xmlns="" id="{CF6444B2-D1CC-42DF-A5C3-F4EF07980CE0}"/>
              </a:ext>
            </a:extLst>
          </p:cNvPr>
          <p:cNvSpPr/>
          <p:nvPr/>
        </p:nvSpPr>
        <p:spPr>
          <a:xfrm>
            <a:off x="3468195" y="1886990"/>
            <a:ext cx="1721562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Травертин ва декор тош</a:t>
            </a:r>
          </a:p>
        </p:txBody>
      </p:sp>
      <p:sp>
        <p:nvSpPr>
          <p:cNvPr id="443" name="Прямоугольник 442">
            <a:extLst>
              <a:ext uri="{FF2B5EF4-FFF2-40B4-BE49-F238E27FC236}">
                <a16:creationId xmlns:a16="http://schemas.microsoft.com/office/drawing/2014/main" xmlns="" id="{19FC8AE2-DE43-4759-ADE1-2B27104BB368}"/>
              </a:ext>
            </a:extLst>
          </p:cNvPr>
          <p:cNvSpPr/>
          <p:nvPr/>
        </p:nvSpPr>
        <p:spPr>
          <a:xfrm>
            <a:off x="5523802" y="1877336"/>
            <a:ext cx="396262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500</a:t>
            </a:r>
          </a:p>
        </p:txBody>
      </p:sp>
      <p:sp>
        <p:nvSpPr>
          <p:cNvPr id="444" name="Прямоугольник 443">
            <a:extLst>
              <a:ext uri="{FF2B5EF4-FFF2-40B4-BE49-F238E27FC236}">
                <a16:creationId xmlns:a16="http://schemas.microsoft.com/office/drawing/2014/main" xmlns="" id="{8B84B0F7-5DA6-4D2B-95A8-EE1F60B0E77F}"/>
              </a:ext>
            </a:extLst>
          </p:cNvPr>
          <p:cNvSpPr/>
          <p:nvPr/>
        </p:nvSpPr>
        <p:spPr>
          <a:xfrm>
            <a:off x="6221112" y="1933259"/>
            <a:ext cx="1548619" cy="28237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highlight>
                <a:srgbClr val="FFFF00"/>
              </a:highlight>
            </a:endParaRPr>
          </a:p>
        </p:txBody>
      </p:sp>
      <p:sp>
        <p:nvSpPr>
          <p:cNvPr id="447" name="Прямоугольник 446">
            <a:extLst>
              <a:ext uri="{FF2B5EF4-FFF2-40B4-BE49-F238E27FC236}">
                <a16:creationId xmlns:a16="http://schemas.microsoft.com/office/drawing/2014/main" xmlns="" id="{559165EA-91CB-473E-B21C-E69DD1F8B3B1}"/>
              </a:ext>
            </a:extLst>
          </p:cNvPr>
          <p:cNvSpPr/>
          <p:nvPr/>
        </p:nvSpPr>
        <p:spPr>
          <a:xfrm>
            <a:off x="6375069" y="1913459"/>
            <a:ext cx="725687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млн </a:t>
            </a:r>
          </a:p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м.куб</a:t>
            </a:r>
          </a:p>
        </p:txBody>
      </p:sp>
      <p:sp>
        <p:nvSpPr>
          <p:cNvPr id="501" name="Прямоугольник 500">
            <a:extLst>
              <a:ext uri="{FF2B5EF4-FFF2-40B4-BE49-F238E27FC236}">
                <a16:creationId xmlns:a16="http://schemas.microsoft.com/office/drawing/2014/main" xmlns="" id="{8EB70FEC-9B5E-43EB-BEE1-30749866F139}"/>
              </a:ext>
            </a:extLst>
          </p:cNvPr>
          <p:cNvSpPr/>
          <p:nvPr/>
        </p:nvSpPr>
        <p:spPr>
          <a:xfrm>
            <a:off x="6146197" y="1881577"/>
            <a:ext cx="360996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1,5</a:t>
            </a:r>
          </a:p>
        </p:txBody>
      </p:sp>
      <p:sp>
        <p:nvSpPr>
          <p:cNvPr id="552" name="Прямоугольник 551">
            <a:extLst>
              <a:ext uri="{FF2B5EF4-FFF2-40B4-BE49-F238E27FC236}">
                <a16:creationId xmlns:a16="http://schemas.microsoft.com/office/drawing/2014/main" xmlns="" id="{2B419EBD-1ECD-4E85-8175-A5751B5495B8}"/>
              </a:ext>
            </a:extLst>
          </p:cNvPr>
          <p:cNvSpPr/>
          <p:nvPr/>
        </p:nvSpPr>
        <p:spPr>
          <a:xfrm>
            <a:off x="6222665" y="2239276"/>
            <a:ext cx="1547065" cy="283318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000"/>
          </a:p>
        </p:txBody>
      </p:sp>
      <p:sp>
        <p:nvSpPr>
          <p:cNvPr id="580" name="Прямоугольник 579">
            <a:extLst>
              <a:ext uri="{FF2B5EF4-FFF2-40B4-BE49-F238E27FC236}">
                <a16:creationId xmlns:a16="http://schemas.microsoft.com/office/drawing/2014/main" xmlns="" id="{8C54C30D-8D4F-4D40-92E7-7E99169C5DB6}"/>
              </a:ext>
            </a:extLst>
          </p:cNvPr>
          <p:cNvSpPr/>
          <p:nvPr/>
        </p:nvSpPr>
        <p:spPr>
          <a:xfrm>
            <a:off x="6165462" y="2186802"/>
            <a:ext cx="325730" cy="24622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>
              <a:spcAft>
                <a:spcPts val="800"/>
              </a:spcAft>
            </a:pPr>
            <a:r>
              <a:rPr lang="uz-Cyrl-UZ" sz="1000" b="1" kern="1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83</a:t>
            </a:r>
          </a:p>
        </p:txBody>
      </p:sp>
      <p:sp>
        <p:nvSpPr>
          <p:cNvPr id="585" name="Прямоугольник 584">
            <a:extLst>
              <a:ext uri="{FF2B5EF4-FFF2-40B4-BE49-F238E27FC236}">
                <a16:creationId xmlns:a16="http://schemas.microsoft.com/office/drawing/2014/main" xmlns="" id="{B3121AF9-923A-4ACE-A10D-D9BD6708D0D1}"/>
              </a:ext>
            </a:extLst>
          </p:cNvPr>
          <p:cNvSpPr/>
          <p:nvPr/>
        </p:nvSpPr>
        <p:spPr>
          <a:xfrm>
            <a:off x="6369660" y="2219291"/>
            <a:ext cx="719587" cy="3385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минг </a:t>
            </a:r>
          </a:p>
          <a:p>
            <a:r>
              <a:rPr lang="uz-Cyrl-UZ" sz="800" i="1" kern="1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м.куб </a:t>
            </a:r>
          </a:p>
        </p:txBody>
      </p:sp>
      <p:cxnSp>
        <p:nvCxnSpPr>
          <p:cNvPr id="586" name="Прямая соединительная линия 585">
            <a:extLst>
              <a:ext uri="{FF2B5EF4-FFF2-40B4-BE49-F238E27FC236}">
                <a16:creationId xmlns:a16="http://schemas.microsoft.com/office/drawing/2014/main" xmlns="" id="{8B7041AD-B654-4757-8C96-8E1AF4AA2B74}"/>
              </a:ext>
            </a:extLst>
          </p:cNvPr>
          <p:cNvCxnSpPr>
            <a:cxnSpLocks/>
          </p:cNvCxnSpPr>
          <p:nvPr/>
        </p:nvCxnSpPr>
        <p:spPr>
          <a:xfrm>
            <a:off x="3310450" y="2066713"/>
            <a:ext cx="162280" cy="1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7" name="Прямая соединительная линия 586">
            <a:extLst>
              <a:ext uri="{FF2B5EF4-FFF2-40B4-BE49-F238E27FC236}">
                <a16:creationId xmlns:a16="http://schemas.microsoft.com/office/drawing/2014/main" xmlns="" id="{F6A0855E-DBB3-48B2-AB5A-530789011129}"/>
              </a:ext>
            </a:extLst>
          </p:cNvPr>
          <p:cNvCxnSpPr>
            <a:cxnSpLocks/>
          </p:cNvCxnSpPr>
          <p:nvPr/>
        </p:nvCxnSpPr>
        <p:spPr>
          <a:xfrm>
            <a:off x="3305140" y="2378118"/>
            <a:ext cx="162280" cy="1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9" name="Прямая соединительная линия 588">
            <a:extLst>
              <a:ext uri="{FF2B5EF4-FFF2-40B4-BE49-F238E27FC236}">
                <a16:creationId xmlns:a16="http://schemas.microsoft.com/office/drawing/2014/main" xmlns="" id="{DF4C28B4-0447-47F8-8C4A-12033CCCFDFF}"/>
              </a:ext>
            </a:extLst>
          </p:cNvPr>
          <p:cNvCxnSpPr>
            <a:cxnSpLocks/>
          </p:cNvCxnSpPr>
          <p:nvPr/>
        </p:nvCxnSpPr>
        <p:spPr>
          <a:xfrm>
            <a:off x="2834318" y="2709808"/>
            <a:ext cx="632793" cy="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Прямая соединительная линия 338">
            <a:extLst>
              <a:ext uri="{FF2B5EF4-FFF2-40B4-BE49-F238E27FC236}">
                <a16:creationId xmlns:a16="http://schemas.microsoft.com/office/drawing/2014/main" xmlns="" id="{E911B5C4-3BCA-4251-83E5-4EBDFB3E88C4}"/>
              </a:ext>
            </a:extLst>
          </p:cNvPr>
          <p:cNvCxnSpPr>
            <a:cxnSpLocks/>
          </p:cNvCxnSpPr>
          <p:nvPr/>
        </p:nvCxnSpPr>
        <p:spPr>
          <a:xfrm flipH="1">
            <a:off x="5870000" y="1780773"/>
            <a:ext cx="325485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Прямая соединительная линия 359">
            <a:extLst>
              <a:ext uri="{FF2B5EF4-FFF2-40B4-BE49-F238E27FC236}">
                <a16:creationId xmlns:a16="http://schemas.microsoft.com/office/drawing/2014/main" xmlns="" id="{96C59D36-5E9E-41DA-9322-E4D566BEC573}"/>
              </a:ext>
            </a:extLst>
          </p:cNvPr>
          <p:cNvCxnSpPr>
            <a:cxnSpLocks/>
          </p:cNvCxnSpPr>
          <p:nvPr/>
        </p:nvCxnSpPr>
        <p:spPr>
          <a:xfrm flipH="1">
            <a:off x="5870372" y="2400156"/>
            <a:ext cx="325485" cy="0"/>
          </a:xfrm>
          <a:prstGeom prst="line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Прямая соединительная линия 360">
            <a:extLst>
              <a:ext uri="{FF2B5EF4-FFF2-40B4-BE49-F238E27FC236}">
                <a16:creationId xmlns:a16="http://schemas.microsoft.com/office/drawing/2014/main" xmlns="" id="{ABFF3E3D-9FF6-435D-83C5-B4D1F45F7EE7}"/>
              </a:ext>
            </a:extLst>
          </p:cNvPr>
          <p:cNvCxnSpPr>
            <a:cxnSpLocks/>
          </p:cNvCxnSpPr>
          <p:nvPr/>
        </p:nvCxnSpPr>
        <p:spPr>
          <a:xfrm flipV="1">
            <a:off x="3547004" y="2992051"/>
            <a:ext cx="4182578" cy="15869"/>
          </a:xfrm>
          <a:prstGeom prst="line">
            <a:avLst/>
          </a:prstGeom>
          <a:ln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Прямоугольник: скругленные углы 389">
            <a:extLst>
              <a:ext uri="{FF2B5EF4-FFF2-40B4-BE49-F238E27FC236}">
                <a16:creationId xmlns:a16="http://schemas.microsoft.com/office/drawing/2014/main" xmlns="" id="{A50C26CC-42C8-4A3B-9423-41E7A6F0BACE}"/>
              </a:ext>
            </a:extLst>
          </p:cNvPr>
          <p:cNvSpPr/>
          <p:nvPr/>
        </p:nvSpPr>
        <p:spPr>
          <a:xfrm>
            <a:off x="4096418" y="5894320"/>
            <a:ext cx="642883" cy="175796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r>
              <a:rPr lang="uz-Cyrl-UZ" sz="1200" b="1" kern="100" dirty="0">
                <a:latin typeface="Arial" panose="020B0604020202020204" pitchFamily="34" charset="0"/>
                <a:cs typeface="Arial" panose="020B0604020202020204" pitchFamily="34" charset="0"/>
              </a:rPr>
              <a:t>ҚСЗ</a:t>
            </a:r>
            <a:endParaRPr lang="ru-RU" sz="1200" i="1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1" name="TextBox 390">
            <a:extLst>
              <a:ext uri="{FF2B5EF4-FFF2-40B4-BE49-F238E27FC236}">
                <a16:creationId xmlns:a16="http://schemas.microsoft.com/office/drawing/2014/main" xmlns="" id="{A9446D93-E6EE-48B3-94F4-45FB00865574}"/>
              </a:ext>
            </a:extLst>
          </p:cNvPr>
          <p:cNvSpPr txBox="1"/>
          <p:nvPr/>
        </p:nvSpPr>
        <p:spPr>
          <a:xfrm>
            <a:off x="3394752" y="5775422"/>
            <a:ext cx="7589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4" name="TextBox 393">
            <a:extLst>
              <a:ext uri="{FF2B5EF4-FFF2-40B4-BE49-F238E27FC236}">
                <a16:creationId xmlns:a16="http://schemas.microsoft.com/office/drawing/2014/main" xmlns="" id="{7EA47A0A-C1A7-4D95-A8CA-04DA568E8B6C}"/>
              </a:ext>
            </a:extLst>
          </p:cNvPr>
          <p:cNvSpPr txBox="1"/>
          <p:nvPr/>
        </p:nvSpPr>
        <p:spPr>
          <a:xfrm>
            <a:off x="3368872" y="6065935"/>
            <a:ext cx="7589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00" name="Прямая соединительная линия 399">
            <a:extLst>
              <a:ext uri="{FF2B5EF4-FFF2-40B4-BE49-F238E27FC236}">
                <a16:creationId xmlns:a16="http://schemas.microsoft.com/office/drawing/2014/main" xmlns="" id="{D0885DAC-CCA2-4CC0-84A4-A68E2401B13C}"/>
              </a:ext>
            </a:extLst>
          </p:cNvPr>
          <p:cNvCxnSpPr>
            <a:cxnSpLocks/>
          </p:cNvCxnSpPr>
          <p:nvPr/>
        </p:nvCxnSpPr>
        <p:spPr>
          <a:xfrm>
            <a:off x="3477798" y="6095351"/>
            <a:ext cx="143961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8" name="TextBox 417">
            <a:extLst>
              <a:ext uri="{FF2B5EF4-FFF2-40B4-BE49-F238E27FC236}">
                <a16:creationId xmlns:a16="http://schemas.microsoft.com/office/drawing/2014/main" xmlns="" id="{E1508B49-5F08-4913-AB37-117789897A8E}"/>
              </a:ext>
            </a:extLst>
          </p:cNvPr>
          <p:cNvSpPr txBox="1"/>
          <p:nvPr/>
        </p:nvSpPr>
        <p:spPr>
          <a:xfrm>
            <a:off x="3365996" y="6356357"/>
            <a:ext cx="7589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z-Cyrl-UZ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uz-Cyrl-UZ" sz="1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uz-Cyrl-UZ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</a:t>
            </a:r>
            <a:endParaRPr lang="ru-RU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9" name="Прямоугольник: скругленные углы 12">
            <a:extLst>
              <a:ext uri="{FF2B5EF4-FFF2-40B4-BE49-F238E27FC236}">
                <a16:creationId xmlns:a16="http://schemas.microsoft.com/office/drawing/2014/main" xmlns="" id="{D3282899-4631-4151-87C0-CAF60E5CA3D0}"/>
              </a:ext>
            </a:extLst>
          </p:cNvPr>
          <p:cNvSpPr/>
          <p:nvPr/>
        </p:nvSpPr>
        <p:spPr>
          <a:xfrm>
            <a:off x="4061459" y="6434909"/>
            <a:ext cx="645978" cy="18424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r>
              <a:rPr lang="uz-Cyrl-UZ" sz="1200" b="1" kern="100" dirty="0">
                <a:latin typeface="Arial" panose="020B0604020202020204" pitchFamily="34" charset="0"/>
                <a:cs typeface="Arial" panose="020B0604020202020204" pitchFamily="34" charset="0"/>
              </a:rPr>
              <a:t>КСЗ</a:t>
            </a:r>
            <a:endParaRPr lang="ru-RU" sz="12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20" name="Прямая соединительная линия 419">
            <a:extLst>
              <a:ext uri="{FF2B5EF4-FFF2-40B4-BE49-F238E27FC236}">
                <a16:creationId xmlns:a16="http://schemas.microsoft.com/office/drawing/2014/main" xmlns="" id="{F93C2ED7-4211-42A9-A0E3-EB131A0C579F}"/>
              </a:ext>
            </a:extLst>
          </p:cNvPr>
          <p:cNvCxnSpPr>
            <a:cxnSpLocks/>
          </p:cNvCxnSpPr>
          <p:nvPr/>
        </p:nvCxnSpPr>
        <p:spPr>
          <a:xfrm>
            <a:off x="3472251" y="6389072"/>
            <a:ext cx="143961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9" name="Прямоугольник: скругленные углы 428">
            <a:extLst>
              <a:ext uri="{FF2B5EF4-FFF2-40B4-BE49-F238E27FC236}">
                <a16:creationId xmlns:a16="http://schemas.microsoft.com/office/drawing/2014/main" xmlns="" id="{13BB96FA-1FC9-40DD-9A36-387C028552B6}"/>
              </a:ext>
            </a:extLst>
          </p:cNvPr>
          <p:cNvSpPr/>
          <p:nvPr/>
        </p:nvSpPr>
        <p:spPr>
          <a:xfrm>
            <a:off x="4081587" y="6153113"/>
            <a:ext cx="645978" cy="18424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22860" indent="-22860" algn="ctr">
              <a:lnSpc>
                <a:spcPct val="107000"/>
              </a:lnSpc>
              <a:spcAft>
                <a:spcPts val="800"/>
              </a:spcAft>
            </a:pPr>
            <a:r>
              <a:rPr lang="uz-Cyrl-UZ" sz="1200" b="1" kern="100" dirty="0">
                <a:latin typeface="Arial" panose="020B0604020202020204" pitchFamily="34" charset="0"/>
                <a:cs typeface="Arial" panose="020B0604020202020204" pitchFamily="34" charset="0"/>
              </a:rPr>
              <a:t>ЁСТЗ</a:t>
            </a:r>
            <a:endParaRPr lang="ru-RU" sz="1200" b="1" kern="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6" name="TextBox 435">
            <a:extLst>
              <a:ext uri="{FF2B5EF4-FFF2-40B4-BE49-F238E27FC236}">
                <a16:creationId xmlns:a16="http://schemas.microsoft.com/office/drawing/2014/main" xmlns="" id="{9E52A939-1D5F-4C6A-AB85-F4B0F273CAA2}"/>
              </a:ext>
            </a:extLst>
          </p:cNvPr>
          <p:cNvSpPr txBox="1"/>
          <p:nvPr/>
        </p:nvSpPr>
        <p:spPr>
          <a:xfrm>
            <a:off x="4840957" y="6106316"/>
            <a:ext cx="627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z-Cyrl-UZ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uz-Cyrl-UZ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</a:t>
            </a:r>
            <a:endParaRPr lang="ru-RU" sz="14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438" name="Прямая соединительная линия 437">
            <a:extLst>
              <a:ext uri="{FF2B5EF4-FFF2-40B4-BE49-F238E27FC236}">
                <a16:creationId xmlns:a16="http://schemas.microsoft.com/office/drawing/2014/main" xmlns="" id="{3279DFAC-8293-49F5-AEC6-98CC0445D62C}"/>
              </a:ext>
            </a:extLst>
          </p:cNvPr>
          <p:cNvCxnSpPr>
            <a:cxnSpLocks/>
          </p:cNvCxnSpPr>
          <p:nvPr/>
        </p:nvCxnSpPr>
        <p:spPr>
          <a:xfrm>
            <a:off x="6411342" y="6536807"/>
            <a:ext cx="2924147" cy="221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9" name="TextBox 438">
            <a:extLst>
              <a:ext uri="{FF2B5EF4-FFF2-40B4-BE49-F238E27FC236}">
                <a16:creationId xmlns:a16="http://schemas.microsoft.com/office/drawing/2014/main" xmlns="" id="{3497A0A7-0E8D-4E1B-91A0-BFA9718D8898}"/>
              </a:ext>
            </a:extLst>
          </p:cNvPr>
          <p:cNvSpPr txBox="1"/>
          <p:nvPr/>
        </p:nvSpPr>
        <p:spPr>
          <a:xfrm>
            <a:off x="7364069" y="6520543"/>
            <a:ext cx="6468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endParaRPr lang="ru-RU" sz="11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61" name="TextBox 460">
            <a:extLst>
              <a:ext uri="{FF2B5EF4-FFF2-40B4-BE49-F238E27FC236}">
                <a16:creationId xmlns:a16="http://schemas.microsoft.com/office/drawing/2014/main" xmlns="" id="{3B024922-E0B4-49D0-875E-D0627872B628}"/>
              </a:ext>
            </a:extLst>
          </p:cNvPr>
          <p:cNvSpPr txBox="1"/>
          <p:nvPr/>
        </p:nvSpPr>
        <p:spPr>
          <a:xfrm>
            <a:off x="8504605" y="6256357"/>
            <a:ext cx="42776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</a:t>
            </a:r>
            <a:endParaRPr lang="ru-RU" sz="1100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7913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9967</TotalTime>
  <Words>384</Words>
  <Application>Microsoft Office PowerPoint</Application>
  <PresentationFormat>Широкоэкранный</PresentationFormat>
  <Paragraphs>220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Legion</dc:creator>
  <cp:lastModifiedBy>*</cp:lastModifiedBy>
  <cp:revision>793</cp:revision>
  <cp:lastPrinted>2025-05-08T08:51:10Z</cp:lastPrinted>
  <dcterms:created xsi:type="dcterms:W3CDTF">2021-07-26T06:23:36Z</dcterms:created>
  <dcterms:modified xsi:type="dcterms:W3CDTF">2025-05-08T09:28:32Z</dcterms:modified>
</cp:coreProperties>
</file>