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830" r:id="rId3"/>
    <p:sldId id="346" r:id="rId4"/>
    <p:sldId id="834" r:id="rId5"/>
    <p:sldId id="825" r:id="rId6"/>
    <p:sldId id="816" r:id="rId7"/>
  </p:sldIdLst>
  <p:sldSz cx="51206400" cy="28803600"/>
  <p:notesSz cx="6735763" cy="9866313"/>
  <p:defaultTextStyle>
    <a:defPPr>
      <a:defRPr lang="ru"/>
    </a:defPPr>
    <a:lvl1pPr marL="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1pPr>
    <a:lvl2pPr marL="192024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2pPr>
    <a:lvl3pPr marL="384048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3pPr>
    <a:lvl4pPr marL="576072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4pPr>
    <a:lvl5pPr marL="768096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5pPr>
    <a:lvl6pPr marL="960120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6pPr>
    <a:lvl7pPr marL="1152144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7pPr>
    <a:lvl8pPr marL="1344168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8pPr>
    <a:lvl9pPr marL="1536192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7EA220-D7C3-4985-A998-8EE0D6B62218}">
          <p14:sldIdLst>
            <p14:sldId id="256"/>
            <p14:sldId id="830"/>
            <p14:sldId id="346"/>
            <p14:sldId id="834"/>
            <p14:sldId id="825"/>
            <p14:sldId id="8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49"/>
    <a:srgbClr val="FD2F2F"/>
    <a:srgbClr val="FF3300"/>
    <a:srgbClr val="FE8686"/>
    <a:srgbClr val="3058A1"/>
    <a:srgbClr val="A2CEC9"/>
    <a:srgbClr val="6AB0A8"/>
    <a:srgbClr val="65A29A"/>
    <a:srgbClr val="7AA2C5"/>
    <a:srgbClr val="005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5928" autoAdjust="0"/>
  </p:normalViewPr>
  <p:slideViewPr>
    <p:cSldViewPr snapToGrid="0">
      <p:cViewPr varScale="1">
        <p:scale>
          <a:sx n="15" d="100"/>
          <a:sy n="15" d="100"/>
        </p:scale>
        <p:origin x="54" y="288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BFA7-14C0-4932-B444-96D9D59647C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2DDB-104C-4EFE-A4BC-CF14DBD22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1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6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4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7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doctranslator.com/en/?utm_source=onlinedoctranslator&amp;utm_medium=pptx&amp;utm_campaign=attribu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09600"/>
            <a:ext cx="51206400" cy="2941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6744" y="6202995"/>
            <a:ext cx="46085120" cy="13517091"/>
          </a:xfrm>
        </p:spPr>
        <p:txBody>
          <a:bodyPr>
            <a:normAutofit/>
          </a:bodyPr>
          <a:lstStyle/>
          <a:p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Reconstruction 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4Р105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rband –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Boysun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on the section 5-70km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4Р100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Manguzor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Jarkurgon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Bandixon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Oltinsoy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-Devon” on the section 128-174 km</a:t>
            </a:r>
            <a:r>
              <a:rPr lang="en" sz="1800" b="1" dirty="0">
                <a:effectLst/>
                <a:latin typeface="Arial" panose="020B0604020202020204" pitchFamily="34" charset="0"/>
              </a:rPr>
              <a:t/>
            </a:r>
            <a:br>
              <a:rPr lang="en" sz="1800" b="1" dirty="0">
                <a:effectLst/>
                <a:latin typeface="Arial" panose="020B0604020202020204" pitchFamily="34" charset="0"/>
              </a:rPr>
            </a:br>
            <a:r>
              <a:rPr lang="en" sz="1600" dirty="0"/>
              <a:t/>
            </a:r>
            <a:br>
              <a:rPr lang="en" sz="1600" dirty="0"/>
            </a:br>
            <a:endParaRPr lang="ru-RU" sz="160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38200" y="25923080"/>
            <a:ext cx="50025300" cy="1944416"/>
          </a:xfrm>
          <a:prstGeom prst="rect">
            <a:avLst/>
          </a:prstGeom>
        </p:spPr>
        <p:txBody>
          <a:bodyPr vert="horz" lIns="457200" tIns="228600" rIns="457200" bIns="228600" rtlCol="0">
            <a:noAutofit/>
          </a:bodyPr>
          <a:lstStyle/>
          <a:p>
            <a:pPr marR="0" lvl="0" algn="ctr" defTabSz="4572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" sz="1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Tashkent - 2025</a:t>
            </a:r>
            <a:endParaRPr kumimoji="0" lang="ru-RU" sz="1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Translated from Russian to English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3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бстрактная белая геометрическая текстура">
            <a:extLst>
              <a:ext uri="{FF2B5EF4-FFF2-40B4-BE49-F238E27FC236}">
                <a16:creationId xmlns:a16="http://schemas.microsoft.com/office/drawing/2014/main" id="{2FC139B4-C700-49BA-A22A-D0EB68A5D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51206399" cy="25603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367"/>
          </a:p>
        </p:txBody>
      </p:sp>
      <p:sp>
        <p:nvSpPr>
          <p:cNvPr id="5" name="TextBox 4"/>
          <p:cNvSpPr txBox="1"/>
          <p:nvPr/>
        </p:nvSpPr>
        <p:spPr>
          <a:xfrm>
            <a:off x="0" y="250927"/>
            <a:ext cx="5120639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“Reconstruction of 4Р105 “Derband-Boysun-Elba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n“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section 5-70km</a:t>
            </a:r>
            <a:r>
              <a:rPr lang="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4P100 "Manguzor-Zhargurgan-Bandikhon-Altynsai-Denau“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section 128-174km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624" y="3038419"/>
            <a:ext cx="28201576" cy="865828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367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9969" y="3455331"/>
            <a:ext cx="2743833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Decree</a:t>
            </a: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Decree dated April 4, 2022 No. PQ-189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Republic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Uzbekistan</a:t>
            </a:r>
            <a:endParaRPr lang="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length: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km</a:t>
            </a:r>
          </a:p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implementation area: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districts of Surkhandarya region such as Boysun, Kumkurgan, Bandikhon, Altynsai and Denau</a:t>
            </a:r>
          </a:p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implementation period: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2022-2027</a:t>
            </a:r>
          </a:p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cost of the project :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227.3 million US dollars, of which loans from the Asian Development Bank - 183.8 million US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share of the Republic of Uzbekistan - 43.5 million US dollars.</a:t>
            </a:r>
          </a:p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designer: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LLC </a:t>
            </a:r>
            <a:r>
              <a:rPr lang="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Yo’l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Byurosi</a:t>
            </a:r>
            <a:r>
              <a:rPr lang="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800"/>
              </a:spcBef>
              <a:spcAft>
                <a:spcPts val="800"/>
              </a:spcAft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"Avtoy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linvest" under the Committee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Roads.</a:t>
            </a:r>
          </a:p>
        </p:txBody>
      </p:sp>
      <p:graphicFrame>
        <p:nvGraphicFramePr>
          <p:cNvPr id="102" name="Таблица 9">
            <a:extLst>
              <a:ext uri="{FF2B5EF4-FFF2-40B4-BE49-F238E27FC236}">
                <a16:creationId xmlns:a16="http://schemas.microsoft.com/office/drawing/2014/main" id="{C9014CC6-81AD-4CF9-B4F2-08BFAE57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76321"/>
              </p:ext>
            </p:extLst>
          </p:nvPr>
        </p:nvGraphicFramePr>
        <p:xfrm>
          <a:off x="449624" y="12631996"/>
          <a:ext cx="28201576" cy="1483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216">
                  <a:extLst>
                    <a:ext uri="{9D8B030D-6E8A-4147-A177-3AD203B41FA5}">
                      <a16:colId xmlns:a16="http://schemas.microsoft.com/office/drawing/2014/main" val="3224873321"/>
                    </a:ext>
                  </a:extLst>
                </a:gridCol>
                <a:gridCol w="24420360">
                  <a:extLst>
                    <a:ext uri="{9D8B030D-6E8A-4147-A177-3AD203B41FA5}">
                      <a16:colId xmlns:a16="http://schemas.microsoft.com/office/drawing/2014/main" val="570622829"/>
                    </a:ext>
                  </a:extLst>
                </a:gridCol>
              </a:tblGrid>
              <a:tr h="7419052">
                <a:tc>
                  <a:txBody>
                    <a:bodyPr/>
                    <a:lstStyle/>
                    <a:p>
                      <a:pPr algn="l" rtl="0"/>
                      <a:endParaRPr lang="ru-RU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ru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contractor</a:t>
                      </a:r>
                      <a:r>
                        <a:rPr lang="ru" sz="4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sz="4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LANKARAN YOL TIKINTI OJSC</a:t>
                      </a:r>
                      <a:endParaRPr lang="en-US" sz="4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value: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147.59 m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 dollars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Contract expiration date</a:t>
                      </a: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18, 2027</a:t>
                      </a:r>
                    </a:p>
                    <a:p>
                      <a:pPr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situation</a:t>
                      </a:r>
                      <a:r>
                        <a:rPr lang="ru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(as of 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z-Cyrl-UZ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</a:t>
                      </a:r>
                      <a:r>
                        <a:rPr lang="ru-RU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and installation works commenced in February 2023. To date,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US$79</a:t>
                      </a:r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million has been paid to the Contractor. Today, the Contractor employs more than 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vehicles and special equipment, more than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foreign and local specialists and workers at the construction site. At present, the contracting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carrying out excavation works, laying of the lower, lower and upper layers of the roadbed, construction of the upper layer of the base with M-75 grade (STB) cement concrete mix 18 cm thick and laying of cement concrete (M-400) pavement 27 cm thick.</a:t>
                      </a:r>
                      <a:endParaRPr lang="ru" sz="4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3603"/>
                  </a:ext>
                </a:extLst>
              </a:tr>
              <a:tr h="7419052">
                <a:tc>
                  <a:txBody>
                    <a:bodyPr/>
                    <a:lstStyle/>
                    <a:p>
                      <a:pPr algn="l" rtl="0"/>
                      <a:endParaRPr lang="ru-RU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04975" algn="l"/>
                        </a:tabLst>
                      </a:pPr>
                      <a:endParaRPr lang="en-US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3" indent="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04975" algn="l"/>
                        </a:tabLst>
                      </a:pPr>
                      <a:r>
                        <a:rPr lang="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truction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Supervsion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Consultant </a:t>
                      </a:r>
                      <a:r>
                        <a:rPr lang="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Dongsung Engineering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Co., Ltd. (Korea) and Meinhardt Pte. OOO". (Singapore)</a:t>
                      </a:r>
                      <a:r>
                        <a:rPr lang="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JV</a:t>
                      </a:r>
                      <a:endParaRPr lang="uz-Cyrl-UZ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3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  <a:defRPr/>
                      </a:pP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value: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million US dollars. </a:t>
                      </a: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expiration date: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22, 2027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3" indent="0" algn="l" rtl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85950" algn="l"/>
                        </a:tabLst>
                      </a:pP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situation</a:t>
                      </a:r>
                      <a:r>
                        <a:rPr lang="ru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(as of 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z-Cyrl-UZ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</a:t>
                      </a:r>
                      <a:r>
                        <a:rPr lang="uz-Cyrl-UZ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consultant's technical construction supervision services commenced on 22 November 2022 and the consulting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received USD </a:t>
                      </a:r>
                      <a:r>
                        <a:rPr lang="uz-Cyrl-UZ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z-Cyrl-UZ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 to date. At present, </a:t>
                      </a:r>
                      <a:r>
                        <a:rPr lang="uz-Cyrl-UZ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experts, including </a:t>
                      </a:r>
                      <a:r>
                        <a:rPr lang="uz-Cyrl-UZ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key experts, as well as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z-Cyrl-UZ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key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experts,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been engaged by the consulting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the project. According to the contract, they are carrying out the relevant work.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40029"/>
                  </a:ext>
                </a:extLst>
              </a:tr>
            </a:tbl>
          </a:graphicData>
        </a:graphic>
      </p:graphicFrame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88B58D0-3CC2-4C7F-9C81-55AC6FC15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2627"/>
          <a:stretch/>
        </p:blipFill>
        <p:spPr>
          <a:xfrm>
            <a:off x="487724" y="14401800"/>
            <a:ext cx="3702250" cy="395072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429437ED-3E9D-4732-9AA0-736F0F487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74" r="2848" b="7018"/>
          <a:stretch/>
        </p:blipFill>
        <p:spPr>
          <a:xfrm>
            <a:off x="487724" y="21412200"/>
            <a:ext cx="3660447" cy="3352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D26FDB-6399-4B1D-963A-FC793DE84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675" y="3023414"/>
            <a:ext cx="21566101" cy="24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бстрактная белая геометрическая текстура">
            <a:extLst>
              <a:ext uri="{FF2B5EF4-FFF2-40B4-BE49-F238E27FC236}">
                <a16:creationId xmlns:a16="http://schemas.microsoft.com/office/drawing/2014/main" id="{AC0A23C9-FAB0-45D5-A8C2-6C9E784A2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30582"/>
              </p:ext>
            </p:extLst>
          </p:nvPr>
        </p:nvGraphicFramePr>
        <p:xfrm>
          <a:off x="1866900" y="4259322"/>
          <a:ext cx="47929800" cy="20316737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2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316">
                  <a:extLst>
                    <a:ext uri="{9D8B030D-6E8A-4147-A177-3AD203B41FA5}">
                      <a16:colId xmlns:a16="http://schemas.microsoft.com/office/drawing/2014/main" val="320920490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2689764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82380655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799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Highway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road length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Populated part of the road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Unpopulated part of the road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lanes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width of the line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width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Artificial constructions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" marR="4354" marT="4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262">
                <a:tc vMerge="1">
                  <a:txBody>
                    <a:bodyPr/>
                    <a:lstStyle/>
                    <a:p>
                      <a:pPr algn="l" rtl="0"/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Bridges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Pipes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</a:t>
                      </a:r>
                      <a:r>
                        <a:rPr lang="ru-RU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4R105 </a:t>
                      </a:r>
                      <a:r>
                        <a:rPr lang="ru-RU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6000" b="1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Darband-Boysun-Elbayon</a:t>
                      </a:r>
                      <a:r>
                        <a:rPr lang="ru-RU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en-US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section 5-70km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9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</a:t>
                      </a:r>
                      <a:r>
                        <a:rPr lang="en-US" sz="6000" b="1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4R100 </a:t>
                      </a:r>
                      <a:r>
                        <a:rPr lang="ru" sz="60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Manguzor – Zharkurgan – Bandikhon – Altynsoy – Denau</a:t>
                      </a:r>
                      <a:r>
                        <a:rPr lang="ru" sz="60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sz="60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section 128-174km</a:t>
                      </a:r>
                      <a:endParaRPr lang="ru-RU" sz="60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96729AB-1EBC-4041-8902-AFF7A83F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205038"/>
            <a:ext cx="4792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rtl="0"/>
            <a:r>
              <a:rPr lang="ru" alt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technical parameters of the designed highway</a:t>
            </a:r>
            <a:endParaRPr lang="ru-RU" alt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342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B96104-4ECE-4549-B23B-EB2FF3CF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" t="1550" r="1976" b="1751"/>
          <a:stretch/>
        </p:blipFill>
        <p:spPr>
          <a:xfrm>
            <a:off x="6105390" y="0"/>
            <a:ext cx="38610962" cy="288036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43C67BE-2D98-432F-814A-F068E44B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85838"/>
            <a:ext cx="42710100" cy="1452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rtl="0"/>
            <a:r>
              <a:rPr lang="ru" altLang="ru-RU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of the road</a:t>
            </a:r>
            <a:endParaRPr lang="ru-RU" altLang="ru-RU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2C5860-864A-4E3C-A759-6AC9CF44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67138"/>
            <a:ext cx="427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rtl="0"/>
            <a:r>
              <a:rPr lang="ru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ru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areas</a:t>
            </a:r>
            <a:endParaRPr lang="ru-RU" altLang="ru-RU" sz="7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8045BC6-242D-46B4-A725-EC44B2615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140238"/>
            <a:ext cx="427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rtl="0"/>
            <a:r>
              <a:rPr lang="ru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residential areas</a:t>
            </a:r>
            <a:endParaRPr lang="ru-RU" altLang="ru-RU" sz="7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4D32B8D8-1DCF-4880-9124-20E8D36B90C4}"/>
              </a:ext>
            </a:extLst>
          </p:cNvPr>
          <p:cNvSpPr/>
          <p:nvPr/>
        </p:nvSpPr>
        <p:spPr>
          <a:xfrm>
            <a:off x="438911" y="341506"/>
            <a:ext cx="50328577" cy="1868487"/>
          </a:xfrm>
          <a:prstGeom prst="roundRect">
            <a:avLst>
              <a:gd name="adj" fmla="val 1158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29">
            <a:extLst>
              <a:ext uri="{FF2B5EF4-FFF2-40B4-BE49-F238E27FC236}">
                <a16:creationId xmlns:a16="http://schemas.microsoft.com/office/drawing/2014/main" id="{96908CB3-A08B-46F9-8DBF-7C021D6D30DF}"/>
              </a:ext>
            </a:extLst>
          </p:cNvPr>
          <p:cNvSpPr/>
          <p:nvPr/>
        </p:nvSpPr>
        <p:spPr>
          <a:xfrm>
            <a:off x="3108960" y="2833307"/>
            <a:ext cx="47379641" cy="25019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31">
            <a:extLst>
              <a:ext uri="{FF2B5EF4-FFF2-40B4-BE49-F238E27FC236}">
                <a16:creationId xmlns:a16="http://schemas.microsoft.com/office/drawing/2014/main" id="{666DF885-7E9D-470B-9570-E473977C5F1C}"/>
              </a:ext>
            </a:extLst>
          </p:cNvPr>
          <p:cNvSpPr/>
          <p:nvPr/>
        </p:nvSpPr>
        <p:spPr>
          <a:xfrm>
            <a:off x="3853781" y="2971419"/>
            <a:ext cx="46440707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speeds will increase by an average of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year, resulting in actual motorway capacity increasing from an average of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8 921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vehicles per day to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38 556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vehicles per day by </a:t>
            </a:r>
            <a:r>
              <a:rPr lang="en-US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35">
            <a:extLst>
              <a:ext uri="{FF2B5EF4-FFF2-40B4-BE49-F238E27FC236}">
                <a16:creationId xmlns:a16="http://schemas.microsoft.com/office/drawing/2014/main" id="{C0EF7A81-F687-40E5-8394-7950B3884617}"/>
              </a:ext>
            </a:extLst>
          </p:cNvPr>
          <p:cNvSpPr/>
          <p:nvPr/>
        </p:nvSpPr>
        <p:spPr>
          <a:xfrm>
            <a:off x="2909886" y="6294057"/>
            <a:ext cx="47578715" cy="34946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Скругленный прямоугольник 36">
            <a:extLst>
              <a:ext uri="{FF2B5EF4-FFF2-40B4-BE49-F238E27FC236}">
                <a16:creationId xmlns:a16="http://schemas.microsoft.com/office/drawing/2014/main" id="{BD3E17AD-D40D-4D42-8F4D-6A4688E6BEBD}"/>
              </a:ext>
            </a:extLst>
          </p:cNvPr>
          <p:cNvSpPr/>
          <p:nvPr/>
        </p:nvSpPr>
        <p:spPr>
          <a:xfrm>
            <a:off x="746589" y="6832964"/>
            <a:ext cx="2846388" cy="2492375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50">
            <a:extLst>
              <a:ext uri="{FF2B5EF4-FFF2-40B4-BE49-F238E27FC236}">
                <a16:creationId xmlns:a16="http://schemas.microsoft.com/office/drawing/2014/main" id="{8D47D1DB-171E-41E9-A513-055C65124A89}"/>
              </a:ext>
            </a:extLst>
          </p:cNvPr>
          <p:cNvSpPr/>
          <p:nvPr/>
        </p:nvSpPr>
        <p:spPr>
          <a:xfrm>
            <a:off x="2909886" y="10809205"/>
            <a:ext cx="47578715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53">
            <a:extLst>
              <a:ext uri="{FF2B5EF4-FFF2-40B4-BE49-F238E27FC236}">
                <a16:creationId xmlns:a16="http://schemas.microsoft.com/office/drawing/2014/main" id="{BBCEA58E-1635-4E6A-8471-0C6B901FF6B3}"/>
              </a:ext>
            </a:extLst>
          </p:cNvPr>
          <p:cNvSpPr/>
          <p:nvPr/>
        </p:nvSpPr>
        <p:spPr>
          <a:xfrm>
            <a:off x="2909886" y="14110501"/>
            <a:ext cx="47578714" cy="25034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63">
            <a:extLst>
              <a:ext uri="{FF2B5EF4-FFF2-40B4-BE49-F238E27FC236}">
                <a16:creationId xmlns:a16="http://schemas.microsoft.com/office/drawing/2014/main" id="{2412B7B2-17EA-4A48-AF0D-1044FB167BF7}"/>
              </a:ext>
            </a:extLst>
          </p:cNvPr>
          <p:cNvSpPr/>
          <p:nvPr/>
        </p:nvSpPr>
        <p:spPr>
          <a:xfrm>
            <a:off x="3853782" y="6379782"/>
            <a:ext cx="46440706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M39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M41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highways passing through </a:t>
            </a:r>
            <a:r>
              <a:rPr lang="en-US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Surkhandarya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province will be merged for a short distance, and the existing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motorway for international and local vehicles travelling to Tashkent city will be reduced to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64">
            <a:extLst>
              <a:ext uri="{FF2B5EF4-FFF2-40B4-BE49-F238E27FC236}">
                <a16:creationId xmlns:a16="http://schemas.microsoft.com/office/drawing/2014/main" id="{1092DAB0-19CA-48A0-9BDF-3092C396E440}"/>
              </a:ext>
            </a:extLst>
          </p:cNvPr>
          <p:cNvSpPr/>
          <p:nvPr/>
        </p:nvSpPr>
        <p:spPr>
          <a:xfrm>
            <a:off x="3853781" y="10953479"/>
            <a:ext cx="46438380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maintenance costs will be reduced by nearly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resulting in total savings of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77.08 </a:t>
            </a:r>
            <a:r>
              <a:rPr lang="en-US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US dollars 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2049.</a:t>
            </a:r>
            <a:endParaRPr lang="ru-RU" altLang="ru-RU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67">
            <a:extLst>
              <a:ext uri="{FF2B5EF4-FFF2-40B4-BE49-F238E27FC236}">
                <a16:creationId xmlns:a16="http://schemas.microsoft.com/office/drawing/2014/main" id="{40C6D942-5E85-40FB-A1E6-6D7B8C271D02}"/>
              </a:ext>
            </a:extLst>
          </p:cNvPr>
          <p:cNvSpPr/>
          <p:nvPr/>
        </p:nvSpPr>
        <p:spPr>
          <a:xfrm>
            <a:off x="3853781" y="14208131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consumption will drop from an average of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litres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 to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ru-RU" sz="7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litres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resulting in total savings of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48.95 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US dollars </a:t>
            </a:r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car owners by </a:t>
            </a:r>
            <a:r>
              <a:rPr lang="en-US" alt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en-US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487">
            <a:extLst>
              <a:ext uri="{FF2B5EF4-FFF2-40B4-BE49-F238E27FC236}">
                <a16:creationId xmlns:a16="http://schemas.microsoft.com/office/drawing/2014/main" id="{A5FB82D3-1E16-4BEC-8096-775B3742552B}"/>
              </a:ext>
            </a:extLst>
          </p:cNvPr>
          <p:cNvSpPr>
            <a:spLocks/>
          </p:cNvSpPr>
          <p:nvPr/>
        </p:nvSpPr>
        <p:spPr bwMode="auto">
          <a:xfrm>
            <a:off x="16449675" y="4490657"/>
            <a:ext cx="0" cy="15875"/>
          </a:xfrm>
          <a:custGeom>
            <a:avLst/>
            <a:gdLst>
              <a:gd name="T0" fmla="*/ 0 h 8"/>
              <a:gd name="T1" fmla="*/ 8 h 8"/>
              <a:gd name="T2" fmla="*/ 6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cubicBezTo>
                  <a:pt x="0" y="7"/>
                  <a:pt x="0" y="7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72736" tIns="36368" rIns="72736" bIns="36368"/>
          <a:lstStyle/>
          <a:p>
            <a:pPr algn="l" defTabSz="727348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Freeform 491">
            <a:extLst>
              <a:ext uri="{FF2B5EF4-FFF2-40B4-BE49-F238E27FC236}">
                <a16:creationId xmlns:a16="http://schemas.microsoft.com/office/drawing/2014/main" id="{C0DF4F09-E223-4737-AD06-EA319D071B7D}"/>
              </a:ext>
            </a:extLst>
          </p:cNvPr>
          <p:cNvSpPr>
            <a:spLocks/>
          </p:cNvSpPr>
          <p:nvPr/>
        </p:nvSpPr>
        <p:spPr bwMode="auto">
          <a:xfrm>
            <a:off x="16449675" y="4501769"/>
            <a:ext cx="0" cy="22225"/>
          </a:xfrm>
          <a:custGeom>
            <a:avLst/>
            <a:gdLst>
              <a:gd name="T0" fmla="*/ 0 h 11"/>
              <a:gd name="T1" fmla="*/ 2 h 11"/>
              <a:gd name="T2" fmla="*/ 11 h 11"/>
              <a:gd name="T3" fmla="*/ 8 h 11"/>
              <a:gd name="T4" fmla="*/ 0 h 1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5"/>
                  <a:pt x="0" y="8"/>
                  <a:pt x="0" y="11"/>
                </a:cubicBezTo>
                <a:cubicBezTo>
                  <a:pt x="0" y="10"/>
                  <a:pt x="0" y="9"/>
                  <a:pt x="0" y="8"/>
                </a:cubicBezTo>
                <a:cubicBezTo>
                  <a:pt x="0" y="5"/>
                  <a:pt x="0" y="3"/>
                  <a:pt x="0" y="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72736" tIns="36368" rIns="72736" bIns="36368"/>
          <a:lstStyle/>
          <a:p>
            <a:pPr algn="l" defTabSz="727348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2415F8A-5F3E-4E97-A172-A8DC2AE8C886}"/>
              </a:ext>
            </a:extLst>
          </p:cNvPr>
          <p:cNvSpPr txBox="1"/>
          <p:nvPr/>
        </p:nvSpPr>
        <p:spPr>
          <a:xfrm>
            <a:off x="438911" y="662181"/>
            <a:ext cx="5032857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ru" alt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expected from the project</a:t>
            </a:r>
            <a:endParaRPr lang="en-US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53">
            <a:extLst>
              <a:ext uri="{FF2B5EF4-FFF2-40B4-BE49-F238E27FC236}">
                <a16:creationId xmlns:a16="http://schemas.microsoft.com/office/drawing/2014/main" id="{842ADBC8-97AD-45CE-8BD6-C0C520D80507}"/>
              </a:ext>
            </a:extLst>
          </p:cNvPr>
          <p:cNvSpPr/>
          <p:nvPr/>
        </p:nvSpPr>
        <p:spPr>
          <a:xfrm>
            <a:off x="2909886" y="17462024"/>
            <a:ext cx="47578714" cy="346778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Скругленный прямоугольник 54">
            <a:extLst>
              <a:ext uri="{FF2B5EF4-FFF2-40B4-BE49-F238E27FC236}">
                <a16:creationId xmlns:a16="http://schemas.microsoft.com/office/drawing/2014/main" id="{45C178D1-41FC-430B-962E-1B7AADC80FA2}"/>
              </a:ext>
            </a:extLst>
          </p:cNvPr>
          <p:cNvSpPr/>
          <p:nvPr/>
        </p:nvSpPr>
        <p:spPr>
          <a:xfrm>
            <a:off x="717798" y="2813068"/>
            <a:ext cx="2844800" cy="250348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рямоугольник 67">
            <a:extLst>
              <a:ext uri="{FF2B5EF4-FFF2-40B4-BE49-F238E27FC236}">
                <a16:creationId xmlns:a16="http://schemas.microsoft.com/office/drawing/2014/main" id="{73235CCB-DC25-41A0-8B36-A1E7AEDE1DB8}"/>
              </a:ext>
            </a:extLst>
          </p:cNvPr>
          <p:cNvSpPr/>
          <p:nvPr/>
        </p:nvSpPr>
        <p:spPr>
          <a:xfrm>
            <a:off x="3853781" y="17559654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owners' expenditure on fuel and car parts, </a:t>
            </a:r>
            <a:r>
              <a:rPr lang="en-US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tyres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will be reduced, resulting in a total savings of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94.55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US dollars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car owners by </a:t>
            </a:r>
            <a:r>
              <a:rPr lang="en-US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alt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Прямоугольник 53">
            <a:extLst>
              <a:ext uri="{FF2B5EF4-FFF2-40B4-BE49-F238E27FC236}">
                <a16:creationId xmlns:a16="http://schemas.microsoft.com/office/drawing/2014/main" id="{9E6D92D1-DBFF-49C7-9092-9215BC23222A}"/>
              </a:ext>
            </a:extLst>
          </p:cNvPr>
          <p:cNvSpPr/>
          <p:nvPr/>
        </p:nvSpPr>
        <p:spPr>
          <a:xfrm>
            <a:off x="2909886" y="21800947"/>
            <a:ext cx="47578714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Скругленный прямоугольник 54">
            <a:extLst>
              <a:ext uri="{FF2B5EF4-FFF2-40B4-BE49-F238E27FC236}">
                <a16:creationId xmlns:a16="http://schemas.microsoft.com/office/drawing/2014/main" id="{78F6EC4F-ADDC-48C6-BC19-7CA6C03BEC21}"/>
              </a:ext>
            </a:extLst>
          </p:cNvPr>
          <p:cNvSpPr/>
          <p:nvPr/>
        </p:nvSpPr>
        <p:spPr>
          <a:xfrm>
            <a:off x="751445" y="21768873"/>
            <a:ext cx="2844800" cy="2503487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 67">
            <a:extLst>
              <a:ext uri="{FF2B5EF4-FFF2-40B4-BE49-F238E27FC236}">
                <a16:creationId xmlns:a16="http://schemas.microsoft.com/office/drawing/2014/main" id="{BF804197-C734-404E-B786-714694134B5B}"/>
              </a:ext>
            </a:extLst>
          </p:cNvPr>
          <p:cNvSpPr/>
          <p:nvPr/>
        </p:nvSpPr>
        <p:spPr>
          <a:xfrm>
            <a:off x="3853781" y="21885085"/>
            <a:ext cx="46438379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level of road safety will reduce road accidents by up to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resulting in a saving of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14.68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US dollars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2049.</a:t>
            </a:r>
            <a:endParaRPr lang="ru" altLang="ru-RU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BF12F4-73D7-407B-AD5A-EF553CD3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8" y="6759375"/>
            <a:ext cx="2648359" cy="26483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8A9B3-1BCD-48A7-8C39-7C5DE9609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2" y="2785814"/>
            <a:ext cx="2503488" cy="2503488"/>
          </a:xfrm>
          <a:prstGeom prst="rect">
            <a:avLst/>
          </a:prstGeom>
        </p:spPr>
      </p:pic>
      <p:sp>
        <p:nvSpPr>
          <p:cNvPr id="127" name="Скругленный прямоугольник 30">
            <a:extLst>
              <a:ext uri="{FF2B5EF4-FFF2-40B4-BE49-F238E27FC236}">
                <a16:creationId xmlns:a16="http://schemas.microsoft.com/office/drawing/2014/main" id="{3D6B609C-0B43-4A3D-A030-E3F44F30E378}"/>
              </a:ext>
            </a:extLst>
          </p:cNvPr>
          <p:cNvSpPr/>
          <p:nvPr/>
        </p:nvSpPr>
        <p:spPr>
          <a:xfrm>
            <a:off x="778650" y="10812208"/>
            <a:ext cx="2846387" cy="248443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12E9F8-D3B8-403C-B1CB-19666B2D3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3" y="10741769"/>
            <a:ext cx="2648359" cy="2648359"/>
          </a:xfrm>
          <a:prstGeom prst="rect">
            <a:avLst/>
          </a:prstGeom>
        </p:spPr>
      </p:pic>
      <p:sp>
        <p:nvSpPr>
          <p:cNvPr id="132" name="Скругленный прямоугольник 39">
            <a:extLst>
              <a:ext uri="{FF2B5EF4-FFF2-40B4-BE49-F238E27FC236}">
                <a16:creationId xmlns:a16="http://schemas.microsoft.com/office/drawing/2014/main" id="{77DC8E00-0627-45BF-9E48-BC181373E32B}"/>
              </a:ext>
            </a:extLst>
          </p:cNvPr>
          <p:cNvSpPr/>
          <p:nvPr/>
        </p:nvSpPr>
        <p:spPr>
          <a:xfrm>
            <a:off x="778649" y="14120521"/>
            <a:ext cx="2846388" cy="2490787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517E71-2599-40AC-B604-BB4B44022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03" y="14110501"/>
            <a:ext cx="2490787" cy="2490787"/>
          </a:xfrm>
          <a:prstGeom prst="rect">
            <a:avLst/>
          </a:prstGeom>
        </p:spPr>
      </p:pic>
      <p:sp>
        <p:nvSpPr>
          <p:cNvPr id="136" name="Скругленный прямоугольник 54">
            <a:extLst>
              <a:ext uri="{FF2B5EF4-FFF2-40B4-BE49-F238E27FC236}">
                <a16:creationId xmlns:a16="http://schemas.microsoft.com/office/drawing/2014/main" id="{599F825B-BEAE-453B-B4BD-4C43AF74ECC1}"/>
              </a:ext>
            </a:extLst>
          </p:cNvPr>
          <p:cNvSpPr/>
          <p:nvPr/>
        </p:nvSpPr>
        <p:spPr>
          <a:xfrm>
            <a:off x="780237" y="17921139"/>
            <a:ext cx="2844800" cy="250348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EDCC03-EDE6-4CC9-9404-7A7A718FD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02" y="17913943"/>
            <a:ext cx="2503487" cy="25034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8D159-F76C-480A-BA81-7252924E6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12" y="21792330"/>
            <a:ext cx="2583178" cy="2583178"/>
          </a:xfrm>
          <a:prstGeom prst="rect">
            <a:avLst/>
          </a:prstGeom>
        </p:spPr>
      </p:pic>
      <p:sp>
        <p:nvSpPr>
          <p:cNvPr id="44" name="Прямоугольник 53">
            <a:extLst>
              <a:ext uri="{FF2B5EF4-FFF2-40B4-BE49-F238E27FC236}">
                <a16:creationId xmlns:a16="http://schemas.microsoft.com/office/drawing/2014/main" id="{90332754-E1AA-48EF-9B8B-D6E289D94321}"/>
              </a:ext>
            </a:extLst>
          </p:cNvPr>
          <p:cNvSpPr/>
          <p:nvPr/>
        </p:nvSpPr>
        <p:spPr>
          <a:xfrm>
            <a:off x="2909886" y="25084176"/>
            <a:ext cx="47578714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67">
            <a:extLst>
              <a:ext uri="{FF2B5EF4-FFF2-40B4-BE49-F238E27FC236}">
                <a16:creationId xmlns:a16="http://schemas.microsoft.com/office/drawing/2014/main" id="{32E33B71-DAD1-43D6-98C4-9E040EA63F77}"/>
              </a:ext>
            </a:extLst>
          </p:cNvPr>
          <p:cNvSpPr/>
          <p:nvPr/>
        </p:nvSpPr>
        <p:spPr>
          <a:xfrm>
            <a:off x="3853781" y="25722453"/>
            <a:ext cx="46438379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vehicle's journey time on the road will be reduced by up to </a:t>
            </a:r>
            <a:r>
              <a:rPr lang="en-US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" alt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Скругленный прямоугольник 51">
            <a:extLst>
              <a:ext uri="{FF2B5EF4-FFF2-40B4-BE49-F238E27FC236}">
                <a16:creationId xmlns:a16="http://schemas.microsoft.com/office/drawing/2014/main" id="{8227D9BD-D47A-4E21-B1D7-451F44F6C0F2}"/>
              </a:ext>
            </a:extLst>
          </p:cNvPr>
          <p:cNvSpPr/>
          <p:nvPr/>
        </p:nvSpPr>
        <p:spPr>
          <a:xfrm>
            <a:off x="625157" y="25072291"/>
            <a:ext cx="2844800" cy="2492375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40D56C-A648-4666-B7A6-515F0DF22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68" y="24981489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4448" y="-11204448"/>
            <a:ext cx="28797504" cy="51206400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7144" y="-18495"/>
            <a:ext cx="51206400" cy="28803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BE3AE3D-2D59-3D44-8779-A6AF91531441}"/>
              </a:ext>
            </a:extLst>
          </p:cNvPr>
          <p:cNvSpPr txBox="1"/>
          <p:nvPr/>
        </p:nvSpPr>
        <p:spPr>
          <a:xfrm>
            <a:off x="6176718" y="9726570"/>
            <a:ext cx="396149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ru" sz="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  <a:p>
            <a:pPr algn="ctr" rtl="0">
              <a:lnSpc>
                <a:spcPct val="90000"/>
              </a:lnSpc>
            </a:pPr>
            <a:endParaRPr lang="ru" sz="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44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7729</TotalTime>
  <Words>605</Words>
  <Application>Microsoft Office PowerPoint</Application>
  <PresentationFormat>Произвольный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Roboto</vt:lpstr>
      <vt:lpstr>Times New Roman</vt:lpstr>
      <vt:lpstr>Тема Office</vt:lpstr>
      <vt:lpstr>Reconstruction of 4Р105 “Darband – Boysun” on the section 5-70km and 4Р100 “Manguzor-Jarkurgon-Bandixon-Oltinsoy-Devon” on the section 128-174 km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d.erkinov@outlook.com</dc:creator>
  <cp:lastModifiedBy>User</cp:lastModifiedBy>
  <cp:revision>1126</cp:revision>
  <cp:lastPrinted>2021-03-24T17:46:30Z</cp:lastPrinted>
  <dcterms:created xsi:type="dcterms:W3CDTF">2021-03-23T04:55:57Z</dcterms:created>
  <dcterms:modified xsi:type="dcterms:W3CDTF">2026-04-07T12:21:00Z</dcterms:modified>
</cp:coreProperties>
</file>