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830" r:id="rId3"/>
    <p:sldId id="346" r:id="rId4"/>
    <p:sldId id="834" r:id="rId5"/>
    <p:sldId id="825" r:id="rId6"/>
    <p:sldId id="816" r:id="rId7"/>
  </p:sldIdLst>
  <p:sldSz cx="51206400" cy="28803600"/>
  <p:notesSz cx="6735763" cy="9866313"/>
  <p:defaultTextStyle>
    <a:defPPr>
      <a:defRPr lang="ru-RU"/>
    </a:defPPr>
    <a:lvl1pPr marL="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1pPr>
    <a:lvl2pPr marL="192024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2pPr>
    <a:lvl3pPr marL="384048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3pPr>
    <a:lvl4pPr marL="576072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4pPr>
    <a:lvl5pPr marL="768096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5pPr>
    <a:lvl6pPr marL="960120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6pPr>
    <a:lvl7pPr marL="1152144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7pPr>
    <a:lvl8pPr marL="1344168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8pPr>
    <a:lvl9pPr marL="15361920" algn="l" defTabSz="3840480" rtl="0" eaLnBrk="1" latinLnBrk="0" hangingPunct="1">
      <a:defRPr sz="7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7EA220-D7C3-4985-A998-8EE0D6B62218}">
          <p14:sldIdLst>
            <p14:sldId id="256"/>
            <p14:sldId id="830"/>
            <p14:sldId id="346"/>
            <p14:sldId id="834"/>
            <p14:sldId id="825"/>
            <p14:sldId id="8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949"/>
    <a:srgbClr val="FD2F2F"/>
    <a:srgbClr val="FF3300"/>
    <a:srgbClr val="FE8686"/>
    <a:srgbClr val="3058A1"/>
    <a:srgbClr val="A2CEC9"/>
    <a:srgbClr val="6AB0A8"/>
    <a:srgbClr val="65A29A"/>
    <a:srgbClr val="7AA2C5"/>
    <a:srgbClr val="005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6357" autoAdjust="0"/>
  </p:normalViewPr>
  <p:slideViewPr>
    <p:cSldViewPr snapToGrid="0">
      <p:cViewPr varScale="1">
        <p:scale>
          <a:sx n="14" d="100"/>
          <a:sy n="14" d="100"/>
        </p:scale>
        <p:origin x="138" y="1236"/>
      </p:cViewPr>
      <p:guideLst>
        <p:guide orient="horz" pos="90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BFA7-14C0-4932-B444-96D9D59647C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C2DDB-104C-4EFE-A4BC-CF14DBD22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5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519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6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28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8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2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9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7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5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4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7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7777F-CA93-4F12-B48F-2E91A82C5DE0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AA636-313E-462A-B237-A7F3C7AE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8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609600"/>
            <a:ext cx="51206400" cy="2941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6744" y="6202995"/>
            <a:ext cx="46085120" cy="13517091"/>
          </a:xfrm>
        </p:spPr>
        <p:txBody>
          <a:bodyPr>
            <a:normAutofit/>
          </a:bodyPr>
          <a:lstStyle/>
          <a:p>
            <a:r>
              <a:rPr lang="ru-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4Р105 “</a:t>
            </a:r>
            <a:r>
              <a:rPr lang="ru-RU" sz="1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Дарбанд</a:t>
            </a:r>
            <a:r>
              <a:rPr lang="ru-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1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Бойсун</a:t>
            </a:r>
            <a:r>
              <a:rPr lang="ru-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1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Элбаён</a:t>
            </a:r>
            <a:r>
              <a:rPr lang="ru-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автомобиль </a:t>
            </a:r>
            <a:r>
              <a:rPr lang="ru-RU" sz="1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йўлининг</a:t>
            </a:r>
            <a:r>
              <a:rPr lang="ru-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5-70 км </a:t>
            </a:r>
            <a:r>
              <a:rPr lang="ru-RU" sz="1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ва</a:t>
            </a:r>
            <a:r>
              <a:rPr lang="ru-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4Р100 “</a:t>
            </a:r>
            <a:r>
              <a:rPr lang="ru-RU" sz="1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Манғузор</a:t>
            </a:r>
            <a:r>
              <a:rPr lang="ru-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1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Жарқўрғон</a:t>
            </a:r>
            <a:r>
              <a:rPr lang="ru-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1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Бандихон</a:t>
            </a:r>
            <a:r>
              <a:rPr lang="ru-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1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Олтинсой</a:t>
            </a:r>
            <a:r>
              <a:rPr lang="ru-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1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Денов</a:t>
            </a:r>
            <a:r>
              <a:rPr lang="ru-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автомобиль </a:t>
            </a:r>
            <a:r>
              <a:rPr lang="ru-RU" sz="1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йўлининг</a:t>
            </a:r>
            <a:r>
              <a:rPr lang="ru-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128-174 км </a:t>
            </a:r>
            <a:r>
              <a:rPr lang="ru-RU" sz="1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қисмларини</a:t>
            </a:r>
            <a:r>
              <a:rPr lang="ru-RU" sz="16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реконструкция </a:t>
            </a:r>
            <a:r>
              <a:rPr lang="ru-RU" sz="1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қилиш</a:t>
            </a:r>
            <a:endParaRPr lang="ru-RU" sz="160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38200" y="25923080"/>
            <a:ext cx="50025300" cy="1944416"/>
          </a:xfrm>
          <a:prstGeom prst="rect">
            <a:avLst/>
          </a:prstGeom>
        </p:spPr>
        <p:txBody>
          <a:bodyPr vert="horz" lIns="457200" tIns="228600" rIns="457200" bIns="228600" rtlCol="0">
            <a:noAutofit/>
          </a:bodyPr>
          <a:lstStyle/>
          <a:p>
            <a:pPr marR="0" lvl="0" algn="ctr" defTabSz="4572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z-Cyrl-UZ" sz="1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Тошкент </a:t>
            </a:r>
            <a:r>
              <a:rPr lang="en-US" sz="1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z-Cyrl-UZ" sz="1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ru-RU" sz="1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бстрактная белая геометрическая текстура">
            <a:extLst>
              <a:ext uri="{FF2B5EF4-FFF2-40B4-BE49-F238E27FC236}">
                <a16:creationId xmlns:a16="http://schemas.microsoft.com/office/drawing/2014/main" id="{2FC139B4-C700-49BA-A22A-D0EB68A5D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28803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51206399" cy="25603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67"/>
          </a:p>
        </p:txBody>
      </p:sp>
      <p:sp>
        <p:nvSpPr>
          <p:cNvPr id="5" name="TextBox 4"/>
          <p:cNvSpPr txBox="1"/>
          <p:nvPr/>
        </p:nvSpPr>
        <p:spPr>
          <a:xfrm>
            <a:off x="0" y="250927"/>
            <a:ext cx="5120639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“4Р105 “Дарбанд–Бойсун–Элбаён” автомобиль йўлининг 5-70 км ва 4Р100 “Манғузор–Жарқўрғон–Бандихон–Олтинсой–Денов” автомобиль йўлининг 128-174 км қисмларини реконструкция қилиш” лойиҳаси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624" y="3038419"/>
            <a:ext cx="28201576" cy="865828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367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9969" y="3455331"/>
            <a:ext cx="27438331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Асос</a:t>
            </a: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Президентининг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йил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апрельдаги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ПҚ-189-сонли </a:t>
            </a:r>
            <a:r>
              <a:rPr lang="uz-Cyrl-UZ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қарори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Лойиҳа</a:t>
            </a: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қуввати</a:t>
            </a: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z-Cyrl-UZ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 км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uz-Cyrl-UZ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Лойиҳа жойлашган ҳудуд: </a:t>
            </a:r>
            <a:r>
              <a:rPr lang="uz-Cyrl-UZ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Сурхондарё вилоятининг Бойсун, Қумқўрғон, Бандихон, Олтинсой ва Денов туманлари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Амалга</a:t>
            </a: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ошириш</a:t>
            </a: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муддати</a:t>
            </a: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z-Cyrl-UZ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2022-2027 йиллар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Лойиҳанинг</a:t>
            </a: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умумий</a:t>
            </a: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қиймати</a:t>
            </a: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227,3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млн.АҚШ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доллари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шундан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z-Cyrl-UZ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сиё тараққиёт банки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қарз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маблағлари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- 183,8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млн.АҚШ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доллари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улуши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43,5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млн.АҚШ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доллари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Бош </a:t>
            </a:r>
            <a:r>
              <a:rPr lang="ru-RU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лойиҳачи</a:t>
            </a: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z-Cyrl-UZ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“Йўл лойиҳа бюроси” МЧЖ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4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Буюртмачи</a:t>
            </a: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z-Cyrl-UZ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йўллари қўмитаси ҳузуридаги “Автойўлинвест” агентлиги</a:t>
            </a:r>
          </a:p>
        </p:txBody>
      </p:sp>
      <p:graphicFrame>
        <p:nvGraphicFramePr>
          <p:cNvPr id="102" name="Таблица 9">
            <a:extLst>
              <a:ext uri="{FF2B5EF4-FFF2-40B4-BE49-F238E27FC236}">
                <a16:creationId xmlns:a16="http://schemas.microsoft.com/office/drawing/2014/main" id="{C9014CC6-81AD-4CF9-B4F2-08BFAE57E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10728"/>
              </p:ext>
            </p:extLst>
          </p:nvPr>
        </p:nvGraphicFramePr>
        <p:xfrm>
          <a:off x="449624" y="12631996"/>
          <a:ext cx="28201576" cy="1483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216">
                  <a:extLst>
                    <a:ext uri="{9D8B030D-6E8A-4147-A177-3AD203B41FA5}">
                      <a16:colId xmlns:a16="http://schemas.microsoft.com/office/drawing/2014/main" val="3224873321"/>
                    </a:ext>
                  </a:extLst>
                </a:gridCol>
                <a:gridCol w="24420360">
                  <a:extLst>
                    <a:ext uri="{9D8B030D-6E8A-4147-A177-3AD203B41FA5}">
                      <a16:colId xmlns:a16="http://schemas.microsoft.com/office/drawing/2014/main" val="570622829"/>
                    </a:ext>
                  </a:extLst>
                </a:gridCol>
              </a:tblGrid>
              <a:tr h="7419052">
                <a:tc>
                  <a:txBody>
                    <a:bodyPr/>
                    <a:lstStyle/>
                    <a:p>
                      <a:endParaRPr lang="ru-RU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38" marR="246338" marT="123169" marB="123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/>
                      </a:pPr>
                      <a:r>
                        <a:rPr lang="uz-Cyrl-UZ" sz="4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Лойиҳанинг пудратчи ташкилоти: </a:t>
                      </a:r>
                      <a:r>
                        <a:rPr lang="uz-Cyrl-UZ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Озарбайжоннинг </a:t>
                      </a:r>
                      <a:r>
                        <a:rPr lang="uz-Cyrl-UZ" sz="4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“Lankaran Yol Tikinti” очиқ акциядорлик жамияти</a:t>
                      </a:r>
                    </a:p>
                    <a:p>
                      <a:pPr marL="0" marR="0" lvl="0" indent="0" algn="just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Шартнома қиймати: </a:t>
                      </a:r>
                      <a:r>
                        <a:rPr lang="uz-Cyrl-UZ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147,59 млн. АҚШ доллари     </a:t>
                      </a:r>
                      <a:r>
                        <a:rPr lang="uz-Cyrl-UZ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Шартнома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Cyrl-UZ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тугаш муддати: </a:t>
                      </a:r>
                      <a:r>
                        <a:rPr lang="uz-Cyrl-UZ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uz-Cyrl-UZ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йил 18 май</a:t>
                      </a:r>
                    </a:p>
                    <a:p>
                      <a:pPr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/>
                      </a:pPr>
                      <a:r>
                        <a:rPr lang="uz-Cyrl-UZ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Жорий ҳолат </a:t>
                      </a:r>
                      <a:r>
                        <a:rPr lang="uz-Cyrl-UZ" sz="4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z-Cyrl-UZ" sz="4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06.04.2026 </a:t>
                      </a:r>
                      <a:r>
                        <a:rPr lang="uz-Cyrl-UZ" sz="4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йил ҳолатига)</a:t>
                      </a:r>
                      <a:r>
                        <a:rPr lang="uz-Cyrl-UZ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uz-Cyrl-UZ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Қурилиш-монтаж ишлари 2023 йил февраль ойида бошланган бўлиб, бугунги кунга қадар пудратчи ташкилотига 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uz-Cyrl-UZ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z-Cyrl-UZ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Cyrl-UZ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АҚШ доллари миқдоридаги маблағлар тўлаб берилган. Бугунги кунда пудратчи ташкилоти томонидан қурилиш объектига 137 дона машина-механизмлар ва махсус техникалар, </a:t>
                      </a:r>
                      <a:r>
                        <a:rPr lang="uz-Cyrl-UZ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</a:t>
                      </a:r>
                      <a:r>
                        <a:rPr lang="uz-Cyrl-UZ" sz="4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тадан ортиқ хорижий ва маҳаллий мутахассислар ҳамда ишчи ходимлар жалб қилинган. Ҳозирда пудратчи ташкилоти томонидан ер ишлари, йўл асосининг остки, ўрта ва устки қатламларини ётқизиш ишлари, 18 см қалинликдаги М-75 маркали цементбетон  аралашмаси (СТБ) билан асоснинг устки қатлами қуриш ишлари ва 27 см қалинликдаги цементбетон (М-400) қопламаси ётқизиш ишлари олиб борилмоқда.</a:t>
                      </a:r>
                    </a:p>
                  </a:txBody>
                  <a:tcPr marL="246338" marR="246338" marT="123169" marB="123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03603"/>
                  </a:ext>
                </a:extLst>
              </a:tr>
              <a:tr h="7419052">
                <a:tc>
                  <a:txBody>
                    <a:bodyPr/>
                    <a:lstStyle/>
                    <a:p>
                      <a:endParaRPr lang="ru-RU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38" marR="246338" marT="123169" marB="123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3" indent="0"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704975" algn="l"/>
                        </a:tabLst>
                      </a:pPr>
                      <a:r>
                        <a:rPr lang="uz-Cyrl-UZ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Қурилиш устидан техник назорат ўрнатувчи Инженер-Консультант: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Dongsung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Engineering Co., Ltd (</a:t>
                      </a:r>
                      <a:r>
                        <a:rPr lang="uz-Cyrl-UZ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Корея) ва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Meinhardt Pte. Ltd.”</a:t>
                      </a:r>
                      <a:r>
                        <a:rPr lang="uz-Cyrl-UZ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z-Cyrl-UZ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Сингапур)</a:t>
                      </a:r>
                      <a:r>
                        <a:rPr lang="uz-Cyrl-UZ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z-Cyrl-UZ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қўшма корхонаси</a:t>
                      </a:r>
                      <a:endParaRPr lang="uz-Cyrl-UZ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3" indent="0" algn="just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>
                          <a:tab pos="1885950" algn="l"/>
                        </a:tabLst>
                        <a:defRPr/>
                      </a:pPr>
                      <a:r>
                        <a:rPr lang="uz-Cyrl-UZ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Шартнома қиймати: </a:t>
                      </a:r>
                      <a:r>
                        <a:rPr lang="uz-Cyrl-UZ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uz-Cyrl-UZ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АҚШ доллари      </a:t>
                      </a:r>
                      <a:r>
                        <a:rPr lang="uz-Cyrl-UZ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Шартнома тугаш муддати: </a:t>
                      </a:r>
                      <a:r>
                        <a:rPr lang="uz-Cyrl-UZ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uz-Cyrl-UZ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йил 22 май</a:t>
                      </a:r>
                    </a:p>
                    <a:p>
                      <a:pPr marL="0" lvl="3" indent="0" algn="just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85950" algn="l"/>
                        </a:tabLst>
                      </a:pPr>
                      <a:r>
                        <a:rPr lang="uz-Cyrl-UZ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Жорий ҳолат </a:t>
                      </a:r>
                      <a:r>
                        <a:rPr lang="uz-Cyrl-UZ" sz="4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z-Cyrl-UZ" sz="4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06.04.2026 </a:t>
                      </a:r>
                      <a:r>
                        <a:rPr lang="uz-Cyrl-UZ" sz="40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йил ҳолатига)</a:t>
                      </a:r>
                      <a:r>
                        <a:rPr lang="uz-Cyrl-UZ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uz-Cyrl-UZ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Қурилиш устидан техник назорат бўйича консультант хизматлари</a:t>
                      </a:r>
                      <a:r>
                        <a:rPr lang="uz-Cyrl-UZ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йил 22 ноябрда бошланган бўлиб, ҳозирги кунга қадар консультант ташкилотига </a:t>
                      </a:r>
                      <a:r>
                        <a:rPr lang="uz-Cyrl-UZ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4,14 </a:t>
                      </a:r>
                      <a:r>
                        <a:rPr lang="uz-Cyrl-UZ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АҚШ доллари миқдоридаги маблағлар тўлаб берилган. </a:t>
                      </a:r>
                      <a:r>
                        <a:rPr lang="uz-Cyrl-UZ" sz="4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Ҳозирда консультант ташкилоти томонидан лойиҳага жами </a:t>
                      </a:r>
                      <a:r>
                        <a:rPr lang="uz-Cyrl-UZ" sz="4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uz-Cyrl-UZ" sz="4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нафар мутахассис жалб қилган, шу жумладан </a:t>
                      </a:r>
                      <a:r>
                        <a:rPr lang="uz-Cyrl-UZ" sz="4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uz-Cyrl-UZ" sz="4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нафар халқаро асосий мутахассислар, шунингдек </a:t>
                      </a:r>
                      <a:r>
                        <a:rPr lang="uz-Cyrl-UZ" sz="4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uz-Cyrl-UZ" sz="4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нафар миллий асосий </a:t>
                      </a:r>
                      <a:r>
                        <a:rPr lang="uz-Cyrl-UZ" sz="4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мутахассислар</a:t>
                      </a:r>
                      <a:r>
                        <a:rPr lang="uz-Cyrl-UZ" sz="4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Улар томонидан шартномага асосан тегишли ишлар олиб борилмоқда.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338" marR="246338" marT="123169" marB="123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240029"/>
                  </a:ext>
                </a:extLst>
              </a:tr>
            </a:tbl>
          </a:graphicData>
        </a:graphic>
      </p:graphicFrame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788B58D0-3CC2-4C7F-9C81-55AC6FC15D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r="2627"/>
          <a:stretch/>
        </p:blipFill>
        <p:spPr>
          <a:xfrm>
            <a:off x="487724" y="14401800"/>
            <a:ext cx="3702250" cy="3950723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429437ED-3E9D-4732-9AA0-736F0F487E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74" r="2848" b="7018"/>
          <a:stretch/>
        </p:blipFill>
        <p:spPr>
          <a:xfrm>
            <a:off x="487724" y="21412200"/>
            <a:ext cx="3660447" cy="33528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D26FDB-6399-4B1D-963A-FC793DE84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675" y="3023414"/>
            <a:ext cx="21566101" cy="244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0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бстрактная белая геометрическая текстура">
            <a:extLst>
              <a:ext uri="{FF2B5EF4-FFF2-40B4-BE49-F238E27FC236}">
                <a16:creationId xmlns:a16="http://schemas.microsoft.com/office/drawing/2014/main" id="{AC0A23C9-FAB0-45D5-A8C2-6C9E784A2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288036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905232"/>
              </p:ext>
            </p:extLst>
          </p:nvPr>
        </p:nvGraphicFramePr>
        <p:xfrm>
          <a:off x="1866900" y="4259322"/>
          <a:ext cx="47929800" cy="20316737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2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2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9316">
                  <a:extLst>
                    <a:ext uri="{9D8B030D-6E8A-4147-A177-3AD203B41FA5}">
                      <a16:colId xmlns:a16="http://schemas.microsoft.com/office/drawing/2014/main" val="320920490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22689764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823806552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799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Автомобиль </a:t>
                      </a:r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йўли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Йўлнинг</a:t>
                      </a:r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умумий</a:t>
                      </a:r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узунлиги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Йўлнинг</a:t>
                      </a:r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аҳоли</a:t>
                      </a:r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яшайдиган</a:t>
                      </a:r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қисми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Йўлнинг</a:t>
                      </a:r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аҳоли</a:t>
                      </a:r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яшамайдиган</a:t>
                      </a:r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қисми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Ҳаракат тасмаларининг сони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Ҳаракат тасмаси кенлиги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Йўл</a:t>
                      </a:r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пойининг</a:t>
                      </a:r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кенглиги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Сунъий иншоотлар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" marR="4354" marT="40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1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Кўприклар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Қувурлар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4Р105 “</a:t>
                      </a:r>
                      <a:r>
                        <a:rPr lang="ru-RU" sz="6000" b="1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Дарбанд</a:t>
                      </a:r>
                      <a:r>
                        <a:rPr lang="ru-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6000" b="1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Бойсун</a:t>
                      </a:r>
                      <a:r>
                        <a:rPr lang="ru-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6000" b="1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Элбаён</a:t>
                      </a:r>
                      <a:r>
                        <a:rPr lang="ru-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автомобиль </a:t>
                      </a:r>
                      <a:r>
                        <a:rPr lang="ru-RU" sz="6000" b="1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йўлининг</a:t>
                      </a:r>
                      <a:r>
                        <a:rPr lang="ru-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5-70 км </a:t>
                      </a:r>
                      <a:r>
                        <a:rPr lang="ru-RU" sz="6000" b="1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қисмини</a:t>
                      </a:r>
                      <a:r>
                        <a:rPr lang="ru-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реконструкция </a:t>
                      </a:r>
                      <a:r>
                        <a:rPr lang="ru-RU" sz="6000" b="1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қилиш</a:t>
                      </a:r>
                      <a:endParaRPr lang="ru-RU" sz="60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3,75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30,95</a:t>
                      </a:r>
                    </a:p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34,45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9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4Р100 “</a:t>
                      </a:r>
                      <a:r>
                        <a:rPr lang="ru-RU" sz="6000" b="1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Манғузор</a:t>
                      </a:r>
                      <a:r>
                        <a:rPr lang="ru-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6000" b="1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Жарқўрғон</a:t>
                      </a:r>
                      <a:r>
                        <a:rPr lang="ru-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6000" b="1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Бандихон</a:t>
                      </a:r>
                      <a:r>
                        <a:rPr lang="ru-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6000" b="1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Олтинсой</a:t>
                      </a:r>
                      <a:r>
                        <a:rPr lang="ru-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6000" b="1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Денов</a:t>
                      </a:r>
                      <a:r>
                        <a:rPr lang="ru-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автомобиль </a:t>
                      </a:r>
                      <a:r>
                        <a:rPr lang="ru-RU" sz="6000" b="1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йўлининг</a:t>
                      </a:r>
                      <a:r>
                        <a:rPr lang="ru-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128-174 км </a:t>
                      </a:r>
                      <a:r>
                        <a:rPr lang="ru-RU" sz="6000" b="1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қисмини</a:t>
                      </a:r>
                      <a:r>
                        <a:rPr lang="ru-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реконструкция </a:t>
                      </a:r>
                      <a:r>
                        <a:rPr lang="ru-RU" sz="6000" b="1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қилиш</a:t>
                      </a:r>
                      <a:r>
                        <a:rPr lang="ru-RU" sz="60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60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3,75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</a:p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30,95</a:t>
                      </a:r>
                    </a:p>
                    <a:p>
                      <a:pPr algn="ctr" rtl="0" fontAlgn="ctr"/>
                      <a:r>
                        <a:rPr lang="uz-Cyrl-UZ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34,45</a:t>
                      </a:r>
                      <a:endParaRPr lang="ru-RU" sz="6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marL="18287" marR="18287" marT="1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696729AB-1EBC-4041-8902-AFF7A83FE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2205038"/>
            <a:ext cx="4792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/>
            <a:r>
              <a:rPr lang="uz-Cyrl-UZ" alt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Лойиҳаланган автомобиль йўлининг асосий техник параметрлари</a:t>
            </a:r>
            <a:endParaRPr lang="ru-RU" altLang="ru-RU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342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B96104-4ECE-4549-B23B-EB2FF3CF8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" t="1550" r="1976" b="1751"/>
          <a:stretch/>
        </p:blipFill>
        <p:spPr>
          <a:xfrm>
            <a:off x="6105390" y="0"/>
            <a:ext cx="38610962" cy="288036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43C67BE-2D98-432F-814A-F068E44B9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985838"/>
            <a:ext cx="42710100" cy="14525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/>
            <a:r>
              <a:rPr lang="uz-Cyrl-UZ" altLang="ru-RU" sz="7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йўлининг кўндаланг кесими</a:t>
            </a:r>
            <a:endParaRPr lang="ru-RU" altLang="ru-RU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2C5860-864A-4E3C-A759-6AC9CF44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767138"/>
            <a:ext cx="42710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/>
            <a:r>
              <a:rPr lang="uz-Cyrl-UZ" altLang="ru-RU" sz="7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Аҳоли яшаш пунктларидан ташқарида</a:t>
            </a:r>
            <a:endParaRPr lang="ru-RU" altLang="ru-RU" sz="7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8045BC6-242D-46B4-A725-EC44B2615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140238"/>
            <a:ext cx="42710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/>
            <a:r>
              <a:rPr lang="uz-Cyrl-UZ" altLang="ru-RU" sz="7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Аҳоли яшаш пунктларида</a:t>
            </a:r>
            <a:endParaRPr lang="ru-RU" altLang="ru-RU" sz="7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0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3">
            <a:extLst>
              <a:ext uri="{FF2B5EF4-FFF2-40B4-BE49-F238E27FC236}">
                <a16:creationId xmlns:a16="http://schemas.microsoft.com/office/drawing/2014/main" id="{4D32B8D8-1DCF-4880-9124-20E8D36B90C4}"/>
              </a:ext>
            </a:extLst>
          </p:cNvPr>
          <p:cNvSpPr/>
          <p:nvPr/>
        </p:nvSpPr>
        <p:spPr>
          <a:xfrm>
            <a:off x="438911" y="341506"/>
            <a:ext cx="50328577" cy="1868487"/>
          </a:xfrm>
          <a:prstGeom prst="roundRect">
            <a:avLst>
              <a:gd name="adj" fmla="val 1158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1802"/>
          </a:p>
        </p:txBody>
      </p:sp>
      <p:sp>
        <p:nvSpPr>
          <p:cNvPr id="126" name="Прямоугольник 29">
            <a:extLst>
              <a:ext uri="{FF2B5EF4-FFF2-40B4-BE49-F238E27FC236}">
                <a16:creationId xmlns:a16="http://schemas.microsoft.com/office/drawing/2014/main" id="{96908CB3-A08B-46F9-8DBF-7C021D6D30DF}"/>
              </a:ext>
            </a:extLst>
          </p:cNvPr>
          <p:cNvSpPr/>
          <p:nvPr/>
        </p:nvSpPr>
        <p:spPr>
          <a:xfrm>
            <a:off x="3108960" y="2833307"/>
            <a:ext cx="47379641" cy="25019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/>
          </a:p>
        </p:txBody>
      </p:sp>
      <p:sp>
        <p:nvSpPr>
          <p:cNvPr id="128" name="Прямоугольник 31">
            <a:extLst>
              <a:ext uri="{FF2B5EF4-FFF2-40B4-BE49-F238E27FC236}">
                <a16:creationId xmlns:a16="http://schemas.microsoft.com/office/drawing/2014/main" id="{666DF885-7E9D-470B-9570-E473977C5F1C}"/>
              </a:ext>
            </a:extLst>
          </p:cNvPr>
          <p:cNvSpPr/>
          <p:nvPr/>
        </p:nvSpPr>
        <p:spPr>
          <a:xfrm>
            <a:off x="3853781" y="2971419"/>
            <a:ext cx="46440707" cy="227754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Ҳаракат жадаллиги йилига ўртача </a:t>
            </a:r>
            <a:r>
              <a:rPr lang="uz-Cyrl-UZ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z-Cyrl-UZ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ошади, натижада автомобиль йўлининг амалдаги </a:t>
            </a:r>
            <a:r>
              <a:rPr lang="uz-Cyrl-UZ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ўтказувчанлик қобиляти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ўртача </a:t>
            </a:r>
            <a:r>
              <a:rPr lang="uz-Cyrl-UZ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8921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авто/сутка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 </a:t>
            </a:r>
            <a:r>
              <a:rPr lang="uz-Cyrl-UZ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2049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йилга келиб ўртача </a:t>
            </a:r>
            <a:r>
              <a:rPr lang="uz-Cyrl-UZ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38556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авто/сутка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етади.</a:t>
            </a:r>
            <a:endParaRPr lang="ru-RU" altLang="ru-RU" sz="7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35">
            <a:extLst>
              <a:ext uri="{FF2B5EF4-FFF2-40B4-BE49-F238E27FC236}">
                <a16:creationId xmlns:a16="http://schemas.microsoft.com/office/drawing/2014/main" id="{C0EF7A81-F687-40E5-8394-7950B3884617}"/>
              </a:ext>
            </a:extLst>
          </p:cNvPr>
          <p:cNvSpPr/>
          <p:nvPr/>
        </p:nvSpPr>
        <p:spPr>
          <a:xfrm>
            <a:off x="2909886" y="6294057"/>
            <a:ext cx="47578715" cy="349467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/>
          </a:p>
        </p:txBody>
      </p:sp>
      <p:sp>
        <p:nvSpPr>
          <p:cNvPr id="130" name="Скругленный прямоугольник 36">
            <a:extLst>
              <a:ext uri="{FF2B5EF4-FFF2-40B4-BE49-F238E27FC236}">
                <a16:creationId xmlns:a16="http://schemas.microsoft.com/office/drawing/2014/main" id="{BD3E17AD-D40D-4D42-8F4D-6A4688E6BEBD}"/>
              </a:ext>
            </a:extLst>
          </p:cNvPr>
          <p:cNvSpPr/>
          <p:nvPr/>
        </p:nvSpPr>
        <p:spPr>
          <a:xfrm>
            <a:off x="746589" y="6832964"/>
            <a:ext cx="2846388" cy="2492375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133" name="Прямоугольник 50">
            <a:extLst>
              <a:ext uri="{FF2B5EF4-FFF2-40B4-BE49-F238E27FC236}">
                <a16:creationId xmlns:a16="http://schemas.microsoft.com/office/drawing/2014/main" id="{8D47D1DB-171E-41E9-A513-055C65124A89}"/>
              </a:ext>
            </a:extLst>
          </p:cNvPr>
          <p:cNvSpPr/>
          <p:nvPr/>
        </p:nvSpPr>
        <p:spPr>
          <a:xfrm>
            <a:off x="2909886" y="10809205"/>
            <a:ext cx="47578715" cy="25034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/>
          </a:p>
        </p:txBody>
      </p:sp>
      <p:sp>
        <p:nvSpPr>
          <p:cNvPr id="135" name="Прямоугольник 53">
            <a:extLst>
              <a:ext uri="{FF2B5EF4-FFF2-40B4-BE49-F238E27FC236}">
                <a16:creationId xmlns:a16="http://schemas.microsoft.com/office/drawing/2014/main" id="{BBCEA58E-1635-4E6A-8471-0C6B901FF6B3}"/>
              </a:ext>
            </a:extLst>
          </p:cNvPr>
          <p:cNvSpPr/>
          <p:nvPr/>
        </p:nvSpPr>
        <p:spPr>
          <a:xfrm>
            <a:off x="2909886" y="14110501"/>
            <a:ext cx="47578714" cy="250348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 dirty="0"/>
          </a:p>
        </p:txBody>
      </p:sp>
      <p:sp>
        <p:nvSpPr>
          <p:cNvPr id="137" name="Прямоугольник 63">
            <a:extLst>
              <a:ext uri="{FF2B5EF4-FFF2-40B4-BE49-F238E27FC236}">
                <a16:creationId xmlns:a16="http://schemas.microsoft.com/office/drawing/2014/main" id="{2412B7B2-17EA-4A48-AF0D-1044FB167BF7}"/>
              </a:ext>
            </a:extLst>
          </p:cNvPr>
          <p:cNvSpPr/>
          <p:nvPr/>
        </p:nvSpPr>
        <p:spPr>
          <a:xfrm>
            <a:off x="3853782" y="6379782"/>
            <a:ext cx="46440706" cy="3370153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Сурхондарё вилояти ҳудудидан ўтувчи халқаро аҳамиятдаги </a:t>
            </a:r>
            <a:r>
              <a:rPr lang="uz-Latn-UZ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M39</a:t>
            </a:r>
            <a:r>
              <a:rPr lang="uz-Latn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 </a:t>
            </a:r>
            <a:r>
              <a:rPr lang="uz-Cyrl-UZ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М41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автомобиль йўллари қисқа масофада бирлаштирилиб, Тошкент шаҳрига қатновни амалга ошираётган халқаро ва маҳаллий автоташувчилар учун мавжуд </a:t>
            </a:r>
            <a:r>
              <a:rPr lang="uz-Cyrl-UZ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узунликдаги  автомобиль йўли </a:t>
            </a:r>
            <a:r>
              <a:rPr lang="uz-Cyrl-UZ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қисқартирилади.</a:t>
            </a:r>
            <a:endParaRPr lang="ru-RU" altLang="ru-RU" sz="7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64">
            <a:extLst>
              <a:ext uri="{FF2B5EF4-FFF2-40B4-BE49-F238E27FC236}">
                <a16:creationId xmlns:a16="http://schemas.microsoft.com/office/drawing/2014/main" id="{1092DAB0-19CA-48A0-9BDF-3092C396E440}"/>
              </a:ext>
            </a:extLst>
          </p:cNvPr>
          <p:cNvSpPr/>
          <p:nvPr/>
        </p:nvSpPr>
        <p:spPr>
          <a:xfrm>
            <a:off x="3853781" y="10953479"/>
            <a:ext cx="46438380" cy="227754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</a:t>
            </a:r>
            <a:r>
              <a:rPr lang="ru-RU" altLang="ru-RU" sz="7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йўлини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сақлаш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харажатлари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деярли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</a:t>
            </a:r>
            <a:r>
              <a:rPr lang="ru-RU" altLang="ru-RU" sz="7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камаяди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натижада</a:t>
            </a:r>
            <a:r>
              <a:rPr lang="ru-RU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2049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йилга келиб жами</a:t>
            </a:r>
            <a:b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77,08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АҚШ доллари 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миқдоридаги маблағлар тежалишига эришилади.</a:t>
            </a:r>
            <a:endParaRPr lang="ru-RU" altLang="ru-RU" sz="7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рямоугольник 67">
            <a:extLst>
              <a:ext uri="{FF2B5EF4-FFF2-40B4-BE49-F238E27FC236}">
                <a16:creationId xmlns:a16="http://schemas.microsoft.com/office/drawing/2014/main" id="{40C6D942-5E85-40FB-A1E6-6D7B8C271D02}"/>
              </a:ext>
            </a:extLst>
          </p:cNvPr>
          <p:cNvSpPr/>
          <p:nvPr/>
        </p:nvSpPr>
        <p:spPr>
          <a:xfrm>
            <a:off x="3853781" y="14208131"/>
            <a:ext cx="46438380" cy="227754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Ёқилғи сарфи ўртача </a:t>
            </a:r>
            <a:r>
              <a:rPr lang="uz-Cyrl-UZ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z-Cyrl-UZ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л/100 км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lang="uz-Cyrl-UZ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uz-Cyrl-UZ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л/100 км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uz-Cyrl-UZ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камаяди ва натижада </a:t>
            </a:r>
            <a:r>
              <a:rPr lang="uz-Cyrl-UZ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2049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йилга келиб автомобиль эгаларининг жами </a:t>
            </a:r>
            <a:r>
              <a:rPr lang="uz-Cyrl-UZ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48,95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АҚШ доллари 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миқдоридаги маблағлари тежалишига эришилади.</a:t>
            </a:r>
            <a:endParaRPr lang="ru-RU" altLang="ru-RU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Freeform 487">
            <a:extLst>
              <a:ext uri="{FF2B5EF4-FFF2-40B4-BE49-F238E27FC236}">
                <a16:creationId xmlns:a16="http://schemas.microsoft.com/office/drawing/2014/main" id="{A5FB82D3-1E16-4BEC-8096-775B3742552B}"/>
              </a:ext>
            </a:extLst>
          </p:cNvPr>
          <p:cNvSpPr>
            <a:spLocks/>
          </p:cNvSpPr>
          <p:nvPr/>
        </p:nvSpPr>
        <p:spPr bwMode="auto">
          <a:xfrm>
            <a:off x="16449675" y="4490657"/>
            <a:ext cx="0" cy="15875"/>
          </a:xfrm>
          <a:custGeom>
            <a:avLst/>
            <a:gdLst>
              <a:gd name="T0" fmla="*/ 0 h 8"/>
              <a:gd name="T1" fmla="*/ 8 h 8"/>
              <a:gd name="T2" fmla="*/ 6 h 8"/>
              <a:gd name="T3" fmla="*/ 0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">
                <a:moveTo>
                  <a:pt x="0" y="0"/>
                </a:moveTo>
                <a:lnTo>
                  <a:pt x="0" y="8"/>
                </a:lnTo>
                <a:cubicBezTo>
                  <a:pt x="0" y="7"/>
                  <a:pt x="0" y="7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72736" tIns="36368" rIns="72736" bIns="36368"/>
          <a:lstStyle/>
          <a:p>
            <a:pPr defTabSz="7273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42" name="Freeform 491">
            <a:extLst>
              <a:ext uri="{FF2B5EF4-FFF2-40B4-BE49-F238E27FC236}">
                <a16:creationId xmlns:a16="http://schemas.microsoft.com/office/drawing/2014/main" id="{C0DF4F09-E223-4737-AD06-EA319D071B7D}"/>
              </a:ext>
            </a:extLst>
          </p:cNvPr>
          <p:cNvSpPr>
            <a:spLocks/>
          </p:cNvSpPr>
          <p:nvPr/>
        </p:nvSpPr>
        <p:spPr bwMode="auto">
          <a:xfrm>
            <a:off x="16449675" y="4501769"/>
            <a:ext cx="0" cy="22225"/>
          </a:xfrm>
          <a:custGeom>
            <a:avLst/>
            <a:gdLst>
              <a:gd name="T0" fmla="*/ 0 h 11"/>
              <a:gd name="T1" fmla="*/ 2 h 11"/>
              <a:gd name="T2" fmla="*/ 11 h 11"/>
              <a:gd name="T3" fmla="*/ 8 h 11"/>
              <a:gd name="T4" fmla="*/ 0 h 1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5"/>
                  <a:pt x="0" y="8"/>
                  <a:pt x="0" y="11"/>
                </a:cubicBezTo>
                <a:cubicBezTo>
                  <a:pt x="0" y="10"/>
                  <a:pt x="0" y="9"/>
                  <a:pt x="0" y="8"/>
                </a:cubicBezTo>
                <a:cubicBezTo>
                  <a:pt x="0" y="5"/>
                  <a:pt x="0" y="3"/>
                  <a:pt x="0" y="0"/>
                </a:cubicBez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72736" tIns="36368" rIns="72736" bIns="36368"/>
          <a:lstStyle/>
          <a:p>
            <a:pPr defTabSz="7273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2415F8A-5F3E-4E97-A172-A8DC2AE8C886}"/>
              </a:ext>
            </a:extLst>
          </p:cNvPr>
          <p:cNvSpPr txBox="1"/>
          <p:nvPr/>
        </p:nvSpPr>
        <p:spPr>
          <a:xfrm>
            <a:off x="438911" y="662181"/>
            <a:ext cx="50328577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indent="449263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z-Cyrl-UZ" alt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Лойиҳадан кутилаётган</a:t>
            </a:r>
            <a:r>
              <a:rPr lang="ru-RU" alt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alt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натижалар</a:t>
            </a:r>
            <a:r>
              <a:rPr lang="ru-RU" alt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Прямоугольник 53">
            <a:extLst>
              <a:ext uri="{FF2B5EF4-FFF2-40B4-BE49-F238E27FC236}">
                <a16:creationId xmlns:a16="http://schemas.microsoft.com/office/drawing/2014/main" id="{842ADBC8-97AD-45CE-8BD6-C0C520D80507}"/>
              </a:ext>
            </a:extLst>
          </p:cNvPr>
          <p:cNvSpPr/>
          <p:nvPr/>
        </p:nvSpPr>
        <p:spPr>
          <a:xfrm>
            <a:off x="2909886" y="17462024"/>
            <a:ext cx="47578714" cy="346778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 dirty="0"/>
          </a:p>
        </p:txBody>
      </p:sp>
      <p:sp>
        <p:nvSpPr>
          <p:cNvPr id="165" name="Скругленный прямоугольник 54">
            <a:extLst>
              <a:ext uri="{FF2B5EF4-FFF2-40B4-BE49-F238E27FC236}">
                <a16:creationId xmlns:a16="http://schemas.microsoft.com/office/drawing/2014/main" id="{45C178D1-41FC-430B-962E-1B7AADC80FA2}"/>
              </a:ext>
            </a:extLst>
          </p:cNvPr>
          <p:cNvSpPr/>
          <p:nvPr/>
        </p:nvSpPr>
        <p:spPr>
          <a:xfrm>
            <a:off x="717798" y="2813068"/>
            <a:ext cx="2844800" cy="2503488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166" name="Прямоугольник 67">
            <a:extLst>
              <a:ext uri="{FF2B5EF4-FFF2-40B4-BE49-F238E27FC236}">
                <a16:creationId xmlns:a16="http://schemas.microsoft.com/office/drawing/2014/main" id="{73235CCB-DC25-41A0-8B36-A1E7AEDE1DB8}"/>
              </a:ext>
            </a:extLst>
          </p:cNvPr>
          <p:cNvSpPr/>
          <p:nvPr/>
        </p:nvSpPr>
        <p:spPr>
          <a:xfrm>
            <a:off x="3853781" y="17559654"/>
            <a:ext cx="46438380" cy="3370153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эгаларининг автокўрик ҳамда автомобиль эҳтиёт қисмлари, шиналари ва ҳоказоларига сарфланадиган харажатлари камаяди ва бунинг ҳисобига </a:t>
            </a:r>
            <a:r>
              <a:rPr lang="uz-Cyrl-UZ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2049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йилга келиб автомобиль эгаларининг жами </a:t>
            </a:r>
            <a:r>
              <a:rPr lang="uz-Cyrl-UZ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94,55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АҚШ доллари 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миқдоридаги маблағлари тежалишига эришилади.</a:t>
            </a:r>
            <a:endParaRPr lang="uz-Cyrl-UZ" altLang="ru-RU" sz="7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Прямоугольник 53">
            <a:extLst>
              <a:ext uri="{FF2B5EF4-FFF2-40B4-BE49-F238E27FC236}">
                <a16:creationId xmlns:a16="http://schemas.microsoft.com/office/drawing/2014/main" id="{9E6D92D1-DBFF-49C7-9092-9215BC23222A}"/>
              </a:ext>
            </a:extLst>
          </p:cNvPr>
          <p:cNvSpPr/>
          <p:nvPr/>
        </p:nvSpPr>
        <p:spPr>
          <a:xfrm>
            <a:off x="2909886" y="21800947"/>
            <a:ext cx="47578714" cy="25034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 dirty="0"/>
          </a:p>
        </p:txBody>
      </p:sp>
      <p:sp>
        <p:nvSpPr>
          <p:cNvPr id="184" name="Скругленный прямоугольник 54">
            <a:extLst>
              <a:ext uri="{FF2B5EF4-FFF2-40B4-BE49-F238E27FC236}">
                <a16:creationId xmlns:a16="http://schemas.microsoft.com/office/drawing/2014/main" id="{78F6EC4F-ADDC-48C6-BC19-7CA6C03BEC21}"/>
              </a:ext>
            </a:extLst>
          </p:cNvPr>
          <p:cNvSpPr/>
          <p:nvPr/>
        </p:nvSpPr>
        <p:spPr>
          <a:xfrm>
            <a:off x="751445" y="21768873"/>
            <a:ext cx="2844800" cy="2503487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185" name="Прямоугольник 67">
            <a:extLst>
              <a:ext uri="{FF2B5EF4-FFF2-40B4-BE49-F238E27FC236}">
                <a16:creationId xmlns:a16="http://schemas.microsoft.com/office/drawing/2014/main" id="{BF804197-C734-404E-B786-714694134B5B}"/>
              </a:ext>
            </a:extLst>
          </p:cNvPr>
          <p:cNvSpPr/>
          <p:nvPr/>
        </p:nvSpPr>
        <p:spPr>
          <a:xfrm>
            <a:off x="3853781" y="21885085"/>
            <a:ext cx="46438379" cy="227754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Йўл ҳаракат хавфсизлиги юқори даражада таъминланиши ҳисобига йўл-транспорт ҳодисалари </a:t>
            </a:r>
            <a:r>
              <a:rPr lang="uz-Cyrl-UZ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uz-Cyrl-UZ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гача пасаяди ва натижада </a:t>
            </a:r>
            <a:r>
              <a:rPr lang="uz-Cyrl-UZ" altLang="ru-RU" sz="7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2049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йилга келиб </a:t>
            </a:r>
            <a:r>
              <a:rPr lang="uz-Cyrl-UZ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14,68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АҚШ доллари 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миқдоридаги маблағлар тежалади.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BF12F4-73D7-407B-AD5A-EF553CD39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68" y="6759375"/>
            <a:ext cx="2648359" cy="26483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A8A9B3-1BCD-48A7-8C39-7C5DE9609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12" y="2785814"/>
            <a:ext cx="2503488" cy="2503488"/>
          </a:xfrm>
          <a:prstGeom prst="rect">
            <a:avLst/>
          </a:prstGeom>
        </p:spPr>
      </p:pic>
      <p:sp>
        <p:nvSpPr>
          <p:cNvPr id="127" name="Скругленный прямоугольник 30">
            <a:extLst>
              <a:ext uri="{FF2B5EF4-FFF2-40B4-BE49-F238E27FC236}">
                <a16:creationId xmlns:a16="http://schemas.microsoft.com/office/drawing/2014/main" id="{3D6B609C-0B43-4A3D-A030-E3F44F30E378}"/>
              </a:ext>
            </a:extLst>
          </p:cNvPr>
          <p:cNvSpPr/>
          <p:nvPr/>
        </p:nvSpPr>
        <p:spPr>
          <a:xfrm>
            <a:off x="778650" y="10812208"/>
            <a:ext cx="2846387" cy="2484438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12E9F8-D3B8-403C-B1CB-19666B2D3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63" y="10741769"/>
            <a:ext cx="2648359" cy="2648359"/>
          </a:xfrm>
          <a:prstGeom prst="rect">
            <a:avLst/>
          </a:prstGeom>
        </p:spPr>
      </p:pic>
      <p:sp>
        <p:nvSpPr>
          <p:cNvPr id="132" name="Скругленный прямоугольник 39">
            <a:extLst>
              <a:ext uri="{FF2B5EF4-FFF2-40B4-BE49-F238E27FC236}">
                <a16:creationId xmlns:a16="http://schemas.microsoft.com/office/drawing/2014/main" id="{77DC8E00-0627-45BF-9E48-BC181373E32B}"/>
              </a:ext>
            </a:extLst>
          </p:cNvPr>
          <p:cNvSpPr/>
          <p:nvPr/>
        </p:nvSpPr>
        <p:spPr>
          <a:xfrm>
            <a:off x="778649" y="14120521"/>
            <a:ext cx="2846388" cy="2490787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517E71-2599-40AC-B604-BB4B44022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303" y="14110501"/>
            <a:ext cx="2490787" cy="2490787"/>
          </a:xfrm>
          <a:prstGeom prst="rect">
            <a:avLst/>
          </a:prstGeom>
        </p:spPr>
      </p:pic>
      <p:sp>
        <p:nvSpPr>
          <p:cNvPr id="136" name="Скругленный прямоугольник 54">
            <a:extLst>
              <a:ext uri="{FF2B5EF4-FFF2-40B4-BE49-F238E27FC236}">
                <a16:creationId xmlns:a16="http://schemas.microsoft.com/office/drawing/2014/main" id="{599F825B-BEAE-453B-B4BD-4C43AF74ECC1}"/>
              </a:ext>
            </a:extLst>
          </p:cNvPr>
          <p:cNvSpPr/>
          <p:nvPr/>
        </p:nvSpPr>
        <p:spPr>
          <a:xfrm>
            <a:off x="780237" y="17921139"/>
            <a:ext cx="2844800" cy="2503488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EDCC03-EDE6-4CC9-9404-7A7A718FD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102" y="17913943"/>
            <a:ext cx="2503487" cy="25034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8D159-F76C-480A-BA81-7252924E6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912" y="21792330"/>
            <a:ext cx="2583178" cy="2583178"/>
          </a:xfrm>
          <a:prstGeom prst="rect">
            <a:avLst/>
          </a:prstGeom>
        </p:spPr>
      </p:pic>
      <p:sp>
        <p:nvSpPr>
          <p:cNvPr id="44" name="Прямоугольник 53">
            <a:extLst>
              <a:ext uri="{FF2B5EF4-FFF2-40B4-BE49-F238E27FC236}">
                <a16:creationId xmlns:a16="http://schemas.microsoft.com/office/drawing/2014/main" id="{90332754-E1AA-48EF-9B8B-D6E289D94321}"/>
              </a:ext>
            </a:extLst>
          </p:cNvPr>
          <p:cNvSpPr/>
          <p:nvPr/>
        </p:nvSpPr>
        <p:spPr>
          <a:xfrm>
            <a:off x="2909886" y="25084176"/>
            <a:ext cx="47578714" cy="25034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2" dirty="0"/>
          </a:p>
        </p:txBody>
      </p:sp>
      <p:sp>
        <p:nvSpPr>
          <p:cNvPr id="45" name="Прямоугольник 67">
            <a:extLst>
              <a:ext uri="{FF2B5EF4-FFF2-40B4-BE49-F238E27FC236}">
                <a16:creationId xmlns:a16="http://schemas.microsoft.com/office/drawing/2014/main" id="{32E33B71-DAD1-43D6-98C4-9E040EA63F77}"/>
              </a:ext>
            </a:extLst>
          </p:cNvPr>
          <p:cNvSpPr/>
          <p:nvPr/>
        </p:nvSpPr>
        <p:spPr>
          <a:xfrm>
            <a:off x="3853781" y="25722453"/>
            <a:ext cx="46438379" cy="118494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40163" eaLnBrk="0" fontAlgn="base" hangingPunct="0">
              <a:spcBef>
                <a:spcPct val="0"/>
              </a:spcBef>
              <a:spcAft>
                <a:spcPct val="0"/>
              </a:spcAft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Автотранспортларнинг йўлдаги саёҳат вақти </a:t>
            </a:r>
            <a:r>
              <a:rPr lang="uz-Cyrl-UZ" altLang="ru-RU" sz="7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uz-Cyrl-UZ" altLang="ru-RU" sz="71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uz-Cyrl-UZ" alt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гача қисқаради. </a:t>
            </a:r>
          </a:p>
        </p:txBody>
      </p:sp>
      <p:sp>
        <p:nvSpPr>
          <p:cNvPr id="134" name="Скругленный прямоугольник 51">
            <a:extLst>
              <a:ext uri="{FF2B5EF4-FFF2-40B4-BE49-F238E27FC236}">
                <a16:creationId xmlns:a16="http://schemas.microsoft.com/office/drawing/2014/main" id="{8227D9BD-D47A-4E21-B1D7-451F44F6C0F2}"/>
              </a:ext>
            </a:extLst>
          </p:cNvPr>
          <p:cNvSpPr/>
          <p:nvPr/>
        </p:nvSpPr>
        <p:spPr>
          <a:xfrm>
            <a:off x="625157" y="25072291"/>
            <a:ext cx="2844800" cy="2492375"/>
          </a:xfrm>
          <a:prstGeom prst="roundRect">
            <a:avLst>
              <a:gd name="adj" fmla="val 119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38404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40D56C-A648-4666-B7A6-515F0DF222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568" y="24981489"/>
            <a:ext cx="2759389" cy="27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0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4448" y="-11204448"/>
            <a:ext cx="28797504" cy="51206400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7144" y="-18495"/>
            <a:ext cx="51206400" cy="28803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BE3AE3D-2D59-3D44-8779-A6AF91531441}"/>
              </a:ext>
            </a:extLst>
          </p:cNvPr>
          <p:cNvSpPr txBox="1"/>
          <p:nvPr/>
        </p:nvSpPr>
        <p:spPr>
          <a:xfrm>
            <a:off x="6176718" y="9726570"/>
            <a:ext cx="3961496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z-Cyrl-UZ" sz="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Эътиборингиз учун</a:t>
            </a:r>
          </a:p>
          <a:p>
            <a:pPr algn="ctr">
              <a:lnSpc>
                <a:spcPct val="90000"/>
              </a:lnSpc>
            </a:pPr>
            <a:r>
              <a:rPr lang="uz-Cyrl-UZ" sz="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рахмат!</a:t>
            </a:r>
          </a:p>
        </p:txBody>
      </p:sp>
    </p:spTree>
    <p:extLst>
      <p:ext uri="{BB962C8B-B14F-4D97-AF65-F5344CB8AC3E}">
        <p14:creationId xmlns:p14="http://schemas.microsoft.com/office/powerpoint/2010/main" val="1879444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7787</TotalTime>
  <Words>666</Words>
  <Application>Microsoft Office PowerPoint</Application>
  <PresentationFormat>Произвольный</PresentationFormat>
  <Paragraphs>74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Times New Roman</vt:lpstr>
      <vt:lpstr>Тема Office</vt:lpstr>
      <vt:lpstr>4Р105 “Дарбанд–Бойсун–Элбаён” автомобиль йўлининг 5-70 км ва 4Р100 “Манғузор–Жарқўрғон–Бандихон–Олтинсой–Денов” автомобиль йўлининг 128-174 км қисмларини реконструкция қилиш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d.erkinov@outlook.com</dc:creator>
  <cp:lastModifiedBy>User</cp:lastModifiedBy>
  <cp:revision>1119</cp:revision>
  <cp:lastPrinted>2021-03-24T17:46:30Z</cp:lastPrinted>
  <dcterms:created xsi:type="dcterms:W3CDTF">2021-03-23T04:55:57Z</dcterms:created>
  <dcterms:modified xsi:type="dcterms:W3CDTF">2026-04-07T12:11:42Z</dcterms:modified>
</cp:coreProperties>
</file>