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0" r:id="rId2"/>
    <p:sldId id="302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2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4186-EA5C-496C-A0CA-40E6C468BA00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C5408-5B17-480A-ACCC-7C51E2486D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769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C347221-F720-4D8A-99F1-A496B153B0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67F9CD9-FFE3-4C32-B933-C8552B600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72B634B-0789-4F85-A42C-6EE9C5423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E71A05B-CDC1-4119-AF7B-5F0923B63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D6E0A73-B44E-420D-83C2-12DF33889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377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486B834-DF84-40CE-8D3A-D3A8E2C52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24466889-4862-4010-B943-F1F713873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76CF30B-A986-41DB-8068-7DC7A50AF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032AFA0-EBD2-47B8-9075-F4BD4FB1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7D88745-BFA5-4BD7-A6E6-E78B712CC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5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BE77B301-4CD1-4F4C-BC1B-C589AF48CE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068C2D3-92C1-4B5A-A8E2-F9B369B5BB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5B75C53-07C7-47CB-A4D6-7A65DB29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9D527B-66E5-4FCF-89FF-23FB779E3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055E077-0176-4F3D-A8FD-700F0239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63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C75A0CF-4868-4DEC-A379-13D58E9DA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FEA3F98-E31A-4DCD-96D8-C23B73B98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310B041-79F2-4BC6-9B11-5E6560B25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BC2BB9B-79B2-4F52-8561-3C45956A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FFB1A9-68E7-4EC9-A250-A1767FEBD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FB040D9-C6A4-459E-ADAB-AE3634620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B466177-4B1B-48B1-9779-89C5BA39B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97BE898-873B-498C-8923-3B223E5B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87383AA-2912-42EC-9F17-CB2E82183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BA20797-4E01-4310-AFDA-8C000185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378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F158EF-282F-4787-B0F9-EF23A7682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05CFDF5-E5B6-4F98-B404-F95A27AC4C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A7C6E8F-0955-4980-ABD6-6B54B6BCA3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B3DE667-B888-4553-BABE-591D5B590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0206DDB-94CE-466E-A653-0BDDD0217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F91FF43-17C7-47E8-8B21-DE46D8E43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23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6F17DE-68DB-450D-8662-740EBC04E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B054D55-425E-47B0-BECB-A25240E93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4245645-795D-442D-B151-D49843B26C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6ECC613-092F-477C-8156-C362DAD13D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DE6F750-460F-4220-987E-D2B3251528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883A1204-3C6D-4F46-9F36-D7CBA862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C9F26E1-A4BC-4F1D-9403-A2309B692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358D9D9-805D-4A5B-9CD9-4D70B874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294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C6881B-4FC4-4B8B-A369-0E83976A7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23587237-9A46-43BC-89E0-6D619A4C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CBEAB0A-4DE7-48F3-BD6B-03FF46A50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4184709-0BD1-4B77-A7CB-8CA81E2FE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65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27043843-58FD-4266-8959-EDD5152AB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CEF506D-EE0A-4C49-9B00-55567202C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B592451-B932-4A4A-B676-1D86E8D1B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14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0B0B701-0511-48ED-9DFD-35824F1A1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3466AAE-174B-49D5-89EE-82EBCC2DE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CB8635B-4B14-4C9B-82E7-D1F7CA163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634EB39-81A7-4E18-A899-61DE93BD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13B6DB59-7B61-4BB2-9888-6D491CE62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D6B35D4-CB41-459E-B9DD-78073BA0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25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6F350E-18DF-4EF0-A6BC-EF25A427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02519C3-6918-4F37-8D84-1096ECCB8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800FFB65-A591-49A1-B345-7E17E052B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8C6132AE-994C-4EB3-921C-69F1434D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C1E81E1-80DF-4209-9393-44DE2E587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E7B6F5-2367-47E1-B336-C8665F5E2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49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E01A05E-2A25-49DF-8702-466F070BF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243318E2-59AC-416B-A3E5-97FB5EB51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EA63EEF-EE4A-4AB3-89E7-EFA1D97DA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66190-2A98-4460-A5A6-1C97BBC5D685}" type="datetimeFigureOut">
              <a:rPr lang="ru-RU" smtClean="0"/>
              <a:t>13.06.2026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C3DD59F-31CD-45BD-A411-CAE25790CC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E97D8FE-8845-4298-9233-AE868021E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4720B-1996-4046-AC75-C1E49866F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37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microsoft.com/office/2007/relationships/hdphoto" Target="../media/hdphoto3.wdp"/><Relationship Id="rId18" Type="http://schemas.openxmlformats.org/officeDocument/2006/relationships/image" Target="../media/image14.png"/><Relationship Id="rId26" Type="http://schemas.openxmlformats.org/officeDocument/2006/relationships/image" Target="../media/image19.png"/><Relationship Id="rId3" Type="http://schemas.openxmlformats.org/officeDocument/2006/relationships/image" Target="../media/image2.png"/><Relationship Id="rId21" Type="http://schemas.microsoft.com/office/2007/relationships/hdphoto" Target="../media/hdphoto5.wdp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5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image" Target="../media/image15.png"/><Relationship Id="rId29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8.png"/><Relationship Id="rId24" Type="http://schemas.openxmlformats.org/officeDocument/2006/relationships/image" Target="../media/image17.jpeg"/><Relationship Id="rId32" Type="http://schemas.openxmlformats.org/officeDocument/2006/relationships/image" Target="../media/image24.png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23" Type="http://schemas.microsoft.com/office/2007/relationships/hdphoto" Target="../media/hdphoto6.wdp"/><Relationship Id="rId28" Type="http://schemas.openxmlformats.org/officeDocument/2006/relationships/image" Target="../media/image20.gif"/><Relationship Id="rId10" Type="http://schemas.microsoft.com/office/2007/relationships/hdphoto" Target="../media/hdphoto2.wdp"/><Relationship Id="rId19" Type="http://schemas.microsoft.com/office/2007/relationships/hdphoto" Target="../media/hdphoto4.wdp"/><Relationship Id="rId31" Type="http://schemas.openxmlformats.org/officeDocument/2006/relationships/image" Target="../media/image23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0.png"/><Relationship Id="rId22" Type="http://schemas.openxmlformats.org/officeDocument/2006/relationships/image" Target="../media/image16.png"/><Relationship Id="rId27" Type="http://schemas.microsoft.com/office/2007/relationships/hdphoto" Target="../media/hdphoto7.wdp"/><Relationship Id="rId30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.png"/><Relationship Id="rId7" Type="http://schemas.openxmlformats.org/officeDocument/2006/relationships/image" Target="../media/image2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10" Type="http://schemas.openxmlformats.org/officeDocument/2006/relationships/image" Target="../media/image29.jpeg"/><Relationship Id="rId4" Type="http://schemas.openxmlformats.org/officeDocument/2006/relationships/image" Target="../media/image3.png"/><Relationship Id="rId9" Type="http://schemas.openxmlformats.org/officeDocument/2006/relationships/image" Target="../media/image2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: скругленные углы 6">
            <a:extLst>
              <a:ext uri="{FF2B5EF4-FFF2-40B4-BE49-F238E27FC236}">
                <a16:creationId xmlns="" xmlns:a16="http://schemas.microsoft.com/office/drawing/2014/main" id="{330A0720-27FF-4601-95AA-5F387B53F94C}"/>
              </a:ext>
            </a:extLst>
          </p:cNvPr>
          <p:cNvSpPr/>
          <p:nvPr/>
        </p:nvSpPr>
        <p:spPr>
          <a:xfrm>
            <a:off x="6205488" y="3155110"/>
            <a:ext cx="5900787" cy="3563536"/>
          </a:xfrm>
          <a:prstGeom prst="roundRect">
            <a:avLst>
              <a:gd name="adj" fmla="val 330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Блок-схема: документ 5"/>
          <p:cNvSpPr/>
          <p:nvPr/>
        </p:nvSpPr>
        <p:spPr>
          <a:xfrm>
            <a:off x="244419" y="774170"/>
            <a:ext cx="11942809" cy="966186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3091 w 21600"/>
              <a:gd name="connsiteY0" fmla="*/ 0 h 21528"/>
              <a:gd name="connsiteX1" fmla="*/ 21600 w 21600"/>
              <a:gd name="connsiteY1" fmla="*/ 204 h 21528"/>
              <a:gd name="connsiteX2" fmla="*/ 21600 w 21600"/>
              <a:gd name="connsiteY2" fmla="*/ 17526 h 21528"/>
              <a:gd name="connsiteX3" fmla="*/ 0 w 21600"/>
              <a:gd name="connsiteY3" fmla="*/ 20376 h 21528"/>
              <a:gd name="connsiteX4" fmla="*/ 3091 w 21600"/>
              <a:gd name="connsiteY4" fmla="*/ 0 h 21528"/>
              <a:gd name="connsiteX0" fmla="*/ 2669 w 21178"/>
              <a:gd name="connsiteY0" fmla="*/ 0 h 21350"/>
              <a:gd name="connsiteX1" fmla="*/ 21178 w 21178"/>
              <a:gd name="connsiteY1" fmla="*/ 204 h 21350"/>
              <a:gd name="connsiteX2" fmla="*/ 21178 w 21178"/>
              <a:gd name="connsiteY2" fmla="*/ 17526 h 21350"/>
              <a:gd name="connsiteX3" fmla="*/ 0 w 21178"/>
              <a:gd name="connsiteY3" fmla="*/ 20172 h 21350"/>
              <a:gd name="connsiteX4" fmla="*/ 2669 w 21178"/>
              <a:gd name="connsiteY4" fmla="*/ 0 h 21350"/>
              <a:gd name="connsiteX0" fmla="*/ 2669 w 21178"/>
              <a:gd name="connsiteY0" fmla="*/ 0 h 21350"/>
              <a:gd name="connsiteX1" fmla="*/ 21178 w 21178"/>
              <a:gd name="connsiteY1" fmla="*/ 204 h 21350"/>
              <a:gd name="connsiteX2" fmla="*/ 21178 w 21178"/>
              <a:gd name="connsiteY2" fmla="*/ 17526 h 21350"/>
              <a:gd name="connsiteX3" fmla="*/ 0 w 21178"/>
              <a:gd name="connsiteY3" fmla="*/ 20172 h 21350"/>
              <a:gd name="connsiteX4" fmla="*/ 2196 w 21178"/>
              <a:gd name="connsiteY4" fmla="*/ 6527 h 21350"/>
              <a:gd name="connsiteX5" fmla="*/ 2669 w 21178"/>
              <a:gd name="connsiteY5" fmla="*/ 0 h 21350"/>
              <a:gd name="connsiteX0" fmla="*/ 2669 w 21178"/>
              <a:gd name="connsiteY0" fmla="*/ 0 h 20662"/>
              <a:gd name="connsiteX1" fmla="*/ 21178 w 21178"/>
              <a:gd name="connsiteY1" fmla="*/ 204 h 20662"/>
              <a:gd name="connsiteX2" fmla="*/ 21178 w 21178"/>
              <a:gd name="connsiteY2" fmla="*/ 17526 h 20662"/>
              <a:gd name="connsiteX3" fmla="*/ 12854 w 21178"/>
              <a:gd name="connsiteY3" fmla="*/ 16508 h 20662"/>
              <a:gd name="connsiteX4" fmla="*/ 0 w 21178"/>
              <a:gd name="connsiteY4" fmla="*/ 20172 h 20662"/>
              <a:gd name="connsiteX5" fmla="*/ 2196 w 21178"/>
              <a:gd name="connsiteY5" fmla="*/ 6527 h 20662"/>
              <a:gd name="connsiteX6" fmla="*/ 2669 w 21178"/>
              <a:gd name="connsiteY6" fmla="*/ 0 h 20662"/>
              <a:gd name="connsiteX0" fmla="*/ 2551 w 21178"/>
              <a:gd name="connsiteY0" fmla="*/ 0 h 20662"/>
              <a:gd name="connsiteX1" fmla="*/ 21178 w 21178"/>
              <a:gd name="connsiteY1" fmla="*/ 204 h 20662"/>
              <a:gd name="connsiteX2" fmla="*/ 21178 w 21178"/>
              <a:gd name="connsiteY2" fmla="*/ 17526 h 20662"/>
              <a:gd name="connsiteX3" fmla="*/ 12854 w 21178"/>
              <a:gd name="connsiteY3" fmla="*/ 16508 h 20662"/>
              <a:gd name="connsiteX4" fmla="*/ 0 w 21178"/>
              <a:gd name="connsiteY4" fmla="*/ 20172 h 20662"/>
              <a:gd name="connsiteX5" fmla="*/ 2196 w 21178"/>
              <a:gd name="connsiteY5" fmla="*/ 6527 h 20662"/>
              <a:gd name="connsiteX6" fmla="*/ 2551 w 21178"/>
              <a:gd name="connsiteY6" fmla="*/ 0 h 20662"/>
              <a:gd name="connsiteX0" fmla="*/ 2551 w 21178"/>
              <a:gd name="connsiteY0" fmla="*/ 0 h 20662"/>
              <a:gd name="connsiteX1" fmla="*/ 21178 w 21178"/>
              <a:gd name="connsiteY1" fmla="*/ 204 h 20662"/>
              <a:gd name="connsiteX2" fmla="*/ 21178 w 21178"/>
              <a:gd name="connsiteY2" fmla="*/ 17526 h 20662"/>
              <a:gd name="connsiteX3" fmla="*/ 12854 w 21178"/>
              <a:gd name="connsiteY3" fmla="*/ 16508 h 20662"/>
              <a:gd name="connsiteX4" fmla="*/ 0 w 21178"/>
              <a:gd name="connsiteY4" fmla="*/ 20172 h 20662"/>
              <a:gd name="connsiteX5" fmla="*/ 1081 w 21178"/>
              <a:gd name="connsiteY5" fmla="*/ 6527 h 20662"/>
              <a:gd name="connsiteX6" fmla="*/ 2551 w 21178"/>
              <a:gd name="connsiteY6" fmla="*/ 0 h 20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178" h="20662">
                <a:moveTo>
                  <a:pt x="2551" y="0"/>
                </a:moveTo>
                <a:lnTo>
                  <a:pt x="21178" y="204"/>
                </a:lnTo>
                <a:lnTo>
                  <a:pt x="21178" y="17526"/>
                </a:lnTo>
                <a:cubicBezTo>
                  <a:pt x="19723" y="20685"/>
                  <a:pt x="16384" y="16067"/>
                  <a:pt x="12854" y="16508"/>
                </a:cubicBezTo>
                <a:cubicBezTo>
                  <a:pt x="9324" y="16949"/>
                  <a:pt x="1709" y="22277"/>
                  <a:pt x="0" y="20172"/>
                </a:cubicBezTo>
                <a:cubicBezTo>
                  <a:pt x="535" y="16167"/>
                  <a:pt x="546" y="10532"/>
                  <a:pt x="1081" y="6527"/>
                </a:cubicBezTo>
                <a:cubicBezTo>
                  <a:pt x="1239" y="4351"/>
                  <a:pt x="2393" y="2176"/>
                  <a:pt x="2551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11" y="660826"/>
            <a:ext cx="11876190" cy="45719"/>
          </a:xfrm>
          <a:prstGeom prst="rect">
            <a:avLst/>
          </a:prstGeom>
        </p:spPr>
      </p:pic>
      <p:pic>
        <p:nvPicPr>
          <p:cNvPr id="5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250" y="2644"/>
            <a:ext cx="12178511" cy="847164"/>
          </a:xfrm>
          <a:prstGeom prst="rect">
            <a:avLst/>
          </a:prstGeom>
        </p:spPr>
      </p:pic>
      <p:sp>
        <p:nvSpPr>
          <p:cNvPr id="13" name="object 14"/>
          <p:cNvSpPr txBox="1"/>
          <p:nvPr/>
        </p:nvSpPr>
        <p:spPr>
          <a:xfrm>
            <a:off x="2172505" y="70346"/>
            <a:ext cx="7949783" cy="623764"/>
          </a:xfrm>
          <a:prstGeom prst="rect">
            <a:avLst/>
          </a:prstGeom>
        </p:spPr>
        <p:txBody>
          <a:bodyPr vert="horz" wrap="square" lIns="0" tIns="38611" rIns="0" bIns="0" rtlCol="0">
            <a:spAutoFit/>
          </a:bodyPr>
          <a:lstStyle/>
          <a:p>
            <a:pPr algn="ctr"/>
            <a:r>
              <a:rPr lang="uz-Cyrl-UZ" sz="19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ХАЛҚ ДЕПУТАТЛАРИ ЧОРТОҚ ТУМАН КЕНГАШЛАРИ ДЕПУТАТЛАРИНИНГ СИФАТ ТАРКИБИ</a:t>
            </a:r>
            <a:endParaRPr lang="ru-RU" sz="1900" b="1" dirty="0">
              <a:solidFill>
                <a:srgbClr val="002060"/>
              </a:solidFill>
              <a:latin typeface="Cambria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3" name="object 7"/>
          <p:cNvGrpSpPr/>
          <p:nvPr/>
        </p:nvGrpSpPr>
        <p:grpSpPr>
          <a:xfrm>
            <a:off x="6" y="2781"/>
            <a:ext cx="734755" cy="1689100"/>
            <a:chOff x="0" y="2781"/>
            <a:chExt cx="644525" cy="1689100"/>
          </a:xfrm>
        </p:grpSpPr>
        <p:sp>
          <p:nvSpPr>
            <p:cNvPr id="154" name="object 8"/>
            <p:cNvSpPr/>
            <p:nvPr/>
          </p:nvSpPr>
          <p:spPr>
            <a:xfrm>
              <a:off x="64287" y="1141666"/>
              <a:ext cx="434340" cy="549910"/>
            </a:xfrm>
            <a:custGeom>
              <a:avLst/>
              <a:gdLst/>
              <a:ahLst/>
              <a:cxnLst/>
              <a:rect l="l" t="t" r="r" b="b"/>
              <a:pathLst>
                <a:path w="434340" h="549910">
                  <a:moveTo>
                    <a:pt x="122199" y="549770"/>
                  </a:moveTo>
                  <a:lnTo>
                    <a:pt x="0" y="549770"/>
                  </a:lnTo>
                  <a:lnTo>
                    <a:pt x="311848" y="0"/>
                  </a:lnTo>
                  <a:lnTo>
                    <a:pt x="434035" y="0"/>
                  </a:lnTo>
                  <a:lnTo>
                    <a:pt x="122199" y="549770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5" name="object 9"/>
            <p:cNvSpPr/>
            <p:nvPr/>
          </p:nvSpPr>
          <p:spPr>
            <a:xfrm>
              <a:off x="0" y="2781"/>
              <a:ext cx="644525" cy="1136650"/>
            </a:xfrm>
            <a:custGeom>
              <a:avLst/>
              <a:gdLst/>
              <a:ahLst/>
              <a:cxnLst/>
              <a:rect l="l" t="t" r="r" b="b"/>
              <a:pathLst>
                <a:path w="644525" h="1136650">
                  <a:moveTo>
                    <a:pt x="0" y="1136265"/>
                  </a:moveTo>
                  <a:lnTo>
                    <a:pt x="0" y="0"/>
                  </a:lnTo>
                  <a:lnTo>
                    <a:pt x="644500" y="0"/>
                  </a:lnTo>
                  <a:lnTo>
                    <a:pt x="0" y="1136265"/>
                  </a:lnTo>
                  <a:close/>
                </a:path>
              </a:pathLst>
            </a:custGeom>
            <a:solidFill>
              <a:srgbClr val="0D3374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56" name="object 10"/>
          <p:cNvGrpSpPr/>
          <p:nvPr/>
        </p:nvGrpSpPr>
        <p:grpSpPr>
          <a:xfrm>
            <a:off x="-1692" y="2784"/>
            <a:ext cx="2256679" cy="2165985"/>
            <a:chOff x="-1485" y="2780"/>
            <a:chExt cx="1979553" cy="2165985"/>
          </a:xfrm>
        </p:grpSpPr>
        <p:sp>
          <p:nvSpPr>
            <p:cNvPr id="157" name="object 11"/>
            <p:cNvSpPr/>
            <p:nvPr/>
          </p:nvSpPr>
          <p:spPr>
            <a:xfrm>
              <a:off x="741857" y="431355"/>
              <a:ext cx="521334" cy="603885"/>
            </a:xfrm>
            <a:custGeom>
              <a:avLst/>
              <a:gdLst/>
              <a:ahLst/>
              <a:cxnLst/>
              <a:rect l="l" t="t" r="r" b="b"/>
              <a:pathLst>
                <a:path w="521334" h="603885">
                  <a:moveTo>
                    <a:pt x="179044" y="603402"/>
                  </a:moveTo>
                  <a:lnTo>
                    <a:pt x="0" y="603402"/>
                  </a:lnTo>
                  <a:lnTo>
                    <a:pt x="342252" y="0"/>
                  </a:lnTo>
                  <a:lnTo>
                    <a:pt x="521296" y="0"/>
                  </a:lnTo>
                  <a:lnTo>
                    <a:pt x="179044" y="603402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pic>
          <p:nvPicPr>
            <p:cNvPr id="158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781"/>
              <a:ext cx="1978068" cy="1698107"/>
            </a:xfrm>
            <a:prstGeom prst="rect">
              <a:avLst/>
            </a:prstGeom>
          </p:spPr>
        </p:pic>
        <p:sp>
          <p:nvSpPr>
            <p:cNvPr id="159" name="object 13"/>
            <p:cNvSpPr/>
            <p:nvPr/>
          </p:nvSpPr>
          <p:spPr>
            <a:xfrm>
              <a:off x="-1485" y="2780"/>
              <a:ext cx="1682750" cy="2165985"/>
            </a:xfrm>
            <a:custGeom>
              <a:avLst/>
              <a:gdLst/>
              <a:ahLst/>
              <a:cxnLst/>
              <a:rect l="l" t="t" r="r" b="b"/>
              <a:pathLst>
                <a:path w="1682750" h="2165985">
                  <a:moveTo>
                    <a:pt x="340423" y="1558226"/>
                  </a:moveTo>
                  <a:lnTo>
                    <a:pt x="330390" y="1552625"/>
                  </a:lnTo>
                  <a:lnTo>
                    <a:pt x="0" y="2142274"/>
                  </a:lnTo>
                  <a:lnTo>
                    <a:pt x="0" y="2165743"/>
                  </a:lnTo>
                  <a:lnTo>
                    <a:pt x="340423" y="1558226"/>
                  </a:lnTo>
                  <a:close/>
                </a:path>
                <a:path w="1682750" h="2165985">
                  <a:moveTo>
                    <a:pt x="1682521" y="0"/>
                  </a:moveTo>
                  <a:lnTo>
                    <a:pt x="1669326" y="0"/>
                  </a:lnTo>
                  <a:lnTo>
                    <a:pt x="1116609" y="986485"/>
                  </a:lnTo>
                  <a:lnTo>
                    <a:pt x="1126578" y="992085"/>
                  </a:lnTo>
                  <a:lnTo>
                    <a:pt x="1682521" y="0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2" name="Скругленный прямоугольник 1"/>
          <p:cNvSpPr/>
          <p:nvPr/>
        </p:nvSpPr>
        <p:spPr>
          <a:xfrm>
            <a:off x="541885" y="724704"/>
            <a:ext cx="11283885" cy="890967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39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641046" y="775961"/>
            <a:ext cx="2781479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ДЕПУТАТЛИК ЎРИНЛАРИ СОНИ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3601866" y="774264"/>
            <a:ext cx="1063046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та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8653454" y="775961"/>
            <a:ext cx="1641878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БЎШ ЎРИНЛАР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10463400" y="775961"/>
            <a:ext cx="1063046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та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440784" y="2160251"/>
            <a:ext cx="1689252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21</a:t>
            </a:r>
            <a:r>
              <a:rPr lang="en-US" sz="1200" b="1" dirty="0">
                <a:solidFill>
                  <a:srgbClr val="002060"/>
                </a:solidFill>
                <a:latin typeface="Cambria" pitchFamily="18" charset="0"/>
              </a:rPr>
              <a:t>-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3</a:t>
            </a:r>
            <a:r>
              <a:rPr lang="en-US" sz="1200" b="1" dirty="0">
                <a:solidFill>
                  <a:srgbClr val="002060"/>
                </a:solidFill>
                <a:latin typeface="Cambria" pitchFamily="18" charset="0"/>
              </a:rPr>
              <a:t>0 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ёш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278355" y="2165511"/>
            <a:ext cx="837070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Cambria" pitchFamily="18" charset="0"/>
              </a:rPr>
              <a:t> 1та</a:t>
            </a:r>
            <a:endParaRPr lang="ru-RU" sz="12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9303621" y="2160251"/>
            <a:ext cx="1689253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31-40 ёш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440784" y="2652137"/>
            <a:ext cx="1689252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41-50 ёш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pic>
        <p:nvPicPr>
          <p:cNvPr id="1033" name="Picture 9" descr="C:\Users\windows\Desktop\5930538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69" y="1629195"/>
            <a:ext cx="491037" cy="43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1058273" y="1696392"/>
            <a:ext cx="4653873" cy="34801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МАЪЛУМОТИ БЎЙИЧА ТАҲЛИЛИ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6" name="Picture 12" descr="C:\Users\windows\Desktop\3310624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40" y="2245257"/>
            <a:ext cx="400490" cy="400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Agriculture Icon Template, Landscape Icon Vector Illustration. Royalty Free  SVG, Cliparts, Vectors, And Stock Illustration. Image 94197077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>
                        <a14:foregroundMark x1="48000" y1="30462" x2="42077" y2="30462"/>
                        <a14:foregroundMark x1="38308" y1="27077" x2="34462" y2="33769"/>
                        <a14:foregroundMark x1="16385" y1="41000" x2="17231" y2="42615"/>
                        <a14:foregroundMark x1="61846" y1="34615" x2="66077" y2="3507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2723520"/>
            <a:ext cx="593421" cy="625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Transparent Construction Icon Png - Design Construction Icon, Png Download  - kind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4500" b="99000" l="9921" r="89683">
                        <a14:foregroundMark x1="40476" y1="23500" x2="40476" y2="23500"/>
                        <a14:foregroundMark x1="34524" y1="24500" x2="34524" y2="24500"/>
                        <a14:foregroundMark x1="33730" y1="37500" x2="34127" y2="44000"/>
                        <a14:foregroundMark x1="36905" y1="38500" x2="36905" y2="38500"/>
                        <a14:foregroundMark x1="39286" y1="35000" x2="40079" y2="73000"/>
                        <a14:foregroundMark x1="45635" y1="26500" x2="29365" y2="41000"/>
                        <a14:foregroundMark x1="43254" y1="22500" x2="25397" y2="38000"/>
                        <a14:foregroundMark x1="28175" y1="30500" x2="63889" y2="30500"/>
                        <a14:foregroundMark x1="66667" y1="42000" x2="34921" y2="17500"/>
                        <a14:foregroundMark x1="69048" y1="45500" x2="61111" y2="85500"/>
                        <a14:foregroundMark x1="65079" y1="47000" x2="59921" y2="80500"/>
                        <a14:foregroundMark x1="60317" y1="46500" x2="50397" y2="85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7" y="3422798"/>
            <a:ext cx="565231" cy="448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windows\Desktop\3778120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400" y="2251775"/>
            <a:ext cx="429968" cy="429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5" name="Picture 21" descr="IconExperience » V-Collection » Judge Ic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0" b="99414" l="0" r="92383">
                        <a14:foregroundMark x1="48047" y1="12305" x2="48047" y2="12305"/>
                        <a14:foregroundMark x1="50977" y1="4883" x2="35352" y2="11328"/>
                        <a14:foregroundMark x1="55664" y1="13672" x2="51758" y2="18555"/>
                        <a14:foregroundMark x1="55078" y1="55859" x2="47070" y2="59766"/>
                        <a14:foregroundMark x1="39648" y1="55078" x2="39844" y2="5996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361" y="2852991"/>
            <a:ext cx="470057" cy="42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7" name="Picture 23" descr="Web, right, submit, green, tick, navigation, correct icon - Download on  Iconfinde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707" y="3449374"/>
            <a:ext cx="407661" cy="407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Скругленный прямоугольник 84">
            <a:extLst>
              <a:ext uri="{FF2B5EF4-FFF2-40B4-BE49-F238E27FC236}">
                <a16:creationId xmlns="" xmlns:a16="http://schemas.microsoft.com/office/drawing/2014/main" id="{2D1059FC-79E5-4916-809B-3D1140E32B84}"/>
              </a:ext>
            </a:extLst>
          </p:cNvPr>
          <p:cNvSpPr/>
          <p:nvPr/>
        </p:nvSpPr>
        <p:spPr>
          <a:xfrm>
            <a:off x="1957919" y="2261626"/>
            <a:ext cx="1019181" cy="4004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66" name="Прямоугольник 65">
            <a:extLst>
              <a:ext uri="{FF2B5EF4-FFF2-40B4-BE49-F238E27FC236}">
                <a16:creationId xmlns="" xmlns:a16="http://schemas.microsoft.com/office/drawing/2014/main" id="{FD1F35E8-F6E4-47A5-8FEB-9C24EE42258A}"/>
              </a:ext>
            </a:extLst>
          </p:cNvPr>
          <p:cNvSpPr/>
          <p:nvPr/>
        </p:nvSpPr>
        <p:spPr>
          <a:xfrm>
            <a:off x="2046503" y="2034066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r>
              <a:rPr lang="uz-Cyrl-UZ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49" name="Picture 25" descr="Montgomery County, T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750" y="1683793"/>
            <a:ext cx="421314" cy="38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кругленный прямоугольник 13"/>
          <p:cNvSpPr/>
          <p:nvPr/>
        </p:nvSpPr>
        <p:spPr>
          <a:xfrm>
            <a:off x="591541" y="2302563"/>
            <a:ext cx="1606192" cy="3148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ИҚТИСОДИЁТ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80" name="Скругленный прямоугольник 84">
            <a:extLst>
              <a:ext uri="{FF2B5EF4-FFF2-40B4-BE49-F238E27FC236}">
                <a16:creationId xmlns="" xmlns:a16="http://schemas.microsoft.com/office/drawing/2014/main" id="{2D1059FC-79E5-4916-809B-3D1140E32B84}"/>
              </a:ext>
            </a:extLst>
          </p:cNvPr>
          <p:cNvSpPr/>
          <p:nvPr/>
        </p:nvSpPr>
        <p:spPr>
          <a:xfrm>
            <a:off x="1957919" y="2837367"/>
            <a:ext cx="1019181" cy="4040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81" name="Прямоугольник 80">
            <a:extLst>
              <a:ext uri="{FF2B5EF4-FFF2-40B4-BE49-F238E27FC236}">
                <a16:creationId xmlns="" xmlns:a16="http://schemas.microsoft.com/office/drawing/2014/main" id="{FD1F35E8-F6E4-47A5-8FEB-9C24EE42258A}"/>
              </a:ext>
            </a:extLst>
          </p:cNvPr>
          <p:cNvSpPr/>
          <p:nvPr/>
        </p:nvSpPr>
        <p:spPr>
          <a:xfrm>
            <a:off x="2042372" y="2609635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r>
              <a:rPr lang="uz-Cyrl-UZ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91541" y="2881379"/>
            <a:ext cx="1606192" cy="3174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050" b="1" dirty="0">
                <a:solidFill>
                  <a:srgbClr val="002060"/>
                </a:solidFill>
                <a:latin typeface="Cambria" pitchFamily="18" charset="0"/>
              </a:rPr>
              <a:t>ҚИШЛОҚ ХЎЖАЛИГИ</a:t>
            </a:r>
            <a:endParaRPr lang="ru-RU" sz="105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82" name="Скругленный прямоугольник 84">
            <a:extLst>
              <a:ext uri="{FF2B5EF4-FFF2-40B4-BE49-F238E27FC236}">
                <a16:creationId xmlns="" xmlns:a16="http://schemas.microsoft.com/office/drawing/2014/main" id="{2D1059FC-79E5-4916-809B-3D1140E32B84}"/>
              </a:ext>
            </a:extLst>
          </p:cNvPr>
          <p:cNvSpPr/>
          <p:nvPr/>
        </p:nvSpPr>
        <p:spPr>
          <a:xfrm>
            <a:off x="1957919" y="3430324"/>
            <a:ext cx="1019181" cy="4032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83" name="Прямоугольник 82">
            <a:extLst>
              <a:ext uri="{FF2B5EF4-FFF2-40B4-BE49-F238E27FC236}">
                <a16:creationId xmlns="" xmlns:a16="http://schemas.microsoft.com/office/drawing/2014/main" id="{FD1F35E8-F6E4-47A5-8FEB-9C24EE42258A}"/>
              </a:ext>
            </a:extLst>
          </p:cNvPr>
          <p:cNvSpPr/>
          <p:nvPr/>
        </p:nvSpPr>
        <p:spPr>
          <a:xfrm>
            <a:off x="2041473" y="3211315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7</a:t>
            </a:r>
            <a:r>
              <a:rPr lang="uz-Cyrl-UZ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91540" y="3477937"/>
            <a:ext cx="1606191" cy="3174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МУҲАНДИС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4" name="Прямоугольник: скругленные углы 17">
            <a:extLst>
              <a:ext uri="{FF2B5EF4-FFF2-40B4-BE49-F238E27FC236}">
                <a16:creationId xmlns="" xmlns:a16="http://schemas.microsoft.com/office/drawing/2014/main" id="{B6AE4842-1A87-4D6D-8D05-07570B41A0A7}"/>
              </a:ext>
            </a:extLst>
          </p:cNvPr>
          <p:cNvSpPr/>
          <p:nvPr/>
        </p:nvSpPr>
        <p:spPr>
          <a:xfrm>
            <a:off x="7167185" y="1696392"/>
            <a:ext cx="4653873" cy="34450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ЁШИ БЎЙИЧА ТАҲЛИЛИ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Скругленный прямоугольник 114"/>
          <p:cNvSpPr/>
          <p:nvPr/>
        </p:nvSpPr>
        <p:spPr>
          <a:xfrm>
            <a:off x="11107911" y="2164360"/>
            <a:ext cx="821539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Cambria" pitchFamily="18" charset="0"/>
              </a:rPr>
              <a:t>6та</a:t>
            </a:r>
            <a:endParaRPr lang="ru-RU" sz="12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16" name="Скругленный прямоугольник 115"/>
          <p:cNvSpPr/>
          <p:nvPr/>
        </p:nvSpPr>
        <p:spPr>
          <a:xfrm>
            <a:off x="8278356" y="2652137"/>
            <a:ext cx="837070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Cambria" pitchFamily="18" charset="0"/>
              </a:rPr>
              <a:t> 6та</a:t>
            </a:r>
            <a:endParaRPr lang="ru-RU" sz="12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17" name="Скругленный прямоугольник 116"/>
          <p:cNvSpPr/>
          <p:nvPr/>
        </p:nvSpPr>
        <p:spPr>
          <a:xfrm>
            <a:off x="9303621" y="2644679"/>
            <a:ext cx="1689253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51-60 ёш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8" name="Скругленный прямоугольник 117"/>
          <p:cNvSpPr/>
          <p:nvPr/>
        </p:nvSpPr>
        <p:spPr>
          <a:xfrm>
            <a:off x="11092380" y="2649939"/>
            <a:ext cx="837070" cy="3501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C00000"/>
                </a:solidFill>
                <a:latin typeface="Cambria" pitchFamily="18" charset="0"/>
              </a:rPr>
              <a:t>12 та</a:t>
            </a:r>
            <a:endParaRPr lang="ru-RU" sz="12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20" name="Скругленный прямоугольник 119"/>
          <p:cNvSpPr/>
          <p:nvPr/>
        </p:nvSpPr>
        <p:spPr>
          <a:xfrm>
            <a:off x="1934107" y="4876822"/>
            <a:ext cx="1348127" cy="394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21" name="Прямоугольник: скругленные углы 79">
            <a:extLst>
              <a:ext uri="{FF2B5EF4-FFF2-40B4-BE49-F238E27FC236}">
                <a16:creationId xmlns="" xmlns:a16="http://schemas.microsoft.com/office/drawing/2014/main" id="{41A76C44-66D0-4EA4-AF1D-D64D22F12ACE}"/>
              </a:ext>
            </a:extLst>
          </p:cNvPr>
          <p:cNvSpPr/>
          <p:nvPr/>
        </p:nvSpPr>
        <p:spPr>
          <a:xfrm>
            <a:off x="911204" y="4842271"/>
            <a:ext cx="1432817" cy="4603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ЎЗБЕК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2" name="Скругленный прямоугольник 121"/>
          <p:cNvSpPr/>
          <p:nvPr/>
        </p:nvSpPr>
        <p:spPr>
          <a:xfrm>
            <a:off x="1934106" y="5495935"/>
            <a:ext cx="1348127" cy="394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23" name="Прямоугольник: скругленные углы 80">
            <a:extLst>
              <a:ext uri="{FF2B5EF4-FFF2-40B4-BE49-F238E27FC236}">
                <a16:creationId xmlns="" xmlns:a16="http://schemas.microsoft.com/office/drawing/2014/main" id="{1F318AB9-D87F-4662-9B97-7B6EA26B9D10}"/>
              </a:ext>
            </a:extLst>
          </p:cNvPr>
          <p:cNvSpPr/>
          <p:nvPr/>
        </p:nvSpPr>
        <p:spPr>
          <a:xfrm>
            <a:off x="911203" y="5466447"/>
            <a:ext cx="1432817" cy="4603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ТОЖИК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5" name="Прямоугольник 124">
            <a:extLst>
              <a:ext uri="{FF2B5EF4-FFF2-40B4-BE49-F238E27FC236}">
                <a16:creationId xmlns="" xmlns:a16="http://schemas.microsoft.com/office/drawing/2014/main" id="{FD1F35E8-F6E4-47A5-8FEB-9C24EE42258A}"/>
              </a:ext>
            </a:extLst>
          </p:cNvPr>
          <p:cNvSpPr/>
          <p:nvPr/>
        </p:nvSpPr>
        <p:spPr>
          <a:xfrm>
            <a:off x="2319185" y="5283851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  <a:r>
              <a:rPr lang="uz-Cyrl-UZ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7" name="Прямоугольник 126">
            <a:extLst>
              <a:ext uri="{FF2B5EF4-FFF2-40B4-BE49-F238E27FC236}">
                <a16:creationId xmlns="" xmlns:a16="http://schemas.microsoft.com/office/drawing/2014/main" id="{FD1F35E8-F6E4-47A5-8FEB-9C24EE42258A}"/>
              </a:ext>
            </a:extLst>
          </p:cNvPr>
          <p:cNvSpPr/>
          <p:nvPr/>
        </p:nvSpPr>
        <p:spPr>
          <a:xfrm>
            <a:off x="2319184" y="4630085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 </a:t>
            </a:r>
            <a:r>
              <a:rPr lang="uz-Cyrl-UZ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53" name="Picture 29" descr="Nation Icons - Free SVG &amp; PNG Nation Images - Noun Project"/>
          <p:cNvPicPr>
            <a:picLocks noChangeAspect="1" noChangeArrowheads="1"/>
          </p:cNvPicPr>
          <p:nvPr/>
        </p:nvPicPr>
        <p:blipFill>
          <a:blip r:embed="rId1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715" y="4056673"/>
            <a:ext cx="716408" cy="57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Скругленный прямоугольник 84">
            <a:extLst>
              <a:ext uri="{FF2B5EF4-FFF2-40B4-BE49-F238E27FC236}">
                <a16:creationId xmlns="" xmlns:a16="http://schemas.microsoft.com/office/drawing/2014/main" id="{67BE857B-7E3F-44AD-ABE3-2CC1CFA79D6D}"/>
              </a:ext>
            </a:extLst>
          </p:cNvPr>
          <p:cNvSpPr/>
          <p:nvPr/>
        </p:nvSpPr>
        <p:spPr>
          <a:xfrm>
            <a:off x="4920134" y="2261626"/>
            <a:ext cx="1019181" cy="40049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68" name="Скругленный прямоугольник 13">
            <a:extLst>
              <a:ext uri="{FF2B5EF4-FFF2-40B4-BE49-F238E27FC236}">
                <a16:creationId xmlns="" xmlns:a16="http://schemas.microsoft.com/office/drawing/2014/main" id="{EA46A277-9321-4B93-A6FD-1CC446A64A1A}"/>
              </a:ext>
            </a:extLst>
          </p:cNvPr>
          <p:cNvSpPr/>
          <p:nvPr/>
        </p:nvSpPr>
        <p:spPr>
          <a:xfrm>
            <a:off x="3553756" y="2302563"/>
            <a:ext cx="1606192" cy="3148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ИЖТИМОИЙ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69" name="Скругленный прямоугольник 84">
            <a:extLst>
              <a:ext uri="{FF2B5EF4-FFF2-40B4-BE49-F238E27FC236}">
                <a16:creationId xmlns="" xmlns:a16="http://schemas.microsoft.com/office/drawing/2014/main" id="{D1E2B47E-52C5-4E22-B4AB-4E5255EBBA55}"/>
              </a:ext>
            </a:extLst>
          </p:cNvPr>
          <p:cNvSpPr/>
          <p:nvPr/>
        </p:nvSpPr>
        <p:spPr>
          <a:xfrm>
            <a:off x="4920134" y="2837367"/>
            <a:ext cx="1019181" cy="4040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70" name="Прямоугольник 69">
            <a:extLst>
              <a:ext uri="{FF2B5EF4-FFF2-40B4-BE49-F238E27FC236}">
                <a16:creationId xmlns="" xmlns:a16="http://schemas.microsoft.com/office/drawing/2014/main" id="{860C706C-B574-42DF-B9ED-48B8CC2C626A}"/>
              </a:ext>
            </a:extLst>
          </p:cNvPr>
          <p:cNvSpPr/>
          <p:nvPr/>
        </p:nvSpPr>
        <p:spPr>
          <a:xfrm>
            <a:off x="5064969" y="2609635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uz-Cyrl-UZ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1" name="Скругленный прямоугольник 43">
            <a:extLst>
              <a:ext uri="{FF2B5EF4-FFF2-40B4-BE49-F238E27FC236}">
                <a16:creationId xmlns="" xmlns:a16="http://schemas.microsoft.com/office/drawing/2014/main" id="{E6EE3F46-9EDF-41C8-BA0F-0B23E9FCC74F}"/>
              </a:ext>
            </a:extLst>
          </p:cNvPr>
          <p:cNvSpPr/>
          <p:nvPr/>
        </p:nvSpPr>
        <p:spPr>
          <a:xfrm>
            <a:off x="3553756" y="2881379"/>
            <a:ext cx="1606192" cy="3174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ҲУҚУҚ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2" name="Скругленный прямоугольник 84">
            <a:extLst>
              <a:ext uri="{FF2B5EF4-FFF2-40B4-BE49-F238E27FC236}">
                <a16:creationId xmlns="" xmlns:a16="http://schemas.microsoft.com/office/drawing/2014/main" id="{0699679F-4D67-4A97-8812-284DAF203CCB}"/>
              </a:ext>
            </a:extLst>
          </p:cNvPr>
          <p:cNvSpPr/>
          <p:nvPr/>
        </p:nvSpPr>
        <p:spPr>
          <a:xfrm>
            <a:off x="4920134" y="3430324"/>
            <a:ext cx="1019181" cy="4032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>
              <a:solidFill>
                <a:srgbClr val="002060"/>
              </a:solidFill>
            </a:endParaRPr>
          </a:p>
        </p:txBody>
      </p:sp>
      <p:sp>
        <p:nvSpPr>
          <p:cNvPr id="73" name="Скругленный прямоугольник 44">
            <a:extLst>
              <a:ext uri="{FF2B5EF4-FFF2-40B4-BE49-F238E27FC236}">
                <a16:creationId xmlns="" xmlns:a16="http://schemas.microsoft.com/office/drawing/2014/main" id="{8BEA1125-1617-4766-BF4E-3D2C765A66EC}"/>
              </a:ext>
            </a:extLst>
          </p:cNvPr>
          <p:cNvSpPr/>
          <p:nvPr/>
        </p:nvSpPr>
        <p:spPr>
          <a:xfrm>
            <a:off x="3553755" y="3477937"/>
            <a:ext cx="1606191" cy="31749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БОШҚАЛАР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="" xmlns:a16="http://schemas.microsoft.com/office/drawing/2014/main" id="{B6324263-4DAD-489E-9F4D-1D1D87FD2B4B}"/>
              </a:ext>
            </a:extLst>
          </p:cNvPr>
          <p:cNvSpPr/>
          <p:nvPr/>
        </p:nvSpPr>
        <p:spPr>
          <a:xfrm>
            <a:off x="5047730" y="2049944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11</a:t>
            </a:r>
            <a:r>
              <a:rPr lang="uz-Cyrl-UZ" sz="1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1" name="Прямоугольник 90">
            <a:extLst>
              <a:ext uri="{FF2B5EF4-FFF2-40B4-BE49-F238E27FC236}">
                <a16:creationId xmlns="" xmlns:a16="http://schemas.microsoft.com/office/drawing/2014/main" id="{1C839AAB-0042-4F4C-BED6-13CC564F88E4}"/>
              </a:ext>
            </a:extLst>
          </p:cNvPr>
          <p:cNvSpPr/>
          <p:nvPr/>
        </p:nvSpPr>
        <p:spPr>
          <a:xfrm>
            <a:off x="5055740" y="3198361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2" name="Прямоугольник: скругленные углы 17">
            <a:extLst>
              <a:ext uri="{FF2B5EF4-FFF2-40B4-BE49-F238E27FC236}">
                <a16:creationId xmlns="" xmlns:a16="http://schemas.microsoft.com/office/drawing/2014/main" id="{3286B0FE-82CA-49DF-8B5D-EE30CAC58E81}"/>
              </a:ext>
            </a:extLst>
          </p:cNvPr>
          <p:cNvSpPr/>
          <p:nvPr/>
        </p:nvSpPr>
        <p:spPr>
          <a:xfrm>
            <a:off x="7167186" y="3296339"/>
            <a:ext cx="4653872" cy="339398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ПАРТИЯСИ БЎЙИЧА ТАҲЛИЛИ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Прямоугольник: скругленные углы 17">
            <a:extLst>
              <a:ext uri="{FF2B5EF4-FFF2-40B4-BE49-F238E27FC236}">
                <a16:creationId xmlns="" xmlns:a16="http://schemas.microsoft.com/office/drawing/2014/main" id="{6BF5C8A7-A2EE-465C-B5C2-EBBD3DCDDB8B}"/>
              </a:ext>
            </a:extLst>
          </p:cNvPr>
          <p:cNvSpPr/>
          <p:nvPr/>
        </p:nvSpPr>
        <p:spPr>
          <a:xfrm>
            <a:off x="1058273" y="4109412"/>
            <a:ext cx="4653873" cy="31058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МИЛЛАТЛАР БЎЙИЧА ТАҲЛИЛИ</a:t>
            </a:r>
            <a:endParaRPr 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4" name="Рисунок 93">
            <a:extLst>
              <a:ext uri="{FF2B5EF4-FFF2-40B4-BE49-F238E27FC236}">
                <a16:creationId xmlns="" xmlns:a16="http://schemas.microsoft.com/office/drawing/2014/main" id="{72F0D7C2-05CE-488F-B340-FF77CAFA6E6C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468" y="3248010"/>
            <a:ext cx="461155" cy="461155"/>
          </a:xfrm>
          <a:prstGeom prst="rect">
            <a:avLst/>
          </a:prstGeom>
        </p:spPr>
      </p:pic>
      <p:sp>
        <p:nvSpPr>
          <p:cNvPr id="95" name="Скругленный прямоугольник 42">
            <a:extLst>
              <a:ext uri="{FF2B5EF4-FFF2-40B4-BE49-F238E27FC236}">
                <a16:creationId xmlns="" xmlns:a16="http://schemas.microsoft.com/office/drawing/2014/main" id="{F6649A63-53AD-414A-926D-693E63BBC8FE}"/>
              </a:ext>
            </a:extLst>
          </p:cNvPr>
          <p:cNvSpPr/>
          <p:nvPr/>
        </p:nvSpPr>
        <p:spPr>
          <a:xfrm>
            <a:off x="7114092" y="3851122"/>
            <a:ext cx="3954981" cy="4048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ЎЗБЕКИСТОН ЛИБЕРАЛ ДЕМОКРАТИК ПАРТИЯСИ</a:t>
            </a:r>
          </a:p>
        </p:txBody>
      </p:sp>
      <p:sp>
        <p:nvSpPr>
          <p:cNvPr id="98" name="Прямоугольник: один усеченный угол 97">
            <a:extLst>
              <a:ext uri="{FF2B5EF4-FFF2-40B4-BE49-F238E27FC236}">
                <a16:creationId xmlns="" xmlns:a16="http://schemas.microsoft.com/office/drawing/2014/main" id="{F5D9905C-16B7-4D95-AD26-DF72A994FC1B}"/>
              </a:ext>
            </a:extLst>
          </p:cNvPr>
          <p:cNvSpPr/>
          <p:nvPr/>
        </p:nvSpPr>
        <p:spPr>
          <a:xfrm>
            <a:off x="11184219" y="3840197"/>
            <a:ext cx="813042" cy="4048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7 </a:t>
            </a:r>
            <a:r>
              <a:rPr lang="ru-RU" sz="11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та</a:t>
            </a:r>
          </a:p>
        </p:txBody>
      </p:sp>
      <p:sp>
        <p:nvSpPr>
          <p:cNvPr id="101" name="Скругленный прямоугольник 42">
            <a:extLst>
              <a:ext uri="{FF2B5EF4-FFF2-40B4-BE49-F238E27FC236}">
                <a16:creationId xmlns="" xmlns:a16="http://schemas.microsoft.com/office/drawing/2014/main" id="{33E8B48F-C703-4DE5-BEF1-3F0D21752854}"/>
              </a:ext>
            </a:extLst>
          </p:cNvPr>
          <p:cNvSpPr/>
          <p:nvPr/>
        </p:nvSpPr>
        <p:spPr>
          <a:xfrm>
            <a:off x="7114092" y="4454505"/>
            <a:ext cx="3954981" cy="4048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МИЛЛИЙ ТИКЛАНИШ ДЕМОКРАТИК ПАРТИЯСИ</a:t>
            </a:r>
          </a:p>
        </p:txBody>
      </p:sp>
      <p:sp>
        <p:nvSpPr>
          <p:cNvPr id="102" name="Прямоугольник: один усеченный угол 101">
            <a:extLst>
              <a:ext uri="{FF2B5EF4-FFF2-40B4-BE49-F238E27FC236}">
                <a16:creationId xmlns="" xmlns:a16="http://schemas.microsoft.com/office/drawing/2014/main" id="{8AF38AAB-4CFF-4794-94BC-979615282343}"/>
              </a:ext>
            </a:extLst>
          </p:cNvPr>
          <p:cNvSpPr/>
          <p:nvPr/>
        </p:nvSpPr>
        <p:spPr>
          <a:xfrm>
            <a:off x="11184219" y="4443580"/>
            <a:ext cx="813042" cy="4048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6 </a:t>
            </a:r>
            <a:r>
              <a:rPr lang="ru-RU" sz="11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та</a:t>
            </a:r>
          </a:p>
        </p:txBody>
      </p:sp>
      <p:sp>
        <p:nvSpPr>
          <p:cNvPr id="103" name="Скругленный прямоугольник 42">
            <a:extLst>
              <a:ext uri="{FF2B5EF4-FFF2-40B4-BE49-F238E27FC236}">
                <a16:creationId xmlns="" xmlns:a16="http://schemas.microsoft.com/office/drawing/2014/main" id="{1665AD7E-693F-4822-94B9-D4891F5C27B7}"/>
              </a:ext>
            </a:extLst>
          </p:cNvPr>
          <p:cNvSpPr/>
          <p:nvPr/>
        </p:nvSpPr>
        <p:spPr>
          <a:xfrm>
            <a:off x="7114092" y="5035045"/>
            <a:ext cx="3954981" cy="4048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ХАЛҚ ДЕМОКРАТИК ПАРТИЯСИ</a:t>
            </a:r>
          </a:p>
        </p:txBody>
      </p:sp>
      <p:sp>
        <p:nvSpPr>
          <p:cNvPr id="104" name="Прямоугольник: один усеченный угол 103">
            <a:extLst>
              <a:ext uri="{FF2B5EF4-FFF2-40B4-BE49-F238E27FC236}">
                <a16:creationId xmlns="" xmlns:a16="http://schemas.microsoft.com/office/drawing/2014/main" id="{20BAA42F-6C98-47F9-B17F-FCFCA6DA5770}"/>
              </a:ext>
            </a:extLst>
          </p:cNvPr>
          <p:cNvSpPr/>
          <p:nvPr/>
        </p:nvSpPr>
        <p:spPr>
          <a:xfrm>
            <a:off x="11184219" y="5024120"/>
            <a:ext cx="813042" cy="4048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5 </a:t>
            </a:r>
            <a:r>
              <a:rPr lang="ru-RU" sz="11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та</a:t>
            </a:r>
          </a:p>
        </p:txBody>
      </p:sp>
      <p:sp>
        <p:nvSpPr>
          <p:cNvPr id="105" name="Скругленный прямоугольник 42">
            <a:extLst>
              <a:ext uri="{FF2B5EF4-FFF2-40B4-BE49-F238E27FC236}">
                <a16:creationId xmlns="" xmlns:a16="http://schemas.microsoft.com/office/drawing/2014/main" id="{90036888-225E-4069-851E-E1DA7A6B64EE}"/>
              </a:ext>
            </a:extLst>
          </p:cNvPr>
          <p:cNvSpPr/>
          <p:nvPr/>
        </p:nvSpPr>
        <p:spPr>
          <a:xfrm>
            <a:off x="7114092" y="5611792"/>
            <a:ext cx="3954981" cy="4048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АДОЛАТ СОЦИАЛ ДЕМОКРАТИК ПАРТИЯСИ</a:t>
            </a:r>
          </a:p>
        </p:txBody>
      </p:sp>
      <p:sp>
        <p:nvSpPr>
          <p:cNvPr id="106" name="Прямоугольник: один усеченный угол 105">
            <a:extLst>
              <a:ext uri="{FF2B5EF4-FFF2-40B4-BE49-F238E27FC236}">
                <a16:creationId xmlns="" xmlns:a16="http://schemas.microsoft.com/office/drawing/2014/main" id="{A95B2C91-A2A0-47C5-9C73-5BEC009DBAA0}"/>
              </a:ext>
            </a:extLst>
          </p:cNvPr>
          <p:cNvSpPr/>
          <p:nvPr/>
        </p:nvSpPr>
        <p:spPr>
          <a:xfrm>
            <a:off x="11184219" y="5600867"/>
            <a:ext cx="813042" cy="4048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3</a:t>
            </a:r>
            <a:r>
              <a:rPr lang="ru-RU" sz="11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 та</a:t>
            </a:r>
          </a:p>
        </p:txBody>
      </p:sp>
      <p:sp>
        <p:nvSpPr>
          <p:cNvPr id="107" name="Скругленный прямоугольник 42">
            <a:extLst>
              <a:ext uri="{FF2B5EF4-FFF2-40B4-BE49-F238E27FC236}">
                <a16:creationId xmlns="" xmlns:a16="http://schemas.microsoft.com/office/drawing/2014/main" id="{883BB7D2-EB38-4FC5-98F8-40421E96ABD7}"/>
              </a:ext>
            </a:extLst>
          </p:cNvPr>
          <p:cNvSpPr/>
          <p:nvPr/>
        </p:nvSpPr>
        <p:spPr>
          <a:xfrm>
            <a:off x="7114092" y="6184746"/>
            <a:ext cx="3954981" cy="40487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ЎЗБЕКИСТОН ЭКОЛОГИК ПАРТИЯСИ</a:t>
            </a:r>
          </a:p>
        </p:txBody>
      </p:sp>
      <p:sp>
        <p:nvSpPr>
          <p:cNvPr id="108" name="Прямоугольник: один усеченный угол 107">
            <a:extLst>
              <a:ext uri="{FF2B5EF4-FFF2-40B4-BE49-F238E27FC236}">
                <a16:creationId xmlns="" xmlns:a16="http://schemas.microsoft.com/office/drawing/2014/main" id="{09D59ADB-724A-4978-B116-4D5DB5D32B4E}"/>
              </a:ext>
            </a:extLst>
          </p:cNvPr>
          <p:cNvSpPr/>
          <p:nvPr/>
        </p:nvSpPr>
        <p:spPr>
          <a:xfrm>
            <a:off x="11184219" y="6173821"/>
            <a:ext cx="813042" cy="404870"/>
          </a:xfrm>
          <a:prstGeom prst="snip1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4 </a:t>
            </a:r>
            <a:r>
              <a:rPr lang="ru-RU" sz="11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та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2B61F32-9467-46C2-9B2A-6CF47B74A0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5407" b="97637" l="4959" r="96257">
                        <a14:foregroundMark x1="19835" y1="27488" x2="26398" y2="31940"/>
                        <a14:foregroundMark x1="92222" y1="9587" x2="92222" y2="9587"/>
                        <a14:foregroundMark x1="91930" y1="5407" x2="91930" y2="5407"/>
                        <a14:foregroundMark x1="77491" y1="53748" x2="77491" y2="53748"/>
                        <a14:foregroundMark x1="84346" y1="48069" x2="88819" y2="48887"/>
                        <a14:foregroundMark x1="82693" y1="59882" x2="82693" y2="59882"/>
                        <a14:foregroundMark x1="50899" y1="64016" x2="50899" y2="64016"/>
                        <a14:foregroundMark x1="36509" y1="52522" x2="36509" y2="52522"/>
                        <a14:foregroundMark x1="39621" y1="48614" x2="39621" y2="48614"/>
                        <a14:foregroundMark x1="10938" y1="80691" x2="10938" y2="80691"/>
                        <a14:foregroundMark x1="10501" y1="81372" x2="10501" y2="81372"/>
                        <a14:foregroundMark x1="4959" y1="81372" x2="4959" y2="81372"/>
                        <a14:foregroundMark x1="11959" y1="80282" x2="11959" y2="80282"/>
                        <a14:foregroundMark x1="12251" y1="78601" x2="12251" y2="78601"/>
                        <a14:foregroundMark x1="15848" y1="82508" x2="15848" y2="82508"/>
                        <a14:foregroundMark x1="19105" y1="81372" x2="19105" y2="81372"/>
                        <a14:foregroundMark x1="24745" y1="82644" x2="24745" y2="82644"/>
                        <a14:foregroundMark x1="29801" y1="82372" x2="29801" y2="82372"/>
                        <a14:foregroundMark x1="25912" y1="80963" x2="25912" y2="80963"/>
                        <a14:foregroundMark x1="31891" y1="81826" x2="31891" y2="81826"/>
                        <a14:foregroundMark x1="35440" y1="81963" x2="35440" y2="81963"/>
                        <a14:foregroundMark x1="35148" y1="79328" x2="35148" y2="79328"/>
                        <a14:foregroundMark x1="38697" y1="82781" x2="38697" y2="82781"/>
                        <a14:foregroundMark x1="42732" y1="81372" x2="42732" y2="81372"/>
                        <a14:foregroundMark x1="39767" y1="80963" x2="39767" y2="80963"/>
                        <a14:foregroundMark x1="45698" y1="81963" x2="45698" y2="81963"/>
                        <a14:foregroundMark x1="53573" y1="81963" x2="53573" y2="81963"/>
                        <a14:foregroundMark x1="60136" y1="81372" x2="60136" y2="81372"/>
                        <a14:foregroundMark x1="64268" y1="81372" x2="64268" y2="81372"/>
                        <a14:foregroundMark x1="70685" y1="83189" x2="70685" y2="83189"/>
                        <a14:foregroundMark x1="76179" y1="81645" x2="76179" y2="81645"/>
                        <a14:foregroundMark x1="78123" y1="83189" x2="78123" y2="83189"/>
                        <a14:foregroundMark x1="84200" y1="82917" x2="84200" y2="82917"/>
                        <a14:foregroundMark x1="89548" y1="82781" x2="89548" y2="82781"/>
                        <a14:foregroundMark x1="89548" y1="79464" x2="89548" y2="79464"/>
                        <a14:foregroundMark x1="92805" y1="80827" x2="92805" y2="80827"/>
                        <a14:foregroundMark x1="96257" y1="80963" x2="96257" y2="80963"/>
                        <a14:foregroundMark x1="51483" y1="83189" x2="51483" y2="83189"/>
                        <a14:foregroundMark x1="66942" y1="93458" x2="66942" y2="93458"/>
                        <a14:foregroundMark x1="67088" y1="89868" x2="67088" y2="89868"/>
                        <a14:foregroundMark x1="62518" y1="92776" x2="62518" y2="92776"/>
                        <a14:foregroundMark x1="59844" y1="94184" x2="59844" y2="94184"/>
                        <a14:foregroundMark x1="53865" y1="94457" x2="53865" y2="94457"/>
                        <a14:foregroundMark x1="46719" y1="93185" x2="46719" y2="93185"/>
                        <a14:foregroundMark x1="50462" y1="93458" x2="50462" y2="93458"/>
                        <a14:foregroundMark x1="49733" y1="90141" x2="49733" y2="90141"/>
                        <a14:foregroundMark x1="43316" y1="93321" x2="43316" y2="93321"/>
                        <a14:foregroundMark x1="40058" y1="94321" x2="40058" y2="94321"/>
                        <a14:foregroundMark x1="35732" y1="92640" x2="35732" y2="92640"/>
                        <a14:foregroundMark x1="32183" y1="97637" x2="32183" y2="97637"/>
                        <a14:foregroundMark x1="37822" y1="94457" x2="37822" y2="94457"/>
                        <a14:foregroundMark x1="56101" y1="91958" x2="56101" y2="91958"/>
                        <a14:foregroundMark x1="61886" y1="95275" x2="61886" y2="95275"/>
                        <a14:foregroundMark x1="68303" y1="95275" x2="68303" y2="95275"/>
                        <a14:foregroundMark x1="67574" y1="81508" x2="67574" y2="81508"/>
                        <a14:foregroundMark x1="85075" y1="86824" x2="85075" y2="86824"/>
                        <a14:backgroundMark x1="21196" y1="83053" x2="21196" y2="83053"/>
                        <a14:backgroundMark x1="26252" y1="81963" x2="26252" y2="81963"/>
                        <a14:backgroundMark x1="47788" y1="83598" x2="47788" y2="83598"/>
                        <a14:backgroundMark x1="71852" y1="83326" x2="71852" y2="83326"/>
                        <a14:backgroundMark x1="80311" y1="83189" x2="80311" y2="83189"/>
                        <a14:backgroundMark x1="85367" y1="82099" x2="85367" y2="82099"/>
                        <a14:backgroundMark x1="58629" y1="94593" x2="58629" y2="94593"/>
                        <a14:backgroundMark x1="85221" y1="85688" x2="85221" y2="8568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961" y="6106059"/>
            <a:ext cx="695049" cy="59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Либерально-демократическая партия Узбекистана — Википедия">
            <a:extLst>
              <a:ext uri="{FF2B5EF4-FFF2-40B4-BE49-F238E27FC236}">
                <a16:creationId xmlns="" xmlns:a16="http://schemas.microsoft.com/office/drawing/2014/main" id="{75D8E291-9852-4CC7-B7D3-13653A03A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7222" b="90000" l="9848" r="89962">
                        <a14:foregroundMark x1="41288" y1="24722" x2="41288" y2="25556"/>
                        <a14:foregroundMark x1="48864" y1="7222" x2="48864" y2="7222"/>
                        <a14:foregroundMark x1="72348" y1="41111" x2="72348" y2="41111"/>
                        <a14:foregroundMark x1="52652" y1="9167" x2="52652" y2="9167"/>
                        <a14:foregroundMark x1="58523" y1="27222" x2="58523" y2="27222"/>
                        <a14:foregroundMark x1="61174" y1="54444" x2="61174" y2="54444"/>
                        <a14:foregroundMark x1="26705" y1="40556" x2="26705" y2="40556"/>
                        <a14:foregroundMark x1="50189" y1="72778" x2="50189" y2="72778"/>
                        <a14:foregroundMark x1="31061" y1="87778" x2="31061" y2="87778"/>
                        <a14:foregroundMark x1="34091" y1="82778" x2="34091" y2="82778"/>
                        <a14:foregroundMark x1="41098" y1="82778" x2="41098" y2="82778"/>
                        <a14:foregroundMark x1="45644" y1="82778" x2="45644" y2="82778"/>
                        <a14:foregroundMark x1="53030" y1="83611" x2="53030" y2="83611"/>
                        <a14:foregroundMark x1="56250" y1="84444" x2="56250" y2="84444"/>
                        <a14:foregroundMark x1="64962" y1="86111" x2="64962" y2="86111"/>
                        <a14:foregroundMark x1="72159" y1="84444" x2="72159" y2="844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534" y="3742445"/>
            <a:ext cx="1139904" cy="60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Миллий тикланиш&quot; демократик партиясининг янги рамзи маъқулланди. Ундаги қуш  рамзи &quot;Лисон ут-тайр&quot;дан олинган - Халқ сўзи">
            <a:extLst>
              <a:ext uri="{FF2B5EF4-FFF2-40B4-BE49-F238E27FC236}">
                <a16:creationId xmlns="" xmlns:a16="http://schemas.microsoft.com/office/drawing/2014/main" id="{2AB1131E-BFC1-4FAC-A433-F056747BF4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10000" b="90000" l="10000" r="90000">
                        <a14:foregroundMark x1="61641" y1="15996" x2="63359" y2="17084"/>
                        <a14:foregroundMark x1="42031" y1="12731" x2="42031" y2="12731"/>
                        <a14:foregroundMark x1="36563" y1="16975" x2="36563" y2="16975"/>
                        <a14:foregroundMark x1="47109" y1="9902" x2="47109" y2="9902"/>
                        <a14:foregroundMark x1="39453" y1="13711" x2="39453" y2="13711"/>
                        <a14:foregroundMark x1="28984" y1="34712" x2="28984" y2="34712"/>
                        <a14:foregroundMark x1="33672" y1="41132" x2="33672" y2="41132"/>
                        <a14:foregroundMark x1="35469" y1="29597" x2="35469" y2="29597"/>
                        <a14:foregroundMark x1="39063" y1="25027" x2="39063" y2="25027"/>
                        <a14:foregroundMark x1="36172" y1="32100" x2="36172" y2="32100"/>
                        <a14:foregroundMark x1="52578" y1="70185" x2="52578" y2="70185"/>
                        <a14:foregroundMark x1="27734" y1="78890" x2="27734" y2="78890"/>
                        <a14:foregroundMark x1="29688" y1="78020" x2="29688" y2="78020"/>
                        <a14:foregroundMark x1="31484" y1="77911" x2="31484" y2="77911"/>
                        <a14:foregroundMark x1="34922" y1="77802" x2="34922" y2="77802"/>
                        <a14:foregroundMark x1="38359" y1="78020" x2="38359" y2="78020"/>
                        <a14:foregroundMark x1="40625" y1="77911" x2="40625" y2="77911"/>
                        <a14:foregroundMark x1="46641" y1="78237" x2="46641" y2="78237"/>
                        <a14:foregroundMark x1="49922" y1="78564" x2="49922" y2="78564"/>
                        <a14:foregroundMark x1="51172" y1="78564" x2="51172" y2="78564"/>
                        <a14:foregroundMark x1="55391" y1="77476" x2="55391" y2="77476"/>
                        <a14:foregroundMark x1="60547" y1="77367" x2="60547" y2="77367"/>
                        <a14:foregroundMark x1="64063" y1="77367" x2="64063" y2="77367"/>
                        <a14:foregroundMark x1="68047" y1="78455" x2="68047" y2="78455"/>
                        <a14:foregroundMark x1="70234" y1="78237" x2="70234" y2="78237"/>
                        <a14:foregroundMark x1="73047" y1="77911" x2="73047" y2="77911"/>
                        <a14:foregroundMark x1="26172" y1="85854" x2="26172" y2="85854"/>
                        <a14:foregroundMark x1="27266" y1="85963" x2="27266" y2="85963"/>
                        <a14:foregroundMark x1="28203" y1="84004" x2="28203" y2="84004"/>
                        <a14:foregroundMark x1="26953" y1="84440" x2="26953" y2="84440"/>
                        <a14:foregroundMark x1="26875" y1="86942" x2="26875" y2="86942"/>
                        <a14:foregroundMark x1="28750" y1="87922" x2="28750" y2="87922"/>
                        <a14:foregroundMark x1="29844" y1="85092" x2="29844" y2="85092"/>
                        <a14:foregroundMark x1="30547" y1="86072" x2="30547" y2="86072"/>
                        <a14:foregroundMark x1="33984" y1="86398" x2="33984" y2="86398"/>
                        <a14:foregroundMark x1="36328" y1="86072" x2="36328" y2="86072"/>
                        <a14:foregroundMark x1="37344" y1="85745" x2="37344" y2="85745"/>
                        <a14:foregroundMark x1="38359" y1="85528" x2="38359" y2="85528"/>
                        <a14:foregroundMark x1="38828" y1="84548" x2="38828" y2="84548"/>
                        <a14:foregroundMark x1="38750" y1="87269" x2="38750" y2="87269"/>
                        <a14:foregroundMark x1="40313" y1="85419" x2="40313" y2="85419"/>
                        <a14:foregroundMark x1="43906" y1="85745" x2="43906" y2="85745"/>
                        <a14:foregroundMark x1="47031" y1="84548" x2="47031" y2="84548"/>
                        <a14:foregroundMark x1="48984" y1="84548" x2="48984" y2="84548"/>
                        <a14:foregroundMark x1="50313" y1="85528" x2="50313" y2="85528"/>
                        <a14:foregroundMark x1="50781" y1="86289" x2="50781" y2="86289"/>
                        <a14:foregroundMark x1="51328" y1="84984" x2="51328" y2="84984"/>
                        <a14:foregroundMark x1="52109" y1="87378" x2="52109" y2="87378"/>
                        <a14:foregroundMark x1="54219" y1="85963" x2="54219" y2="85963"/>
                        <a14:foregroundMark x1="59297" y1="87269" x2="59297" y2="87269"/>
                        <a14:foregroundMark x1="60391" y1="86507" x2="60391" y2="86507"/>
                        <a14:foregroundMark x1="62187" y1="85745" x2="62187" y2="85745"/>
                        <a14:foregroundMark x1="64297" y1="85854" x2="64297" y2="85854"/>
                        <a14:foregroundMark x1="66484" y1="85419" x2="66484" y2="85419"/>
                        <a14:foregroundMark x1="67969" y1="85854" x2="67969" y2="85854"/>
                        <a14:foregroundMark x1="68828" y1="85854" x2="68828" y2="85854"/>
                        <a14:foregroundMark x1="70859" y1="84440" x2="70859" y2="84440"/>
                        <a14:foregroundMark x1="73125" y1="85419" x2="73125" y2="85419"/>
                        <a14:foregroundMark x1="75859" y1="85419" x2="75859" y2="85419"/>
                        <a14:foregroundMark x1="67422" y1="56474" x2="67422" y2="56474"/>
                        <a14:foregroundMark x1="69453" y1="30794" x2="69453" y2="30794"/>
                        <a14:foregroundMark x1="69531" y1="27312" x2="71719" y2="44070"/>
                        <a14:foregroundMark x1="55313" y1="69314" x2="52031" y2="70511"/>
                        <a14:foregroundMark x1="73359" y1="78564" x2="73359" y2="78564"/>
                        <a14:foregroundMark x1="74766" y1="78781" x2="74766" y2="78781"/>
                        <a14:foregroundMark x1="70078" y1="86942" x2="70078" y2="86942"/>
                        <a14:foregroundMark x1="69844" y1="87269" x2="69844" y2="87269"/>
                        <a14:foregroundMark x1="69141" y1="85092" x2="69141" y2="85092"/>
                        <a14:foregroundMark x1="57188" y1="86616" x2="57188" y2="86616"/>
                        <a14:foregroundMark x1="57188" y1="87378" x2="57188" y2="8737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834" y="4347717"/>
            <a:ext cx="1100586" cy="67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Партийная программа | Народно - демократическая партия узбекистана">
            <a:extLst>
              <a:ext uri="{FF2B5EF4-FFF2-40B4-BE49-F238E27FC236}">
                <a16:creationId xmlns="" xmlns:a16="http://schemas.microsoft.com/office/drawing/2014/main" id="{2D6DB508-076E-4F5C-8FA5-21F730D4D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198" y="5049317"/>
            <a:ext cx="777505" cy="40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2">
            <a:extLst>
              <a:ext uri="{FF2B5EF4-FFF2-40B4-BE49-F238E27FC236}">
                <a16:creationId xmlns="" xmlns:a16="http://schemas.microsoft.com/office/drawing/2014/main" id="{306B3DA3-B329-4503-977D-2F2A66ABA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607" y="5586992"/>
            <a:ext cx="592285" cy="478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9" name="Прямоугольник: скругленные углы 17">
            <a:extLst>
              <a:ext uri="{FF2B5EF4-FFF2-40B4-BE49-F238E27FC236}">
                <a16:creationId xmlns="" xmlns:a16="http://schemas.microsoft.com/office/drawing/2014/main" id="{62A87E14-E9D8-4147-859A-4E7D178E4F71}"/>
              </a:ext>
            </a:extLst>
          </p:cNvPr>
          <p:cNvSpPr/>
          <p:nvPr/>
        </p:nvSpPr>
        <p:spPr>
          <a:xfrm>
            <a:off x="5109074" y="775962"/>
            <a:ext cx="1872331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ДЕПУТАТЛАР СОНИ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Прямоугольник: скругленные углы 17">
            <a:extLst>
              <a:ext uri="{FF2B5EF4-FFF2-40B4-BE49-F238E27FC236}">
                <a16:creationId xmlns="" xmlns:a16="http://schemas.microsoft.com/office/drawing/2014/main" id="{5B724672-EEB6-4C70-9B4B-7D6EB2D2F4D1}"/>
              </a:ext>
            </a:extLst>
          </p:cNvPr>
          <p:cNvSpPr/>
          <p:nvPr/>
        </p:nvSpPr>
        <p:spPr>
          <a:xfrm>
            <a:off x="7175355" y="774265"/>
            <a:ext cx="1063046" cy="3113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та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Логотип Людей Символ Командной Работы Группы Из Пяти Человек — стоковая  векторная графика и другие изображения на тему Абстрактный - iStock">
            <a:extLst>
              <a:ext uri="{FF2B5EF4-FFF2-40B4-BE49-F238E27FC236}">
                <a16:creationId xmlns="" xmlns:a16="http://schemas.microsoft.com/office/drawing/2014/main" id="{F62ADF10-A76E-47CB-A2DD-030EB72A8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9856" b="89904" l="9856" r="93029">
                        <a14:foregroundMark x1="49519" y1="14423" x2="49519" y2="14423"/>
                        <a14:foregroundMark x1="54808" y1="34375" x2="54808" y2="34375"/>
                        <a14:foregroundMark x1="87260" y1="42067" x2="87260" y2="42067"/>
                        <a14:foregroundMark x1="76202" y1="72596" x2="76202" y2="72596"/>
                        <a14:foregroundMark x1="74279" y1="86538" x2="74279" y2="86538"/>
                        <a14:foregroundMark x1="93029" y1="41827" x2="93029" y2="41827"/>
                        <a14:foregroundMark x1="24038" y1="36538" x2="24038" y2="36538"/>
                        <a14:foregroundMark x1="10577" y1="40144" x2="10577" y2="40144"/>
                        <a14:foregroundMark x1="22356" y1="68750" x2="22356" y2="68750"/>
                        <a14:foregroundMark x1="27163" y1="86298" x2="27163" y2="862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764" y="4298215"/>
            <a:ext cx="2731002" cy="264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Давлат Рамзлари">
            <a:extLst>
              <a:ext uri="{FF2B5EF4-FFF2-40B4-BE49-F238E27FC236}">
                <a16:creationId xmlns="" xmlns:a16="http://schemas.microsoft.com/office/drawing/2014/main" id="{47E0C17E-A08E-4370-B5EE-63F95C4325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96" y="4900206"/>
            <a:ext cx="651421" cy="37131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Флаг Таджикистана — Википедия">
            <a:extLst>
              <a:ext uri="{FF2B5EF4-FFF2-40B4-BE49-F238E27FC236}">
                <a16:creationId xmlns="" xmlns:a16="http://schemas.microsoft.com/office/drawing/2014/main" id="{3C4D1783-3230-429C-9DCF-A0B7104D5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208" y="5524302"/>
            <a:ext cx="654627" cy="36632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" name="Прямоугольник: скругленные углы 17">
            <a:extLst>
              <a:ext uri="{FF2B5EF4-FFF2-40B4-BE49-F238E27FC236}">
                <a16:creationId xmlns="" xmlns:a16="http://schemas.microsoft.com/office/drawing/2014/main" id="{4CB162A5-C70A-425F-A2D8-03838FC4F5F0}"/>
              </a:ext>
            </a:extLst>
          </p:cNvPr>
          <p:cNvSpPr/>
          <p:nvPr/>
        </p:nvSpPr>
        <p:spPr>
          <a:xfrm>
            <a:off x="2254987" y="1197130"/>
            <a:ext cx="2208981" cy="3229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ЭРКАКЛАР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Прямоугольник: скругленные углы 17">
            <a:extLst>
              <a:ext uri="{FF2B5EF4-FFF2-40B4-BE49-F238E27FC236}">
                <a16:creationId xmlns="" xmlns:a16="http://schemas.microsoft.com/office/drawing/2014/main" id="{9F0C2F70-F4A7-4656-B917-A6036807413A}"/>
              </a:ext>
            </a:extLst>
          </p:cNvPr>
          <p:cNvSpPr/>
          <p:nvPr/>
        </p:nvSpPr>
        <p:spPr>
          <a:xfrm>
            <a:off x="4701050" y="1195434"/>
            <a:ext cx="1063046" cy="3257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16та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Прямоугольник: скругленные углы 17">
            <a:extLst>
              <a:ext uri="{FF2B5EF4-FFF2-40B4-BE49-F238E27FC236}">
                <a16:creationId xmlns="" xmlns:a16="http://schemas.microsoft.com/office/drawing/2014/main" id="{23CECEFC-1438-4A47-83E8-FCDD85569641}"/>
              </a:ext>
            </a:extLst>
          </p:cNvPr>
          <p:cNvSpPr/>
          <p:nvPr/>
        </p:nvSpPr>
        <p:spPr>
          <a:xfrm>
            <a:off x="7152520" y="1192595"/>
            <a:ext cx="2208981" cy="32183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АЁЛЛАР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Прямоугольник: скругленные углы 17">
            <a:extLst>
              <a:ext uri="{FF2B5EF4-FFF2-40B4-BE49-F238E27FC236}">
                <a16:creationId xmlns="" xmlns:a16="http://schemas.microsoft.com/office/drawing/2014/main" id="{16518B21-BE3D-474A-B598-C8EDC557D591}"/>
              </a:ext>
            </a:extLst>
          </p:cNvPr>
          <p:cNvSpPr/>
          <p:nvPr/>
        </p:nvSpPr>
        <p:spPr>
          <a:xfrm>
            <a:off x="9598584" y="1190898"/>
            <a:ext cx="1063046" cy="3260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та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2" descr="Business costume male man office user icon - User Pictures | Free icons">
            <a:extLst>
              <a:ext uri="{FF2B5EF4-FFF2-40B4-BE49-F238E27FC236}">
                <a16:creationId xmlns="" xmlns:a16="http://schemas.microsoft.com/office/drawing/2014/main" id="{C43559E7-CB3F-43AF-95F2-76DF85E0DF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120" y="1141641"/>
            <a:ext cx="527173" cy="43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vatar, user, woman, female, person, young icon - Free download">
            <a:extLst>
              <a:ext uri="{FF2B5EF4-FFF2-40B4-BE49-F238E27FC236}">
                <a16:creationId xmlns="" xmlns:a16="http://schemas.microsoft.com/office/drawing/2014/main" id="{638E065E-236A-412F-91E2-A7BCE7C3E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914" y="1120635"/>
            <a:ext cx="558461" cy="455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10" descr="Герб Узбекистана — Википедия">
            <a:extLst>
              <a:ext uri="{FF2B5EF4-FFF2-40B4-BE49-F238E27FC236}">
                <a16:creationId xmlns="" xmlns:a16="http://schemas.microsoft.com/office/drawing/2014/main" id="{9A13270C-A345-4DA1-AFA4-83BC005E1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564" y="113612"/>
            <a:ext cx="505445" cy="53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Прямоугольник 111">
            <a:extLst>
              <a:ext uri="{FF2B5EF4-FFF2-40B4-BE49-F238E27FC236}">
                <a16:creationId xmlns="" xmlns:a16="http://schemas.microsoft.com/office/drawing/2014/main" id="{378E2C58-7BDB-4632-A0A7-B68BA4296DB5}"/>
              </a:ext>
            </a:extLst>
          </p:cNvPr>
          <p:cNvSpPr/>
          <p:nvPr/>
        </p:nvSpPr>
        <p:spPr>
          <a:xfrm>
            <a:off x="10696757" y="-47736"/>
            <a:ext cx="1478588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Cyrl-UZ" sz="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ХАЛҚ ДЕПУТАТЛАРИ </a:t>
            </a:r>
            <a:r>
              <a:rPr lang="uz-Cyrl-UZ" sz="900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ЧОРТОҚ ТУМАН </a:t>
            </a:r>
            <a:r>
              <a:rPr lang="uz-Cyrl-UZ" sz="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КЕНГАШИ КОТИБИЯТИ</a:t>
            </a:r>
            <a:endParaRPr lang="ru-RU" sz="9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3" name="Скругленный прямоугольник 121">
            <a:extLst>
              <a:ext uri="{FF2B5EF4-FFF2-40B4-BE49-F238E27FC236}">
                <a16:creationId xmlns="" xmlns:a16="http://schemas.microsoft.com/office/drawing/2014/main" id="{FF1FBFD8-2EE6-44C5-8599-3242765B470A}"/>
              </a:ext>
            </a:extLst>
          </p:cNvPr>
          <p:cNvSpPr/>
          <p:nvPr/>
        </p:nvSpPr>
        <p:spPr>
          <a:xfrm>
            <a:off x="1934106" y="6139062"/>
            <a:ext cx="1348127" cy="394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19" name="Прямоугольник: скругленные углы 80">
            <a:extLst>
              <a:ext uri="{FF2B5EF4-FFF2-40B4-BE49-F238E27FC236}">
                <a16:creationId xmlns="" xmlns:a16="http://schemas.microsoft.com/office/drawing/2014/main" id="{44F88C02-232F-46AD-A1F3-4AF862D5374F}"/>
              </a:ext>
            </a:extLst>
          </p:cNvPr>
          <p:cNvSpPr/>
          <p:nvPr/>
        </p:nvSpPr>
        <p:spPr>
          <a:xfrm>
            <a:off x="911203" y="6109574"/>
            <a:ext cx="1432817" cy="46033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БОШҚАЛАР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="" xmlns:a16="http://schemas.microsoft.com/office/drawing/2014/main" id="{37F949F1-0FCF-478D-BC38-BB8E333E77E7}"/>
              </a:ext>
            </a:extLst>
          </p:cNvPr>
          <p:cNvSpPr/>
          <p:nvPr/>
        </p:nvSpPr>
        <p:spPr>
          <a:xfrm>
            <a:off x="2319185" y="5910626"/>
            <a:ext cx="1002461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  <a:r>
              <a:rPr lang="uz-Cyrl-UZ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</a:t>
            </a:r>
            <a:endParaRPr lang="ru-RU" sz="1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65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3011" y="850598"/>
            <a:ext cx="11876190" cy="45719"/>
          </a:xfrm>
          <a:prstGeom prst="rect">
            <a:avLst/>
          </a:prstGeom>
        </p:spPr>
      </p:pic>
      <p:pic>
        <p:nvPicPr>
          <p:cNvPr id="5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250" y="2644"/>
            <a:ext cx="12178511" cy="847164"/>
          </a:xfrm>
          <a:prstGeom prst="rect">
            <a:avLst/>
          </a:prstGeom>
        </p:spPr>
      </p:pic>
      <p:grpSp>
        <p:nvGrpSpPr>
          <p:cNvPr id="153" name="object 7"/>
          <p:cNvGrpSpPr/>
          <p:nvPr/>
        </p:nvGrpSpPr>
        <p:grpSpPr>
          <a:xfrm>
            <a:off x="6" y="2781"/>
            <a:ext cx="734755" cy="1689100"/>
            <a:chOff x="0" y="2781"/>
            <a:chExt cx="644525" cy="1689100"/>
          </a:xfrm>
        </p:grpSpPr>
        <p:sp>
          <p:nvSpPr>
            <p:cNvPr id="154" name="object 8"/>
            <p:cNvSpPr/>
            <p:nvPr/>
          </p:nvSpPr>
          <p:spPr>
            <a:xfrm>
              <a:off x="64287" y="1141666"/>
              <a:ext cx="434340" cy="549910"/>
            </a:xfrm>
            <a:custGeom>
              <a:avLst/>
              <a:gdLst/>
              <a:ahLst/>
              <a:cxnLst/>
              <a:rect l="l" t="t" r="r" b="b"/>
              <a:pathLst>
                <a:path w="434340" h="549910">
                  <a:moveTo>
                    <a:pt x="122199" y="549770"/>
                  </a:moveTo>
                  <a:lnTo>
                    <a:pt x="0" y="549770"/>
                  </a:lnTo>
                  <a:lnTo>
                    <a:pt x="311848" y="0"/>
                  </a:lnTo>
                  <a:lnTo>
                    <a:pt x="434035" y="0"/>
                  </a:lnTo>
                  <a:lnTo>
                    <a:pt x="122199" y="549770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5" name="object 9"/>
            <p:cNvSpPr/>
            <p:nvPr/>
          </p:nvSpPr>
          <p:spPr>
            <a:xfrm>
              <a:off x="0" y="2781"/>
              <a:ext cx="644525" cy="1136650"/>
            </a:xfrm>
            <a:custGeom>
              <a:avLst/>
              <a:gdLst/>
              <a:ahLst/>
              <a:cxnLst/>
              <a:rect l="l" t="t" r="r" b="b"/>
              <a:pathLst>
                <a:path w="644525" h="1136650">
                  <a:moveTo>
                    <a:pt x="0" y="1136265"/>
                  </a:moveTo>
                  <a:lnTo>
                    <a:pt x="0" y="0"/>
                  </a:lnTo>
                  <a:lnTo>
                    <a:pt x="644500" y="0"/>
                  </a:lnTo>
                  <a:lnTo>
                    <a:pt x="0" y="1136265"/>
                  </a:lnTo>
                  <a:close/>
                </a:path>
              </a:pathLst>
            </a:custGeom>
            <a:solidFill>
              <a:srgbClr val="0D3374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56" name="object 10"/>
          <p:cNvGrpSpPr/>
          <p:nvPr/>
        </p:nvGrpSpPr>
        <p:grpSpPr>
          <a:xfrm>
            <a:off x="-1692" y="2784"/>
            <a:ext cx="2256679" cy="2165985"/>
            <a:chOff x="-1485" y="2780"/>
            <a:chExt cx="1979553" cy="2165985"/>
          </a:xfrm>
        </p:grpSpPr>
        <p:sp>
          <p:nvSpPr>
            <p:cNvPr id="157" name="object 11"/>
            <p:cNvSpPr/>
            <p:nvPr/>
          </p:nvSpPr>
          <p:spPr>
            <a:xfrm>
              <a:off x="741857" y="431355"/>
              <a:ext cx="521334" cy="603885"/>
            </a:xfrm>
            <a:custGeom>
              <a:avLst/>
              <a:gdLst/>
              <a:ahLst/>
              <a:cxnLst/>
              <a:rect l="l" t="t" r="r" b="b"/>
              <a:pathLst>
                <a:path w="521334" h="603885">
                  <a:moveTo>
                    <a:pt x="179044" y="603402"/>
                  </a:moveTo>
                  <a:lnTo>
                    <a:pt x="0" y="603402"/>
                  </a:lnTo>
                  <a:lnTo>
                    <a:pt x="342252" y="0"/>
                  </a:lnTo>
                  <a:lnTo>
                    <a:pt x="521296" y="0"/>
                  </a:lnTo>
                  <a:lnTo>
                    <a:pt x="179044" y="603402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pic>
          <p:nvPicPr>
            <p:cNvPr id="158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781"/>
              <a:ext cx="1978068" cy="1698107"/>
            </a:xfrm>
            <a:prstGeom prst="rect">
              <a:avLst/>
            </a:prstGeom>
          </p:spPr>
        </p:pic>
        <p:sp>
          <p:nvSpPr>
            <p:cNvPr id="159" name="object 13"/>
            <p:cNvSpPr/>
            <p:nvPr/>
          </p:nvSpPr>
          <p:spPr>
            <a:xfrm>
              <a:off x="-1485" y="2780"/>
              <a:ext cx="1682750" cy="2165985"/>
            </a:xfrm>
            <a:custGeom>
              <a:avLst/>
              <a:gdLst/>
              <a:ahLst/>
              <a:cxnLst/>
              <a:rect l="l" t="t" r="r" b="b"/>
              <a:pathLst>
                <a:path w="1682750" h="2165985">
                  <a:moveTo>
                    <a:pt x="340423" y="1558226"/>
                  </a:moveTo>
                  <a:lnTo>
                    <a:pt x="330390" y="1552625"/>
                  </a:lnTo>
                  <a:lnTo>
                    <a:pt x="0" y="2142274"/>
                  </a:lnTo>
                  <a:lnTo>
                    <a:pt x="0" y="2165743"/>
                  </a:lnTo>
                  <a:lnTo>
                    <a:pt x="340423" y="1558226"/>
                  </a:lnTo>
                  <a:close/>
                </a:path>
                <a:path w="1682750" h="2165985">
                  <a:moveTo>
                    <a:pt x="1682521" y="0"/>
                  </a:moveTo>
                  <a:lnTo>
                    <a:pt x="1669326" y="0"/>
                  </a:lnTo>
                  <a:lnTo>
                    <a:pt x="1116609" y="986485"/>
                  </a:lnTo>
                  <a:lnTo>
                    <a:pt x="1126578" y="992085"/>
                  </a:lnTo>
                  <a:lnTo>
                    <a:pt x="1682521" y="0"/>
                  </a:lnTo>
                  <a:close/>
                </a:path>
              </a:pathLst>
            </a:custGeom>
            <a:solidFill>
              <a:srgbClr val="009EA7"/>
            </a:solidFill>
          </p:spPr>
          <p:txBody>
            <a:bodyPr wrap="square" lIns="0" tIns="0" rIns="0" bIns="0" rtlCol="0"/>
            <a:lstStyle/>
            <a:p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3" name="object 14"/>
          <p:cNvSpPr txBox="1"/>
          <p:nvPr/>
        </p:nvSpPr>
        <p:spPr>
          <a:xfrm>
            <a:off x="1391569" y="139354"/>
            <a:ext cx="9368283" cy="592986"/>
          </a:xfrm>
          <a:prstGeom prst="rect">
            <a:avLst/>
          </a:prstGeom>
        </p:spPr>
        <p:txBody>
          <a:bodyPr vert="horz" wrap="square" lIns="0" tIns="38611" rIns="0" bIns="0" rtlCol="0">
            <a:spAutoFit/>
          </a:bodyPr>
          <a:lstStyle/>
          <a:p>
            <a:pPr algn="ctr"/>
            <a:r>
              <a:rPr lang="uz-Cyrl-UZ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ХАЛҚ ДЕПУТАТЛАРИ ЧОРТОҚ ТУМАНИ КЕНГАШИНИНГ  </a:t>
            </a:r>
            <a:br>
              <a:rPr lang="uz-Cyrl-UZ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</a:br>
            <a:r>
              <a:rPr lang="uz-Cyrl-UZ" b="1" dirty="0">
                <a:solidFill>
                  <a:srgbClr val="002060"/>
                </a:solidFill>
                <a:latin typeface="Cambria" pitchFamily="18" charset="0"/>
                <a:ea typeface="Cambria" pitchFamily="18" charset="0"/>
                <a:cs typeface="Times New Roman" panose="02020603050405020304" pitchFamily="18" charset="0"/>
              </a:rPr>
              <a:t>ДОИМИЙ КОМИССИЯЛАР РАИСЛАРИ</a:t>
            </a:r>
            <a:endParaRPr lang="ru-RU" b="1" dirty="0">
              <a:solidFill>
                <a:srgbClr val="002060"/>
              </a:solidFill>
              <a:latin typeface="Cambria" pitchFamily="18" charset="0"/>
              <a:ea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Скругленный прямоугольник 84">
            <a:extLst>
              <a:ext uri="{FF2B5EF4-FFF2-40B4-BE49-F238E27FC236}">
                <a16:creationId xmlns="" xmlns:a16="http://schemas.microsoft.com/office/drawing/2014/main" id="{39574A2B-97BF-44CD-829B-1D22A3808A22}"/>
              </a:ext>
            </a:extLst>
          </p:cNvPr>
          <p:cNvSpPr/>
          <p:nvPr/>
        </p:nvSpPr>
        <p:spPr>
          <a:xfrm>
            <a:off x="3000463" y="1430107"/>
            <a:ext cx="1947386" cy="6162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Болтабоев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Ўткиржон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Абдуқаҳҳарович</a:t>
            </a:r>
            <a:endParaRPr lang="ru-RU" sz="1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8" name="Скругленный прямоугольник 43">
            <a:extLst>
              <a:ext uri="{FF2B5EF4-FFF2-40B4-BE49-F238E27FC236}">
                <a16:creationId xmlns="" xmlns:a16="http://schemas.microsoft.com/office/drawing/2014/main" id="{D32D7125-1BA2-452B-A011-65EA019FE68E}"/>
              </a:ext>
            </a:extLst>
          </p:cNvPr>
          <p:cNvSpPr/>
          <p:nvPr/>
        </p:nvSpPr>
        <p:spPr>
          <a:xfrm>
            <a:off x="606785" y="1054679"/>
            <a:ext cx="2860315" cy="1193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Маҳаллий буджет, тадбиркорликни ривожлантириш ва иқтисодий ислоҳотлар масалалари бўйича доимий комиссияси раиси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6" name="Скругленный прямоугольник 84">
            <a:extLst>
              <a:ext uri="{FF2B5EF4-FFF2-40B4-BE49-F238E27FC236}">
                <a16:creationId xmlns="" xmlns:a16="http://schemas.microsoft.com/office/drawing/2014/main" id="{2C873D5E-7E7D-44F6-A923-5ED915E895A0}"/>
              </a:ext>
            </a:extLst>
          </p:cNvPr>
          <p:cNvSpPr/>
          <p:nvPr/>
        </p:nvSpPr>
        <p:spPr>
          <a:xfrm>
            <a:off x="3000462" y="2766022"/>
            <a:ext cx="1810291" cy="6162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Қосимова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Динора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Сиддиқовна</a:t>
            </a:r>
            <a:endParaRPr lang="ru-RU" sz="1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0" name="Скругленный прямоугольник 43">
            <a:extLst>
              <a:ext uri="{FF2B5EF4-FFF2-40B4-BE49-F238E27FC236}">
                <a16:creationId xmlns="" xmlns:a16="http://schemas.microsoft.com/office/drawing/2014/main" id="{C135E65B-9BAE-49DE-A93F-E281D8A684B1}"/>
              </a:ext>
            </a:extLst>
          </p:cNvPr>
          <p:cNvSpPr/>
          <p:nvPr/>
        </p:nvSpPr>
        <p:spPr>
          <a:xfrm>
            <a:off x="606785" y="2481911"/>
            <a:ext cx="2857758" cy="1193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Коррупсияга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қарши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курашиш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ва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хавфсизлик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масалалари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бўйича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доимий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комиссияси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 раиси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7" name="Скругленный прямоугольник 84">
            <a:extLst>
              <a:ext uri="{FF2B5EF4-FFF2-40B4-BE49-F238E27FC236}">
                <a16:creationId xmlns="" xmlns:a16="http://schemas.microsoft.com/office/drawing/2014/main" id="{38B4058C-2ABE-4CD5-AF7D-6C77FAD9C321}"/>
              </a:ext>
            </a:extLst>
          </p:cNvPr>
          <p:cNvSpPr/>
          <p:nvPr/>
        </p:nvSpPr>
        <p:spPr>
          <a:xfrm>
            <a:off x="2894202" y="4192896"/>
            <a:ext cx="1916551" cy="6162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Исақова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Ёрқиной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Исмоилжоновна</a:t>
            </a:r>
            <a:endParaRPr lang="ru-RU" sz="1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1" name="Скругленный прямоугольник 43">
            <a:extLst>
              <a:ext uri="{FF2B5EF4-FFF2-40B4-BE49-F238E27FC236}">
                <a16:creationId xmlns="" xmlns:a16="http://schemas.microsoft.com/office/drawing/2014/main" id="{16CEB94D-7A5D-4B7F-A7DB-9B4F8A54103E}"/>
              </a:ext>
            </a:extLst>
          </p:cNvPr>
          <p:cNvSpPr/>
          <p:nvPr/>
        </p:nvSpPr>
        <p:spPr>
          <a:xfrm>
            <a:off x="606785" y="3909143"/>
            <a:ext cx="2856625" cy="1193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Ижтимоий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соҳа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ёшлар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сиёсати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маданият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ва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спорт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масалалари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бўйича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доимий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комиссияси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 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раиси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19" name="Скругленный прямоугольник 84">
            <a:extLst>
              <a:ext uri="{FF2B5EF4-FFF2-40B4-BE49-F238E27FC236}">
                <a16:creationId xmlns="" xmlns:a16="http://schemas.microsoft.com/office/drawing/2014/main" id="{277ADBA8-0596-4088-90FA-F628B81A76F4}"/>
              </a:ext>
            </a:extLst>
          </p:cNvPr>
          <p:cNvSpPr/>
          <p:nvPr/>
        </p:nvSpPr>
        <p:spPr>
          <a:xfrm>
            <a:off x="9140350" y="1274812"/>
            <a:ext cx="1810291" cy="6162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700" lvl="1" algn="ctr"/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Шакиров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Носиржон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Муродович</a:t>
            </a: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ru-RU" sz="10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3" name="Скругленный прямоугольник 43">
            <a:extLst>
              <a:ext uri="{FF2B5EF4-FFF2-40B4-BE49-F238E27FC236}">
                <a16:creationId xmlns="" xmlns:a16="http://schemas.microsoft.com/office/drawing/2014/main" id="{B7534A56-2B19-465E-B6EA-E5101332422E}"/>
              </a:ext>
            </a:extLst>
          </p:cNvPr>
          <p:cNvSpPr/>
          <p:nvPr/>
        </p:nvSpPr>
        <p:spPr>
          <a:xfrm>
            <a:off x="6645098" y="1054679"/>
            <a:ext cx="2860314" cy="1193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Аграр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сув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хўжалиги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ва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экология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масалалари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бўйича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доимий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комиссияси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 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раиси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0" name="Скругленный прямоугольник 84">
            <a:extLst>
              <a:ext uri="{FF2B5EF4-FFF2-40B4-BE49-F238E27FC236}">
                <a16:creationId xmlns="" xmlns:a16="http://schemas.microsoft.com/office/drawing/2014/main" id="{72B30329-B2E3-42B5-8E02-8927E940BC2D}"/>
              </a:ext>
            </a:extLst>
          </p:cNvPr>
          <p:cNvSpPr/>
          <p:nvPr/>
        </p:nvSpPr>
        <p:spPr>
          <a:xfrm>
            <a:off x="9140350" y="2766022"/>
            <a:ext cx="1810291" cy="61624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700" lvl="1" algn="ctr"/>
            <a:r>
              <a:rPr lang="uz-Cyrl-UZ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Абдуллажанов Шавкат Исмайилович</a:t>
            </a:r>
            <a:endParaRPr lang="ru-RU" sz="1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4" name="Скругленный прямоугольник 43">
            <a:extLst>
              <a:ext uri="{FF2B5EF4-FFF2-40B4-BE49-F238E27FC236}">
                <a16:creationId xmlns="" xmlns:a16="http://schemas.microsoft.com/office/drawing/2014/main" id="{2616362A-A295-4E13-9C24-71337B75584A}"/>
              </a:ext>
            </a:extLst>
          </p:cNvPr>
          <p:cNvSpPr/>
          <p:nvPr/>
        </p:nvSpPr>
        <p:spPr>
          <a:xfrm>
            <a:off x="6645098" y="2481910"/>
            <a:ext cx="2860314" cy="11931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Регламент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ва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депутатлик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одоб-ахлоқи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масалалари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бўйича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доимий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Cambria" pitchFamily="18" charset="0"/>
              </a:rPr>
              <a:t>комиссияси</a:t>
            </a:r>
            <a:r>
              <a:rPr lang="ru-RU" sz="1200" b="1" dirty="0">
                <a:solidFill>
                  <a:srgbClr val="002060"/>
                </a:solidFill>
                <a:latin typeface="Cambria" pitchFamily="18" charset="0"/>
              </a:rPr>
              <a:t>  </a:t>
            </a:r>
            <a:r>
              <a:rPr lang="uz-Cyrl-UZ" sz="1200" b="1" dirty="0">
                <a:solidFill>
                  <a:srgbClr val="002060"/>
                </a:solidFill>
                <a:latin typeface="Cambria" pitchFamily="18" charset="0"/>
              </a:rPr>
              <a:t>раиси</a:t>
            </a:r>
            <a:endParaRPr lang="ru-RU" sz="12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="" xmlns:a16="http://schemas.microsoft.com/office/drawing/2014/main" id="{F33919A7-5E1B-4636-BDC2-FA201AEF1E73}"/>
              </a:ext>
            </a:extLst>
          </p:cNvPr>
          <p:cNvSpPr/>
          <p:nvPr/>
        </p:nvSpPr>
        <p:spPr>
          <a:xfrm>
            <a:off x="6151856" y="2877187"/>
            <a:ext cx="436236" cy="393913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4" name="Овал 123">
            <a:extLst>
              <a:ext uri="{FF2B5EF4-FFF2-40B4-BE49-F238E27FC236}">
                <a16:creationId xmlns="" xmlns:a16="http://schemas.microsoft.com/office/drawing/2014/main" id="{75EDCDA0-245F-42D6-AEDD-FCE32A0B74F0}"/>
              </a:ext>
            </a:extLst>
          </p:cNvPr>
          <p:cNvSpPr/>
          <p:nvPr/>
        </p:nvSpPr>
        <p:spPr>
          <a:xfrm>
            <a:off x="6151856" y="1454280"/>
            <a:ext cx="436236" cy="393913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8" name="Овал 127">
            <a:extLst>
              <a:ext uri="{FF2B5EF4-FFF2-40B4-BE49-F238E27FC236}">
                <a16:creationId xmlns="" xmlns:a16="http://schemas.microsoft.com/office/drawing/2014/main" id="{B4E3D14D-8445-43AD-B8ED-C590983935FF}"/>
              </a:ext>
            </a:extLst>
          </p:cNvPr>
          <p:cNvSpPr/>
          <p:nvPr/>
        </p:nvSpPr>
        <p:spPr>
          <a:xfrm>
            <a:off x="112871" y="2877187"/>
            <a:ext cx="436236" cy="393913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9" name="Овал 128">
            <a:extLst>
              <a:ext uri="{FF2B5EF4-FFF2-40B4-BE49-F238E27FC236}">
                <a16:creationId xmlns="" xmlns:a16="http://schemas.microsoft.com/office/drawing/2014/main" id="{5FA6F778-928C-4380-8F37-97F96F6B1421}"/>
              </a:ext>
            </a:extLst>
          </p:cNvPr>
          <p:cNvSpPr/>
          <p:nvPr/>
        </p:nvSpPr>
        <p:spPr>
          <a:xfrm>
            <a:off x="112871" y="1454280"/>
            <a:ext cx="436236" cy="393913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0" name="Овал 129">
            <a:extLst>
              <a:ext uri="{FF2B5EF4-FFF2-40B4-BE49-F238E27FC236}">
                <a16:creationId xmlns="" xmlns:a16="http://schemas.microsoft.com/office/drawing/2014/main" id="{97A0F078-1BBF-4C8A-A1EA-C55AC9173B9E}"/>
              </a:ext>
            </a:extLst>
          </p:cNvPr>
          <p:cNvSpPr/>
          <p:nvPr/>
        </p:nvSpPr>
        <p:spPr>
          <a:xfrm>
            <a:off x="112871" y="4304061"/>
            <a:ext cx="436236" cy="393913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endParaRPr lang="ru-RU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6" name="Picture 10" descr="Герб Узбекистана — Википедия">
            <a:extLst>
              <a:ext uri="{FF2B5EF4-FFF2-40B4-BE49-F238E27FC236}">
                <a16:creationId xmlns="" xmlns:a16="http://schemas.microsoft.com/office/drawing/2014/main" id="{5D161FA9-26F0-4919-B521-6140A637F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8564" y="165368"/>
            <a:ext cx="505445" cy="531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Прямоугольник 46">
            <a:extLst>
              <a:ext uri="{FF2B5EF4-FFF2-40B4-BE49-F238E27FC236}">
                <a16:creationId xmlns="" xmlns:a16="http://schemas.microsoft.com/office/drawing/2014/main" id="{B526AAFA-0FF5-4CC6-B541-1FA0D343A548}"/>
              </a:ext>
            </a:extLst>
          </p:cNvPr>
          <p:cNvSpPr/>
          <p:nvPr/>
        </p:nvSpPr>
        <p:spPr>
          <a:xfrm>
            <a:off x="10696757" y="4020"/>
            <a:ext cx="1478588" cy="841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Cyrl-UZ" sz="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ХАЛҚ ДЕПУТАТЛАРИ ЧОРТОҚ ТУМАН КЕНГАШИ КОТИБИЯТИ</a:t>
            </a:r>
            <a:endParaRPr lang="ru-RU" sz="9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Рисунок 35">
            <a:extLst>
              <a:ext uri="{FF2B5EF4-FFF2-40B4-BE49-F238E27FC236}">
                <a16:creationId xmlns="" xmlns:a16="http://schemas.microsoft.com/office/drawing/2014/main" id="{CC03B3AD-C459-4F5E-8EE2-A3BAD1F80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48" y="1276594"/>
            <a:ext cx="946734" cy="969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5" descr="3+4++">
            <a:extLst>
              <a:ext uri="{FF2B5EF4-FFF2-40B4-BE49-F238E27FC236}">
                <a16:creationId xmlns="" xmlns:a16="http://schemas.microsoft.com/office/drawing/2014/main" id="{32156CA3-E36D-484E-A79B-4A2B82FB1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48" y="2705126"/>
            <a:ext cx="946734" cy="969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Рисунок 25" descr="19+">
            <a:extLst>
              <a:ext uri="{FF2B5EF4-FFF2-40B4-BE49-F238E27FC236}">
                <a16:creationId xmlns="" xmlns:a16="http://schemas.microsoft.com/office/drawing/2014/main" id="{BEB41E37-7E15-415B-8359-BB80D9876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848" y="4053928"/>
            <a:ext cx="946734" cy="9698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Рисунок 80" descr="9-12">
            <a:extLst>
              <a:ext uri="{FF2B5EF4-FFF2-40B4-BE49-F238E27FC236}">
                <a16:creationId xmlns="" xmlns:a16="http://schemas.microsoft.com/office/drawing/2014/main" id="{30A36F1E-9772-4644-9469-28D265030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926" y="1159220"/>
            <a:ext cx="889569" cy="8871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75" descr="29">
            <a:extLst>
              <a:ext uri="{FF2B5EF4-FFF2-40B4-BE49-F238E27FC236}">
                <a16:creationId xmlns="" xmlns:a16="http://schemas.microsoft.com/office/drawing/2014/main" id="{7BECA5F4-8746-4349-BA1E-B39A16E99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926" y="2705126"/>
            <a:ext cx="889569" cy="969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824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2129</TotalTime>
  <Words>206</Words>
  <Application>Microsoft Office PowerPoint</Application>
  <PresentationFormat>Широкоэкранный</PresentationFormat>
  <Paragraphs>69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</dc:creator>
  <cp:lastModifiedBy>Пользователь</cp:lastModifiedBy>
  <cp:revision>196</cp:revision>
  <dcterms:created xsi:type="dcterms:W3CDTF">2022-07-21T10:53:52Z</dcterms:created>
  <dcterms:modified xsi:type="dcterms:W3CDTF">2026-06-13T02:18:44Z</dcterms:modified>
</cp:coreProperties>
</file>